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23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92022-172B-46E9-890C-D5D5EF228B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8EFB-0E0C-45B2-B8F8-C00772970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always defaults to _self, so the response will display in the current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5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535-AB34-47A3-8544-0FF611195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FF318-5B06-439D-B7C0-F62C7F01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9582-3DCF-468E-BA36-A17D663B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184B-69C5-4E01-BBEE-41E0C492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105F-AEE8-4E37-AF31-54A8287C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62A4-5647-4E57-A9AB-48E646C1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1C38-4979-4E20-8588-AF88566C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C31C-E4B8-443D-A128-24D89E35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C841-2E8D-4CCB-90BA-47DDE4ED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51EF-E3E2-41A9-81A7-230AB4B1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4854A-9161-4139-97A9-E6556585F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E46A6-D9C7-4A92-A012-4C43CF980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C0FB-1739-4D8C-83AA-76F4CD2D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B8FE-7727-4875-95AA-46911F1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7F69-F4AC-4F48-91D3-EFBD64E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9308-2A28-44D6-88BD-87A21F0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7A59-ADA2-4334-B673-A6D7EADF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8CA5-E80D-453E-844B-03E17346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E618-D851-43C3-B808-06E9974D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427D-8FA2-46B7-A174-27572038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D0B1-5BE8-4C27-8211-3D8FBAA8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2CFE-5377-4983-ACAF-03CCE20C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D885-80EA-4D5F-A1D5-D229369C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2394-59BB-414C-BBCA-154EA3B7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FB65-7C92-4E43-AFBD-8AFD2DBA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57C8-4C87-4F2C-8CD2-C6D1B8D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0594-ED4E-49B6-8166-8B94EB4A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8B882-44DE-4F22-B54A-8C29E042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5ABC-C9A8-4814-A9FD-88104F15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08117-B748-4C0E-89A2-DF02C009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AA856-AD59-4B25-A919-B3791785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FA4-DB29-4FAA-978A-7C03A6A8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ECBF-C8C2-4370-A73D-D52A6870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091A8-4B81-455F-B549-B7139921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610A0-D5D4-4B65-AC41-DBA06D860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0E0F9-16D1-472D-93AB-E4026A5F6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D9AD9-4248-44C9-A005-8053CBC0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5ADFF-C773-4286-8385-195B679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0E268-5C89-46AC-A42D-B4DD4C11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42BD-AD21-4247-A778-A4561C9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AF538-44DE-4CCE-8DA5-D4A73F3F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EB78A-F17A-4EC6-8181-878B4D41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765D4-1823-42B9-9490-D5F106CE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023F9-2E70-473E-B568-3CA9484F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0FA17-FE64-4B63-B394-54029747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D996-ADB6-4E46-A4A4-025DB32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CDE1-633A-419A-B609-775FB82E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C3A5-4B4B-4793-AC16-1B6DC41C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C4E82-E97F-44F8-BE53-722090A4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17D3C-C28B-4B6A-BBCD-669862F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C9D0-0304-4E0D-B891-81F2F88F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06A0-A727-4B00-ADB5-A9AB69E1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E5B-4BF5-4F0E-8CD6-7CF1606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ABA06-CB61-4962-9686-DACC321B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441BD-7154-4B04-AD44-42832E0F6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E32B-9443-4F3D-AC53-674A1DA3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A34D-4693-4F33-BB20-C7EE6176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B19E6-6F12-4DBC-8ECA-64923F4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5069E-8800-4D3C-8BC1-BE819BEC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79E0-B268-4BBB-A22D-D40863DA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10EE-A4E3-4663-AF7D-F8BFA5C03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24A3-0446-446C-AB78-91213E21117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B1DA-B5D6-47F0-8E42-DCC995F7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176C-A87F-4A1C-81EF-904480401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tm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image" Target="../media/image95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F124-1F90-494C-84DA-DD02AE56A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017C-BE2D-4543-A8CD-70F942F6B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7</a:t>
            </a:r>
          </a:p>
        </p:txBody>
      </p:sp>
    </p:spTree>
    <p:extLst>
      <p:ext uri="{BB962C8B-B14F-4D97-AF65-F5344CB8AC3E}">
        <p14:creationId xmlns:p14="http://schemas.microsoft.com/office/powerpoint/2010/main" val="147417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C156-5741-442A-9667-F07D04F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name</a:t>
            </a:r>
            <a:r>
              <a:rPr lang="en-US" dirty="0"/>
              <a:t> Attribute for </a:t>
            </a:r>
            <a:r>
              <a:rPr lang="en-US" b="1" i="1" dirty="0"/>
              <a:t>&lt;input&gt;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2266-2F00-4098-AF2C-164F8116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input field must have a </a:t>
            </a:r>
            <a:r>
              <a:rPr lang="en-US" b="1" i="1" dirty="0"/>
              <a:t>name</a:t>
            </a:r>
            <a:r>
              <a:rPr lang="en-US" dirty="0"/>
              <a:t> attribute in order to submit it</a:t>
            </a:r>
          </a:p>
          <a:p>
            <a:r>
              <a:rPr lang="en-US" dirty="0"/>
              <a:t>The value of an input cannot be sent to the server if you do not add a name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F75-1C27-45B5-B011-2C5C7FC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382F6-AB76-4012-AA30-C288FB373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D541-B8E4-408E-92FE-81F2A84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action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79FE-7120-4A7B-B6CD-8111B57E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action</a:t>
            </a:r>
            <a:r>
              <a:rPr lang="en-US" dirty="0"/>
              <a:t> attribute defines the action to be executed when the form is submitted</a:t>
            </a:r>
          </a:p>
          <a:p>
            <a:r>
              <a:rPr lang="en-US" dirty="0"/>
              <a:t>The input data is sent to a file on a server that you specify as the value of the </a:t>
            </a:r>
            <a:r>
              <a:rPr lang="en-US" i="1" dirty="0"/>
              <a:t>action</a:t>
            </a:r>
            <a:r>
              <a:rPr lang="en-US" dirty="0"/>
              <a:t> attribute</a:t>
            </a:r>
          </a:p>
          <a:p>
            <a:r>
              <a:rPr lang="en-US" dirty="0"/>
              <a:t>The server file contains instructions to process the data in some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39F87-4783-4B8D-ACA8-9FE7DD32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9" y="4422233"/>
            <a:ext cx="8211671" cy="24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C2A0-417F-447C-8F56-21C8947F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43D-A3AD-4BB8-8BB3-B6E733D9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target</a:t>
            </a:r>
            <a:r>
              <a:rPr lang="en-US" dirty="0"/>
              <a:t> attribute specifies where we should display the response we get from the server after submitting our user input</a:t>
            </a:r>
          </a:p>
          <a:p>
            <a:r>
              <a:rPr lang="en-US" i="1" dirty="0"/>
              <a:t>target </a:t>
            </a:r>
            <a:r>
              <a:rPr lang="en-US" dirty="0"/>
              <a:t>can have any of these values: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94415-20AB-412B-B4EE-0901F19D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2960"/>
            <a:ext cx="12192000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5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A4B8-7E6C-4EFC-B9C6-BF1F5A61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method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530D-34B5-4EB6-B73D-963C2B6B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method</a:t>
            </a:r>
            <a:r>
              <a:rPr lang="en-US" dirty="0"/>
              <a:t> attribute specifies the HTTP method to be used when submitting form data</a:t>
            </a:r>
          </a:p>
          <a:p>
            <a:r>
              <a:rPr lang="en-US" dirty="0"/>
              <a:t>There are 4 main HTTP methods: </a:t>
            </a:r>
            <a:r>
              <a:rPr lang="en-US" b="1" i="1" dirty="0"/>
              <a:t>GET</a:t>
            </a:r>
            <a:r>
              <a:rPr lang="en-US" dirty="0"/>
              <a:t> (Receive), </a:t>
            </a:r>
            <a:r>
              <a:rPr lang="en-US" b="1" i="1" dirty="0"/>
              <a:t>POST </a:t>
            </a:r>
            <a:r>
              <a:rPr lang="en-US" dirty="0"/>
              <a:t>(Send), </a:t>
            </a:r>
            <a:r>
              <a:rPr lang="en-US" b="1" i="1" dirty="0"/>
              <a:t>PUT </a:t>
            </a:r>
            <a:r>
              <a:rPr lang="en-US" dirty="0"/>
              <a:t>(Update), </a:t>
            </a:r>
            <a:r>
              <a:rPr lang="en-US" b="1" i="1" dirty="0"/>
              <a:t>Delete</a:t>
            </a:r>
            <a:r>
              <a:rPr lang="en-US" dirty="0"/>
              <a:t> (Delete)</a:t>
            </a:r>
          </a:p>
          <a:p>
            <a:r>
              <a:rPr lang="en-US" dirty="0"/>
              <a:t>The default method when submitting form data is GET</a:t>
            </a:r>
          </a:p>
        </p:txBody>
      </p:sp>
    </p:spTree>
    <p:extLst>
      <p:ext uri="{BB962C8B-B14F-4D97-AF65-F5344CB8AC3E}">
        <p14:creationId xmlns:p14="http://schemas.microsoft.com/office/powerpoint/2010/main" val="61728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E1E2-579D-42DB-8206-AC03280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050D-CBAD-4F9F-8F77-D3D8EDE1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requests put the form data at the end of the URL in name/value pairs</a:t>
            </a:r>
          </a:p>
          <a:p>
            <a:r>
              <a:rPr lang="en-US" dirty="0"/>
              <a:t>Have limited length (2048 characters)</a:t>
            </a:r>
          </a:p>
          <a:p>
            <a:r>
              <a:rPr lang="en-US" dirty="0"/>
              <a:t>Useful for non-sensitive data</a:t>
            </a:r>
          </a:p>
        </p:txBody>
      </p:sp>
    </p:spTree>
    <p:extLst>
      <p:ext uri="{BB962C8B-B14F-4D97-AF65-F5344CB8AC3E}">
        <p14:creationId xmlns:p14="http://schemas.microsoft.com/office/powerpoint/2010/main" val="66498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DEB9-61A1-4D73-876A-732184D0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 </a:t>
            </a:r>
            <a:r>
              <a:rPr lang="en-US" dirty="0"/>
              <a:t>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3D20-80D4-40DD-9A08-CDE8D7AF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GET requests are for receiving data, they can send a small amount of data as well</a:t>
            </a:r>
          </a:p>
          <a:p>
            <a:r>
              <a:rPr lang="en-US" dirty="0"/>
              <a:t>The data you send it data necessary to receive the data you need, like how you must send Google something to search in order to get a result</a:t>
            </a:r>
          </a:p>
          <a:p>
            <a:r>
              <a:rPr lang="en-US" dirty="0"/>
              <a:t>Should </a:t>
            </a:r>
            <a:r>
              <a:rPr lang="en-US" b="1" i="1" dirty="0"/>
              <a:t>never</a:t>
            </a:r>
            <a:r>
              <a:rPr lang="en-US" dirty="0"/>
              <a:t> be used with sensitive data, as the data can be seen in the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21F8-A493-4CC9-8836-5A2ADD99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06E4-EE5B-4428-BBC2-F410D199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 put the data from the form inside the body of the request, so it is never shown in the URL</a:t>
            </a:r>
          </a:p>
          <a:p>
            <a:r>
              <a:rPr lang="en-US" dirty="0"/>
              <a:t>POST does not have any size limits, since it is designed for sending information</a:t>
            </a:r>
          </a:p>
          <a:p>
            <a:r>
              <a:rPr lang="en-US" dirty="0"/>
              <a:t>You cannot use bookmarks with a POST request</a:t>
            </a:r>
          </a:p>
        </p:txBody>
      </p:sp>
    </p:spTree>
    <p:extLst>
      <p:ext uri="{BB962C8B-B14F-4D97-AF65-F5344CB8AC3E}">
        <p14:creationId xmlns:p14="http://schemas.microsoft.com/office/powerpoint/2010/main" val="10351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C076-A03A-40CB-93ED-950F09B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03EC-D11A-4D2E-8AF8-C74224F0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Sensitive data like debit/credit card info, phone numbers, SSNs, Passport Numbers, </a:t>
            </a:r>
            <a:r>
              <a:rPr lang="en-US" dirty="0" err="1"/>
              <a:t>etc</a:t>
            </a:r>
            <a:r>
              <a:rPr lang="en-US" dirty="0"/>
              <a:t> should </a:t>
            </a:r>
            <a:r>
              <a:rPr lang="en-US" b="1" i="1" dirty="0"/>
              <a:t>only</a:t>
            </a:r>
            <a:r>
              <a:rPr lang="en-US" dirty="0"/>
              <a:t> be sent using POST</a:t>
            </a:r>
          </a:p>
          <a:p>
            <a:r>
              <a:rPr lang="en-US" dirty="0"/>
              <a:t>It could be disastrous if you use 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8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112D-4735-4F92-BA38-A3950A0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7B0B-9A96-4062-8B0D-29C0FA8A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 specifies whether a form should have autocomplete on or off.</a:t>
            </a:r>
          </a:p>
          <a:p>
            <a:r>
              <a:rPr lang="en-US" dirty="0"/>
              <a:t>When set to on, the browser autocompletes values based off info the user has entered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1CE6E-FE2E-4C86-B966-60598D941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178"/>
            <a:ext cx="12192000" cy="1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4CD-C4AD-4983-A9FB-E0F73BDE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&lt;form&gt;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E6AF-9FA8-48A6-AF56-C3CBC20E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&lt;form&gt;</a:t>
            </a:r>
            <a:r>
              <a:rPr lang="en-US" dirty="0"/>
              <a:t> element is used to create a form to take user input</a:t>
            </a:r>
          </a:p>
          <a:p>
            <a:r>
              <a:rPr lang="en-US" dirty="0"/>
              <a:t>&lt;form&gt;s are containers for different types of input elements</a:t>
            </a:r>
          </a:p>
          <a:p>
            <a:r>
              <a:rPr lang="en-US" dirty="0"/>
              <a:t>What we can do with forms right now is limited, but they are incredible once we learn JavaScript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05243-FD1B-4052-B340-98DC4E3A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25" y="3575642"/>
            <a:ext cx="4679576" cy="32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6B2A-9496-46B3-A2CE-FF3E0AB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novalidate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EA77-2538-449F-B133-A28ADCC9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novalidate</a:t>
            </a:r>
            <a:r>
              <a:rPr lang="en-US" dirty="0"/>
              <a:t> Attribute is a Boolean attribute</a:t>
            </a:r>
          </a:p>
          <a:p>
            <a:r>
              <a:rPr lang="en-US" dirty="0"/>
              <a:t>When used, it specifies that the data entered should not be validated when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FF6A7-ED52-4EA3-8EBD-077177A4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833"/>
            <a:ext cx="12192000" cy="12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6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D3AF-887A-4F63-9857-4C833233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&lt;form&gt;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DAE54-5DEB-45FB-8C27-307B4D49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998636"/>
            <a:ext cx="12201289" cy="4002113"/>
          </a:xfrm>
        </p:spPr>
      </p:pic>
    </p:spTree>
    <p:extLst>
      <p:ext uri="{BB962C8B-B14F-4D97-AF65-F5344CB8AC3E}">
        <p14:creationId xmlns:p14="http://schemas.microsoft.com/office/powerpoint/2010/main" val="174994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A9B1-9C39-4F13-9E32-539CBAD8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9D659-9EC6-41C8-B403-50C322271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A41F-FA2B-47CB-B2E2-104652EB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&lt;form&gt;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2C59-306F-4946-AF4F-FD92D822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elements that can be used with a &lt;form&gt;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07E5D-DCA7-4D8B-819E-AC3FA6C0B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0" y="2641487"/>
            <a:ext cx="2114550" cy="42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6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5C1F-972B-4AD1-AE78-7CCE5B96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8287-6778-4287-88A0-B2A7EAE1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&lt;input&gt; is the most used form element</a:t>
            </a:r>
          </a:p>
          <a:p>
            <a:r>
              <a:rPr lang="en-US" dirty="0"/>
              <a:t>Can be displayed in many ways, depending on the type attribute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CD76E-7B66-4E13-88DC-DB21CA72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48949"/>
            <a:ext cx="12192000" cy="9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7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37A-EE24-41CC-867E-09C8C439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1706-24C5-46FC-A6EE-184E9D02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&lt;label&gt; element defines a label for any of a number of form elements</a:t>
            </a:r>
          </a:p>
          <a:p>
            <a:r>
              <a:rPr lang="en-US" dirty="0"/>
              <a:t>Useful for accessibility</a:t>
            </a:r>
          </a:p>
          <a:p>
            <a:r>
              <a:rPr lang="en-US" dirty="0"/>
              <a:t>The </a:t>
            </a:r>
            <a:r>
              <a:rPr lang="en-US" b="1" i="1" dirty="0"/>
              <a:t>for</a:t>
            </a:r>
            <a:r>
              <a:rPr lang="en-US" dirty="0"/>
              <a:t> attribute of the &lt;label&gt; should be equal to the </a:t>
            </a:r>
            <a:r>
              <a:rPr lang="en-US" b="1" i="1" dirty="0"/>
              <a:t>id</a:t>
            </a:r>
            <a:r>
              <a:rPr lang="en-US" dirty="0"/>
              <a:t> attribute of the &lt;input&gt; in order for them to be linked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B4E22-770F-427D-971C-089724CF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92847"/>
            <a:ext cx="6096000" cy="8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9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D57B-8A85-4D9F-B20B-FC10FE32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7568-79B6-4323-B22A-3C1E415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 creates a dropdown list</a:t>
            </a:r>
          </a:p>
          <a:p>
            <a:r>
              <a:rPr lang="en-US" dirty="0"/>
              <a:t>It is used with </a:t>
            </a:r>
            <a:r>
              <a:rPr lang="en-US" b="1" i="1" dirty="0"/>
              <a:t>&lt;option&gt;</a:t>
            </a:r>
            <a:r>
              <a:rPr lang="en-US" dirty="0"/>
              <a:t> elements that creates a dropdown list option</a:t>
            </a:r>
          </a:p>
          <a:p>
            <a:r>
              <a:rPr lang="en-US" dirty="0"/>
              <a:t>By default, the first item in the dropdown list is selected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39E03-4B7F-432B-A798-614281B7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795555"/>
            <a:ext cx="6096000" cy="30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49C7-FC7B-4369-A4EE-122E4166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1F65-643E-4A8E-8F0D-FE749B6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pre-selected option, add the </a:t>
            </a:r>
            <a:r>
              <a:rPr lang="en-US" b="1" i="1" dirty="0"/>
              <a:t>selected</a:t>
            </a:r>
            <a:r>
              <a:rPr lang="en-US" dirty="0"/>
              <a:t> attribute to the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2C4BC-C762-4647-A30C-1DF37067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17545"/>
            <a:ext cx="12192000" cy="11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9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7D84-EF15-42F6-82A0-84C26460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Multiple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8DD6-1092-40B4-8069-FA1FB973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i="1" dirty="0"/>
              <a:t>multiple </a:t>
            </a:r>
            <a:r>
              <a:rPr lang="en-US" dirty="0"/>
              <a:t>attribute to allow the user to select more than one value</a:t>
            </a:r>
          </a:p>
          <a:p>
            <a:r>
              <a:rPr lang="en-US" dirty="0"/>
              <a:t>Just because you </a:t>
            </a:r>
            <a:r>
              <a:rPr lang="en-US" i="1" dirty="0"/>
              <a:t>can</a:t>
            </a:r>
            <a:r>
              <a:rPr lang="en-US" dirty="0"/>
              <a:t> doesn’t mean you </a:t>
            </a:r>
            <a:r>
              <a:rPr lang="en-US" i="1" dirty="0"/>
              <a:t>should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381D3-6E08-4928-8848-25CF9F6C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4809"/>
            <a:ext cx="6096000" cy="24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A004-3F1F-4D0C-ABE4-32DB59B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E4C-C28A-493C-8B7B-1D719264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element defines a multi-line input field (text area)</a:t>
            </a:r>
          </a:p>
          <a:p>
            <a:r>
              <a:rPr lang="en-US" dirty="0"/>
              <a:t>The </a:t>
            </a:r>
            <a:r>
              <a:rPr lang="en-US" b="1" i="1" dirty="0"/>
              <a:t>rows</a:t>
            </a:r>
            <a:r>
              <a:rPr lang="en-US" dirty="0"/>
              <a:t> attribute specifies the number of lines visible in the text area</a:t>
            </a:r>
          </a:p>
          <a:p>
            <a:r>
              <a:rPr lang="en-US" dirty="0"/>
              <a:t>The </a:t>
            </a:r>
            <a:r>
              <a:rPr lang="en-US" b="1" i="1" dirty="0"/>
              <a:t>cols</a:t>
            </a:r>
            <a:r>
              <a:rPr lang="en-US" dirty="0"/>
              <a:t> attribute specifies the width of the text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CC9A2-0E02-44EB-B264-CAE1F99B9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618352"/>
            <a:ext cx="6096000" cy="1239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965AC-2043-466D-AA02-EB5BE2C8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81971"/>
            <a:ext cx="3838575" cy="30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5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C014-925E-4F2B-AE91-19EA7EC5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&lt;input&gt;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FA24-0A97-4DF0-9524-B8F7229E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&lt;input&gt;</a:t>
            </a:r>
            <a:r>
              <a:rPr lang="en-US" dirty="0"/>
              <a:t> is the most used form element</a:t>
            </a:r>
          </a:p>
          <a:p>
            <a:r>
              <a:rPr lang="en-US" dirty="0"/>
              <a:t>There are several types of &lt;input&gt; element, depending on the type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CE9D0-A122-447B-B04F-CABAABBB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3847"/>
            <a:ext cx="12192000" cy="28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8205-CCAA-4E90-96E0-048DE44B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&lt;button&gt;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EDE9-BE3A-4B4B-8030-1982FED1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&lt;button&gt;</a:t>
            </a:r>
            <a:r>
              <a:rPr lang="en-US" dirty="0"/>
              <a:t> element defines a clickable button</a:t>
            </a:r>
          </a:p>
          <a:p>
            <a:r>
              <a:rPr lang="en-US" dirty="0"/>
              <a:t>Be sure to specify the type of the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2CC6-EB43-45CD-880D-0B6DDF2C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9676"/>
            <a:ext cx="12192000" cy="638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8EF2B-CADD-4392-8BAF-BE570B12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5" y="4001294"/>
            <a:ext cx="3394753" cy="23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9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6071-2891-4B3F-A3DB-75E20548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</a:t>
            </a:r>
            <a:r>
              <a:rPr lang="en-US" dirty="0"/>
              <a:t> and </a:t>
            </a:r>
            <a:r>
              <a:rPr lang="en-US" b="1" i="1" dirty="0"/>
              <a:t>&lt;legend&gt;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5E95-FCA3-4E8F-84EB-02865FA8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 </a:t>
            </a:r>
            <a:r>
              <a:rPr lang="en-US" dirty="0"/>
              <a:t>element is used to group related data together inside a form</a:t>
            </a:r>
          </a:p>
          <a:p>
            <a:r>
              <a:rPr lang="en-US" dirty="0"/>
              <a:t>The </a:t>
            </a:r>
            <a:r>
              <a:rPr lang="en-US" b="1" i="1" dirty="0"/>
              <a:t>&lt;legend&gt;</a:t>
            </a:r>
            <a:r>
              <a:rPr lang="en-US" dirty="0"/>
              <a:t> element defines a caption for 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CB0B1-3312-4142-9008-E7699BFF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14" y="4678491"/>
            <a:ext cx="5380186" cy="217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2F843-EB4D-4E2E-A2D7-934D6460A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635"/>
            <a:ext cx="5973614" cy="21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156-FAF1-491B-8C1D-8D503B89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9860-315C-4385-BF8D-C39533AA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 specifies a list of pre-defined options for an &lt;input&gt; element</a:t>
            </a:r>
          </a:p>
          <a:p>
            <a:r>
              <a:rPr lang="en-US" dirty="0"/>
              <a:t>It creates a dropdown list of options for a text input as the user types</a:t>
            </a:r>
          </a:p>
          <a:p>
            <a:r>
              <a:rPr lang="en-US" dirty="0"/>
              <a:t>The </a:t>
            </a:r>
            <a:r>
              <a:rPr lang="en-US" b="1" i="1" dirty="0"/>
              <a:t>list</a:t>
            </a:r>
            <a:r>
              <a:rPr lang="en-US" dirty="0"/>
              <a:t> attribute	of the </a:t>
            </a:r>
            <a:r>
              <a:rPr lang="en-US" b="1" i="1" dirty="0"/>
              <a:t>&lt;input&gt;</a:t>
            </a:r>
            <a:r>
              <a:rPr lang="en-US" dirty="0"/>
              <a:t> element must refer to the </a:t>
            </a:r>
            <a:r>
              <a:rPr lang="en-US" i="1" dirty="0"/>
              <a:t>id</a:t>
            </a:r>
            <a:r>
              <a:rPr lang="en-US" dirty="0"/>
              <a:t> attribute of the &lt;</a:t>
            </a:r>
            <a:r>
              <a:rPr lang="en-US" dirty="0" err="1"/>
              <a:t>datalist</a:t>
            </a:r>
            <a:r>
              <a:rPr lang="en-US" dirty="0"/>
              <a:t>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3C787-7A70-4040-8012-A75CB04A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66" y="3705225"/>
            <a:ext cx="4411734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945BE-4FA7-46F8-95A8-F6C16555E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02" y="4357791"/>
            <a:ext cx="6961368" cy="25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B3DF-6C4F-4830-AFDF-6D801A3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&lt;output&gt;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CADE-CA97-4E88-A176-8F24AC1B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&lt;output&gt;</a:t>
            </a:r>
            <a:r>
              <a:rPr lang="en-US" dirty="0"/>
              <a:t> element represents the result of a calculation (like one executed by a JavaScript)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E98EF-3643-4122-8CBE-6287C3DD0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566781"/>
            <a:ext cx="6096000" cy="329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D1E74-867E-4E2E-9569-B0C9DB0F5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955"/>
            <a:ext cx="6096000" cy="17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DD86-960D-43E9-AB09-75C92F2C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00A0-EE47-45C3-A33C-CF997E49D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48" y="1351469"/>
            <a:ext cx="8775504" cy="5439855"/>
          </a:xfrm>
        </p:spPr>
      </p:pic>
    </p:spTree>
    <p:extLst>
      <p:ext uri="{BB962C8B-B14F-4D97-AF65-F5344CB8AC3E}">
        <p14:creationId xmlns:p14="http://schemas.microsoft.com/office/powerpoint/2010/main" val="157371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05F0-3D1B-4B7F-B2BD-F6CDE14E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0D06-0A35-4CC5-9249-64AB8D610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9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BE7-0A1E-4931-95B3-D4141711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653A-4212-41D8-8ACF-4AC8FDD3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</a:t>
            </a:r>
            <a:r>
              <a:rPr lang="en-US" i="1" dirty="0"/>
              <a:t>lot</a:t>
            </a:r>
            <a:r>
              <a:rPr lang="en-US" dirty="0"/>
              <a:t> of input types</a:t>
            </a:r>
          </a:p>
          <a:p>
            <a:r>
              <a:rPr lang="en-US" dirty="0"/>
              <a:t>The default value is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BD62-3DF6-45A4-920C-9C11A050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114675"/>
            <a:ext cx="374332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5D064-8981-4ACD-AABA-ECE2C610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6" y="3116639"/>
            <a:ext cx="2933702" cy="37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359E-00F9-43DD-8855-289A5857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D65A-A523-4DA1-94C5-4BF17AB0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type=“text”&gt; creates a one line text input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1DB42-1FC8-4FAB-91F8-0AA670CF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802373"/>
            <a:ext cx="6096000" cy="205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87F42-8769-4987-BBBE-49C82319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1754"/>
            <a:ext cx="3705225" cy="25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4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3D44-A5BB-42D7-B01F-2701B31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0E0F-30D4-461C-B016-4314BD0F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type=“password”&gt;</a:t>
            </a:r>
            <a:r>
              <a:rPr lang="en-US" dirty="0"/>
              <a:t> creates a password field</a:t>
            </a:r>
          </a:p>
          <a:p>
            <a:r>
              <a:rPr lang="en-US" dirty="0"/>
              <a:t>Characters typed in the password field display add dots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C8210-982F-4B3C-AEEF-BA46C99ED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83081"/>
            <a:ext cx="6096000" cy="1774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C4931-94DA-46CB-9573-29417054F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25856"/>
            <a:ext cx="5724525" cy="17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9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AC14-0EDA-43A9-935C-62A1D979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D63-0746-4342-9FC4-F56DF541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type=“submit”&gt;</a:t>
            </a:r>
            <a:r>
              <a:rPr lang="en-US" dirty="0"/>
              <a:t> defines a button for submitting data to a </a:t>
            </a:r>
            <a:r>
              <a:rPr lang="en-US" i="1" dirty="0"/>
              <a:t>form handler</a:t>
            </a:r>
            <a:endParaRPr lang="en-US" dirty="0"/>
          </a:p>
          <a:p>
            <a:r>
              <a:rPr lang="en-US" dirty="0"/>
              <a:t>Form handlers are a script on a server used for processing data</a:t>
            </a:r>
          </a:p>
          <a:p>
            <a:r>
              <a:rPr lang="en-US" dirty="0"/>
              <a:t>The form handler file gets specified in a form’s </a:t>
            </a:r>
            <a:r>
              <a:rPr lang="en-US" i="1" dirty="0"/>
              <a:t>action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6868B-BB0A-437A-B61E-B0A5EE38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61379"/>
            <a:ext cx="6096000" cy="1796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98321-4314-4A7B-B8FC-74359A838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139"/>
            <a:ext cx="3448050" cy="29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9624-F8EC-430E-BEC0-0AD14037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60C7-4A32-4E04-BEFE-DA0E91CD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&lt;input type=“text”&gt; element defines a one line text input field</a:t>
            </a:r>
          </a:p>
          <a:p>
            <a:r>
              <a:rPr lang="en-US" dirty="0"/>
              <a:t>Text input fields default to 20 chars, but can be resized with CSS</a:t>
            </a:r>
          </a:p>
          <a:p>
            <a:r>
              <a:rPr lang="en-US" dirty="0"/>
              <a:t>The form itself does not get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5CEC9-D4A8-414B-A461-4A085A926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48738"/>
            <a:ext cx="6096000" cy="2109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CD58E-EDC2-41ED-A3BE-D2CC2AEF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62224"/>
            <a:ext cx="6096000" cy="18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0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9D97-DB52-46DB-8551-544B585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5D6D-AF98-42EB-90B5-AA277F9A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type=“reset”&gt;</a:t>
            </a:r>
            <a:r>
              <a:rPr lang="en-US" dirty="0"/>
              <a:t> defines a reset button that will reset all form values to their default values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C2E13-931E-4A5B-A584-1A933DCD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11103"/>
            <a:ext cx="6096000" cy="2046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0F24E-8CBB-47F2-9F54-58A2E4F0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5915"/>
            <a:ext cx="5257800" cy="21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7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52A-409A-4C8C-A7A7-7B4D9D64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A791-C508-4E43-A05B-656ABFB9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type=“radio”&gt;</a:t>
            </a:r>
            <a:r>
              <a:rPr lang="en-US" dirty="0"/>
              <a:t> defines a radio button</a:t>
            </a:r>
          </a:p>
          <a:p>
            <a:r>
              <a:rPr lang="en-US" dirty="0"/>
              <a:t>Radio buttons allow a user to select </a:t>
            </a:r>
            <a:r>
              <a:rPr lang="en-US" i="1" dirty="0"/>
              <a:t>one</a:t>
            </a:r>
            <a:r>
              <a:rPr lang="en-US" dirty="0"/>
              <a:t> of a limited number of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E71FD-B29B-45A7-88DD-DB38BDD7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31700"/>
            <a:ext cx="6096000" cy="212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BCF22-04E1-47B2-AAA6-59B176295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254389"/>
            <a:ext cx="6095999" cy="16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7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4B58-CCB3-4BA5-B11D-3A98EC3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730E-04FD-46E1-B20B-222DDC16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type=“checkbox”&gt;</a:t>
            </a:r>
            <a:r>
              <a:rPr lang="en-US" dirty="0"/>
              <a:t> creates a checkbox</a:t>
            </a:r>
          </a:p>
          <a:p>
            <a:r>
              <a:rPr lang="en-US" dirty="0"/>
              <a:t>Checkboxes let users select 0 or more options from a limited number of choices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A239B-2CEC-448D-809A-D53BCF97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63" y="5158593"/>
            <a:ext cx="5509737" cy="1699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E4BC6-2E06-404F-BCC0-B434F7381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8906"/>
            <a:ext cx="6096000" cy="17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86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0C5A-0F4E-49D5-B525-2C22D27E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5F8-6CD6-480D-9DF5-06B25D08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type=“button”&gt;</a:t>
            </a:r>
            <a:r>
              <a:rPr lang="en-US" dirty="0"/>
              <a:t> creates a new button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183D2-9C9B-42B3-86AA-53682D3A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12192001" cy="78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A4F30-68BB-4813-8EC6-0B4B82965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52240"/>
            <a:ext cx="6096000" cy="11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0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FDFE-A8EC-4444-A36E-DF73C172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3EA1-4A20-4691-8F43-6778314D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type=“color”&gt;</a:t>
            </a:r>
            <a:r>
              <a:rPr lang="en-US" dirty="0"/>
              <a:t> creates an input field that accepts a color</a:t>
            </a:r>
          </a:p>
          <a:p>
            <a:r>
              <a:rPr lang="en-US" dirty="0"/>
              <a:t>Input field </a:t>
            </a:r>
            <a:r>
              <a:rPr lang="en-US" i="1" dirty="0"/>
              <a:t>may</a:t>
            </a:r>
            <a:r>
              <a:rPr lang="en-US" dirty="0"/>
              <a:t> contain a color picker (not supported on IE or older versions of Safari)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7EB94-05A3-4552-98D0-AB26F84D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668297"/>
            <a:ext cx="6096000" cy="118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41201-0CD6-48D3-87B9-4E7DE1E6C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667"/>
            <a:ext cx="6096000" cy="10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1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F95-5B07-493D-BC4D-6E873087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A224-8467-4F5B-8E42-95DA4899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type=“date”&gt;</a:t>
            </a:r>
            <a:r>
              <a:rPr lang="en-US" dirty="0"/>
              <a:t> creates an input field for dates</a:t>
            </a:r>
          </a:p>
          <a:p>
            <a:r>
              <a:rPr lang="en-US" dirty="0"/>
              <a:t>Creates a date picker on supported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DF944-2E14-4552-9EF1-F905AEB9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03335"/>
            <a:ext cx="6096000" cy="1354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806DE-55B4-4E17-A281-AE4BD2E0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88484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8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053-EB85-425D-8912-63A759D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63B0-C642-43C5-BF13-3C4068F6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min and max attributes to add restrictions</a:t>
            </a:r>
          </a:p>
          <a:p>
            <a:r>
              <a:rPr lang="en-US" dirty="0"/>
              <a:t>Users will only be able to select from a range of dates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488F4-DE73-4BCF-AB40-1C299251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56077"/>
            <a:ext cx="6096000" cy="1401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6CF464-7B64-4379-965D-B8B883581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3013"/>
            <a:ext cx="4915326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95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2BF5-BDD2-4E36-825B-CB55207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– Datetime-local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9587-C0FB-49FC-9AFA-FDCFD9B7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type=“datetime-local”&gt;</a:t>
            </a:r>
            <a:r>
              <a:rPr lang="en-US" dirty="0"/>
              <a:t> creates an input field for a date and time</a:t>
            </a:r>
          </a:p>
          <a:p>
            <a:r>
              <a:rPr lang="en-US" dirty="0"/>
              <a:t>Collects time in your local time zone</a:t>
            </a:r>
          </a:p>
          <a:p>
            <a:r>
              <a:rPr lang="en-US" dirty="0"/>
              <a:t>We can use JavaScript to convert to ISO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E5DCA-1264-47EC-AABE-90F3F25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91048"/>
            <a:ext cx="6096000" cy="966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8681C4-E767-41FA-BE18-20F38D1C9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35021"/>
            <a:ext cx="5029200" cy="30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6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87DE-D24B-4F9E-81C6-443714E6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CE78-D4F8-4B6C-A7C2-027ECA20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type=“email”&gt;</a:t>
            </a:r>
            <a:r>
              <a:rPr lang="en-US" dirty="0"/>
              <a:t> is used for input fields that accept an email</a:t>
            </a:r>
          </a:p>
          <a:p>
            <a:r>
              <a:rPr lang="en-US" dirty="0"/>
              <a:t>All modern browsers offer some level of automatic email validation with this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F4FA-5A3E-470F-9E3D-7AD20F71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08811"/>
            <a:ext cx="6096000" cy="1549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306F3-F174-4E52-9CBF-6C46C54F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1420"/>
            <a:ext cx="6095999" cy="7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93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4FE-5DCF-4C9A-9833-3461D11A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55F2-B055-40E9-83C4-8B3AB098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type=“file”&gt;</a:t>
            </a:r>
            <a:r>
              <a:rPr lang="en-US" dirty="0"/>
              <a:t> defines a file-select field and a “browse” button for file uploads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7910-6438-4016-9FCD-6D4E62347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41758"/>
            <a:ext cx="6096000" cy="141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49693-0E69-4925-AABC-BB8DF590C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228"/>
            <a:ext cx="6096000" cy="22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4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3BDB-5019-4492-8B53-721BCB4A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B0F9-F5F0-4A0C-A860-18C1825B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&lt;label&gt;</a:t>
            </a:r>
            <a:r>
              <a:rPr lang="en-US" dirty="0"/>
              <a:t> element creates a label for a form element</a:t>
            </a:r>
          </a:p>
          <a:p>
            <a:r>
              <a:rPr lang="en-US" dirty="0"/>
              <a:t>Labels are helpful for accessibility, since screen readers will read the name of the label when focusing the input</a:t>
            </a:r>
          </a:p>
          <a:p>
            <a:r>
              <a:rPr lang="en-US" dirty="0"/>
              <a:t>Helpful for people with poor eyesight or motor skills, since clicking the label will be treated like clicking the input</a:t>
            </a:r>
          </a:p>
        </p:txBody>
      </p:sp>
    </p:spTree>
    <p:extLst>
      <p:ext uri="{BB962C8B-B14F-4D97-AF65-F5344CB8AC3E}">
        <p14:creationId xmlns:p14="http://schemas.microsoft.com/office/powerpoint/2010/main" val="1487029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161B-2DF7-4536-A388-3FBFDC61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8904-0E5A-4E97-99A4-5766E943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type=“month”&gt;</a:t>
            </a:r>
            <a:r>
              <a:rPr lang="en-US" dirty="0"/>
              <a:t> allows a user to select a month and year</a:t>
            </a:r>
          </a:p>
          <a:p>
            <a:r>
              <a:rPr lang="en-US" dirty="0"/>
              <a:t>Not supported on Firefox, Safari, or IE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1F270-E1FC-4821-BFFC-B4AF45A3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62090"/>
            <a:ext cx="6096000" cy="109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B6D1C-FCBD-452B-89AB-47CB5D4B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3784"/>
            <a:ext cx="6096000" cy="29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2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A92D-E447-4F02-B99F-B1051023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76F-CAA2-4999-8590-28FE2A3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type=“number”&gt;</a:t>
            </a:r>
            <a:r>
              <a:rPr lang="en-US" dirty="0"/>
              <a:t> defines a numeric input field</a:t>
            </a:r>
          </a:p>
          <a:p>
            <a:r>
              <a:rPr lang="en-US" dirty="0"/>
              <a:t>You can set limits on which numbers are accepted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AC8C1-60A8-403C-B147-DC353DAC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75867"/>
            <a:ext cx="6096000" cy="98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F45C2-F7C5-480E-807A-5FD0A0E01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5409"/>
            <a:ext cx="6095999" cy="15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0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73DF-9624-45FF-966F-A9F63B16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Restrictions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A1AC7-FF3F-4143-A75F-CC37D8A5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32531"/>
            <a:ext cx="12192001" cy="4349194"/>
          </a:xfrm>
        </p:spPr>
      </p:pic>
    </p:spTree>
    <p:extLst>
      <p:ext uri="{BB962C8B-B14F-4D97-AF65-F5344CB8AC3E}">
        <p14:creationId xmlns:p14="http://schemas.microsoft.com/office/powerpoint/2010/main" val="4094235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67CB-8399-4692-BBB7-A857BBAC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Restrictions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5B9F4-8211-4818-BCD5-9969551E8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0386"/>
            <a:ext cx="12192000" cy="2157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943C6-B80C-4202-9407-7640EA972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8714"/>
            <a:ext cx="6096000" cy="2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79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55F3-ED5E-469D-BE96-6AFA0D3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6C7D-F6A6-4150-A0DE-CA3AA45D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type=“range”&gt;</a:t>
            </a:r>
            <a:r>
              <a:rPr lang="en-US" dirty="0"/>
              <a:t> creates a slider for you to select a number, where the exact number is not very important</a:t>
            </a:r>
          </a:p>
          <a:p>
            <a:r>
              <a:rPr lang="en-US" dirty="0"/>
              <a:t>Useful for working with percentages, terrible for working with precise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47A8C-0032-4F70-9BEF-DBF2423DD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4719"/>
            <a:ext cx="6096000" cy="1213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9471C-7210-4319-9DC2-174FFEDE9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4719"/>
            <a:ext cx="6107958" cy="1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8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678-9BD0-4A7F-AC50-2C8F926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F0E-8139-4C7F-820B-4E7D7C9E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type=“search”&gt;</a:t>
            </a:r>
            <a:r>
              <a:rPr lang="en-US" dirty="0"/>
              <a:t> creates a search field that looks identical to a text field, but has semantic meaning (good for accessibility)</a:t>
            </a:r>
          </a:p>
          <a:p>
            <a:r>
              <a:rPr lang="en-US" dirty="0"/>
              <a:t>Although search and text look identical, search is optimized for search </a:t>
            </a:r>
          </a:p>
          <a:p>
            <a:r>
              <a:rPr lang="en-US" dirty="0"/>
              <a:t>Mobile devices will display a different keyboard layout than when using 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64D56-C5F5-48F4-8AE7-39643CE97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20293"/>
            <a:ext cx="6096000" cy="1237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DD43D-E905-4064-BC33-8E452D02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4602"/>
            <a:ext cx="6096000" cy="12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7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7AEE-7CA2-4CC9-9E31-645F6662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8CFE-74D0-47A2-9A2A-7C170E36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</a:t>
            </a:r>
            <a:r>
              <a:rPr lang="en-US" b="1" i="1" dirty="0" err="1"/>
              <a:t>tel</a:t>
            </a:r>
            <a:r>
              <a:rPr lang="en-US" b="1" i="1" dirty="0"/>
              <a:t>”&gt;</a:t>
            </a:r>
            <a:r>
              <a:rPr lang="en-US" dirty="0"/>
              <a:t> creates an input field for a phone number</a:t>
            </a:r>
          </a:p>
          <a:p>
            <a:r>
              <a:rPr lang="en-US" dirty="0"/>
              <a:t>Allows you to specify a pattern as a </a:t>
            </a:r>
            <a:r>
              <a:rPr lang="en-US" b="1" i="1" dirty="0"/>
              <a:t>regular expression</a:t>
            </a:r>
            <a:endParaRPr lang="en-US" dirty="0"/>
          </a:p>
          <a:p>
            <a:r>
              <a:rPr lang="en-US" dirty="0"/>
              <a:t>We’ll learn more about how these work when we cover JavaScript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14C26-132D-4B8E-9476-45252494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0" y="6012107"/>
            <a:ext cx="6462320" cy="8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0CF69-D9B8-4972-B609-C517F2DBD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375"/>
            <a:ext cx="5636229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7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340A-152D-46CC-B265-BFA36E81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4921-A8A0-4EF8-8899-A608AF01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type=“time”&gt;</a:t>
            </a:r>
            <a:r>
              <a:rPr lang="en-US" dirty="0"/>
              <a:t> allows a user to select a time (in local time) using a time picker</a:t>
            </a:r>
          </a:p>
          <a:p>
            <a:r>
              <a:rPr lang="en-US" dirty="0"/>
              <a:t>Modern browsers support the time picker (minus IE)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48A80-C9F2-463A-990A-8BC0BDAC0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08649"/>
            <a:ext cx="6096000" cy="1649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40BBF-9139-4CDF-BC6B-BD34FAD0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19783"/>
            <a:ext cx="59461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0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E3F9-D050-4A50-94BB-FCCAA174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74A0-01B4-4259-9317-14652709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</a:t>
            </a:r>
            <a:r>
              <a:rPr lang="en-US" b="1" i="1" dirty="0" err="1"/>
              <a:t>url</a:t>
            </a:r>
            <a:r>
              <a:rPr lang="en-US" b="1" i="1" dirty="0"/>
              <a:t>”&gt;</a:t>
            </a:r>
            <a:r>
              <a:rPr lang="en-US" dirty="0"/>
              <a:t> creates an input field that accepts a URL</a:t>
            </a:r>
          </a:p>
          <a:p>
            <a:r>
              <a:rPr lang="en-US" dirty="0"/>
              <a:t>Most browsers will have some level of auto-validation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CD7E-0BEE-4A3E-85C9-DA9FCD5E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61725"/>
            <a:ext cx="6096000" cy="129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59B61-768A-4BF0-B73D-E9B9F8004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3864"/>
            <a:ext cx="6096000" cy="1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6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A50-23C6-4AA0-9900-D38602F7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330C-18BC-4A81-8538-2954F65B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type=“week”&gt;</a:t>
            </a:r>
            <a:r>
              <a:rPr lang="en-US" dirty="0"/>
              <a:t> allows the user to select a week and year</a:t>
            </a:r>
          </a:p>
          <a:p>
            <a:r>
              <a:rPr lang="en-US" dirty="0"/>
              <a:t>Not supported on Firefox, Safari, or 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8EFF-8E4B-4172-8636-63FDD8E3F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93895"/>
            <a:ext cx="6096000" cy="1564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27232-3643-49A3-9929-08DF40F4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725887"/>
            <a:ext cx="6095999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046-4F7D-471B-9E8A-9766C36B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6746-C6A7-43EE-8BBB-8763C3E2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&lt;label&gt;</a:t>
            </a:r>
            <a:r>
              <a:rPr lang="en-US" dirty="0"/>
              <a:t> has a </a:t>
            </a:r>
            <a:r>
              <a:rPr lang="en-US" b="1" i="1" dirty="0"/>
              <a:t>for</a:t>
            </a:r>
            <a:r>
              <a:rPr lang="en-US" dirty="0"/>
              <a:t> attribute that should be set equal to the ID of the input element</a:t>
            </a:r>
          </a:p>
          <a:p>
            <a:r>
              <a:rPr lang="en-US" dirty="0"/>
              <a:t>This creates a link between the two elements 	</a:t>
            </a:r>
          </a:p>
        </p:txBody>
      </p:sp>
    </p:spTree>
    <p:extLst>
      <p:ext uri="{BB962C8B-B14F-4D97-AF65-F5344CB8AC3E}">
        <p14:creationId xmlns:p14="http://schemas.microsoft.com/office/powerpoint/2010/main" val="34291966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8596-63F0-4E2E-B9AA-6B7CD625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4752-EB5E-401A-B005-C731D3244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98B4-1595-409A-BFB9-8B4DC07B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value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442E-2521-4F70-85B8-FFB387F5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value</a:t>
            </a:r>
            <a:r>
              <a:rPr lang="en-US" dirty="0"/>
              <a:t> attribute specifies an initial value for an input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9E74-AD05-4A66-B8E9-5F1B853B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303379"/>
            <a:ext cx="6096000" cy="1554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E9EAA-4EF1-43CC-B4CA-8F929C83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7885"/>
            <a:ext cx="6096000" cy="23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5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CF24-76DB-4AAF-BED6-C3B6ECA3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readonly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4C76-0A41-4A3D-A43B-B7DFAB18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 err="1"/>
              <a:t>readonly</a:t>
            </a:r>
            <a:r>
              <a:rPr lang="en-US" b="1" i="1" dirty="0"/>
              <a:t> </a:t>
            </a:r>
            <a:r>
              <a:rPr lang="en-US" dirty="0"/>
              <a:t>attribute makes a field read-only</a:t>
            </a:r>
          </a:p>
          <a:p>
            <a:r>
              <a:rPr lang="en-US" dirty="0"/>
              <a:t>A read-only field can’t be modified, but can still be highlighted, tabbed to, and copied from</a:t>
            </a:r>
          </a:p>
          <a:p>
            <a:r>
              <a:rPr lang="en-US" dirty="0"/>
              <a:t>The value of the </a:t>
            </a:r>
            <a:r>
              <a:rPr lang="en-US" dirty="0" err="1"/>
              <a:t>readonly</a:t>
            </a:r>
            <a:r>
              <a:rPr lang="en-US" dirty="0"/>
              <a:t> field gets sent when submitting the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AF71E-2161-4692-BB20-77AD431CD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24617"/>
            <a:ext cx="6096000" cy="1433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61F74-CEA6-4C23-9079-EC5A649F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42121"/>
            <a:ext cx="2905126" cy="23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02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76CB-8EC9-4C32-A5D8-53190063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disabled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435E-79BF-4BDF-8EA0-D297053A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disabled</a:t>
            </a:r>
            <a:r>
              <a:rPr lang="en-US" dirty="0"/>
              <a:t> attribute specifies that an input field should be disabled</a:t>
            </a:r>
          </a:p>
          <a:p>
            <a:r>
              <a:rPr lang="en-US" dirty="0"/>
              <a:t>A disabled input field is unusable and unclickable</a:t>
            </a:r>
          </a:p>
          <a:p>
            <a:r>
              <a:rPr lang="en-US" dirty="0"/>
              <a:t>The value of a disabled field does not get sent when it is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7DFC5-F36B-449A-B055-93C0141C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9" y="4716331"/>
            <a:ext cx="9182102" cy="2141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F6DB4-EE29-4AE7-B5A0-C8B0C1DD4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59553"/>
            <a:ext cx="2609852" cy="21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14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B43-F889-4E0D-91EB-19842836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size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720F-446A-4D91-88F6-1D44C5E7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size </a:t>
            </a:r>
            <a:r>
              <a:rPr lang="en-US" dirty="0"/>
              <a:t>attribute specifies the visible width (number of characters wide) of an input field </a:t>
            </a:r>
          </a:p>
          <a:p>
            <a:r>
              <a:rPr lang="en-US" dirty="0"/>
              <a:t>The default </a:t>
            </a:r>
            <a:r>
              <a:rPr lang="en-US" i="1" dirty="0"/>
              <a:t>size</a:t>
            </a:r>
            <a:r>
              <a:rPr lang="en-US" dirty="0"/>
              <a:t> is 20 characters</a:t>
            </a:r>
          </a:p>
          <a:p>
            <a:r>
              <a:rPr lang="en-US" i="1" dirty="0"/>
              <a:t>Size</a:t>
            </a:r>
            <a:r>
              <a:rPr lang="en-US" dirty="0"/>
              <a:t> works with: text, search, </a:t>
            </a:r>
            <a:r>
              <a:rPr lang="en-US" dirty="0" err="1"/>
              <a:t>tel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email, and password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E5621-8D01-4537-8040-2936F72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182091"/>
            <a:ext cx="6096000" cy="167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2A290-20D4-42E5-8A8F-48706B1E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6056"/>
            <a:ext cx="6096000" cy="21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7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3CA2-A922-4F74-B2FE-060D801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maxlength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3B45-418B-47F7-9F17-C01C54FD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maxlength</a:t>
            </a:r>
            <a:r>
              <a:rPr lang="en-US" b="1" i="1" dirty="0"/>
              <a:t> </a:t>
            </a:r>
            <a:r>
              <a:rPr lang="en-US" dirty="0"/>
              <a:t>attribute specifies the max number of characters in a field</a:t>
            </a:r>
          </a:p>
          <a:p>
            <a:r>
              <a:rPr lang="en-US" dirty="0"/>
              <a:t>The input field won’t accept more than the max number of characters, but will not provide any feedback </a:t>
            </a:r>
          </a:p>
          <a:p>
            <a:r>
              <a:rPr lang="en-US" dirty="0"/>
              <a:t>If you want to alert the user, you need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3D192-2D12-4A8E-B8F9-BD579F2D6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13436"/>
            <a:ext cx="6096000" cy="15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08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4364-3602-4D84-B78F-9DCD4B56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min</a:t>
            </a:r>
            <a:r>
              <a:rPr lang="en-US" dirty="0"/>
              <a:t> and </a:t>
            </a:r>
            <a:r>
              <a:rPr lang="en-US" b="1" i="1" dirty="0"/>
              <a:t>max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02A9-32F5-43B1-8B45-23BF104D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min</a:t>
            </a:r>
            <a:r>
              <a:rPr lang="en-US" dirty="0"/>
              <a:t> and </a:t>
            </a:r>
            <a:r>
              <a:rPr lang="en-US" b="1" i="1" dirty="0"/>
              <a:t>max</a:t>
            </a:r>
            <a:r>
              <a:rPr lang="en-US" dirty="0"/>
              <a:t> attributes create a min and max value for an input field</a:t>
            </a:r>
          </a:p>
          <a:p>
            <a:r>
              <a:rPr lang="en-US" i="1" dirty="0"/>
              <a:t>min </a:t>
            </a:r>
            <a:r>
              <a:rPr lang="en-US" dirty="0"/>
              <a:t>and </a:t>
            </a:r>
            <a:r>
              <a:rPr lang="en-US" i="1" dirty="0"/>
              <a:t>max</a:t>
            </a:r>
            <a:r>
              <a:rPr lang="en-US" dirty="0"/>
              <a:t> work with: number, range, date, datetime-local, month, time, and week</a:t>
            </a:r>
          </a:p>
          <a:p>
            <a:r>
              <a:rPr lang="en-US" dirty="0"/>
              <a:t>Max and Min are often used together to create a range of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3097D-E3ED-458E-B535-D87B7E45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03102"/>
            <a:ext cx="6096000" cy="22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6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89C3-78FC-41ED-8040-206057B1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multiple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FAA0-79ED-4B6D-8C15-ABA1ECD6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multiple</a:t>
            </a:r>
            <a:r>
              <a:rPr lang="en-US" dirty="0"/>
              <a:t> attribute specifies that the user is allowed to enter more than one value in an input field</a:t>
            </a:r>
          </a:p>
          <a:p>
            <a:r>
              <a:rPr lang="en-US" dirty="0"/>
              <a:t>The </a:t>
            </a:r>
            <a:r>
              <a:rPr lang="en-US" b="1" i="1" dirty="0"/>
              <a:t>multiple</a:t>
            </a:r>
            <a:r>
              <a:rPr lang="en-US" dirty="0"/>
              <a:t> attribute works with: email and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C4BE2-8371-4807-A805-234E8FFB0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24836"/>
            <a:ext cx="6096000" cy="13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399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6A6E-AD9A-4219-A959-1E9E4EC0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pattern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94B4-EE7B-4C93-97CC-20DE35E1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pattern</a:t>
            </a:r>
            <a:r>
              <a:rPr lang="en-US" dirty="0"/>
              <a:t> attribute specifies a </a:t>
            </a:r>
            <a:r>
              <a:rPr lang="en-US" i="1" dirty="0"/>
              <a:t>regular expression </a:t>
            </a:r>
            <a:r>
              <a:rPr lang="en-US" dirty="0"/>
              <a:t>that the input field’s value is checked against, when the form is submitted</a:t>
            </a:r>
          </a:p>
          <a:p>
            <a:r>
              <a:rPr lang="en-US" i="1" dirty="0"/>
              <a:t>pattern </a:t>
            </a:r>
            <a:r>
              <a:rPr lang="en-US" dirty="0"/>
              <a:t>works with the following types: text, date,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</a:t>
            </a:r>
          </a:p>
          <a:p>
            <a:r>
              <a:rPr lang="en-US" dirty="0"/>
              <a:t>You can use the </a:t>
            </a:r>
            <a:r>
              <a:rPr lang="en-US" i="1" dirty="0"/>
              <a:t>title</a:t>
            </a:r>
            <a:r>
              <a:rPr lang="en-US" dirty="0"/>
              <a:t> attribute to describe the pattern for the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CF19F-0CEA-4301-8232-EED24DB4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23647"/>
            <a:ext cx="6096000" cy="14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32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97E1-8595-4C44-B6F7-8683958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placeholder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8447-4B6A-431E-9421-2DA3264A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placeholder</a:t>
            </a:r>
            <a:r>
              <a:rPr lang="en-US" dirty="0"/>
              <a:t> attribute specifies a short hint that describes the expected value of an input field</a:t>
            </a:r>
          </a:p>
          <a:p>
            <a:r>
              <a:rPr lang="en-US" dirty="0"/>
              <a:t>A short hint gets displayed in the input field before a user enters a value</a:t>
            </a:r>
          </a:p>
          <a:p>
            <a:r>
              <a:rPr lang="en-US" i="1" dirty="0"/>
              <a:t>placeholder</a:t>
            </a:r>
            <a:r>
              <a:rPr lang="en-US" dirty="0"/>
              <a:t> works with: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02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6519-7661-45AE-A9C3-A04056A6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3CA7-D52B-47BB-9AAB-3B9C2E71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type=“radio”&gt;</a:t>
            </a:r>
            <a:r>
              <a:rPr lang="en-US" dirty="0"/>
              <a:t> defines a radio button</a:t>
            </a:r>
          </a:p>
          <a:p>
            <a:r>
              <a:rPr lang="en-US" dirty="0"/>
              <a:t>A radio button allows a user to select one of many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550B8-0495-4B41-BF08-72F75D970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89" y="4617526"/>
            <a:ext cx="6127011" cy="2240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DDB22-DBD9-4DA5-9E2E-35A5D0BBE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7467"/>
            <a:ext cx="4984376" cy="22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8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B557-2840-4D89-9008-B6D499EB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required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7755-1DC3-4337-B9C7-027A6864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required</a:t>
            </a:r>
            <a:r>
              <a:rPr lang="en-US" dirty="0"/>
              <a:t> attribute specifies that an input field must be filled out before submitting the form</a:t>
            </a:r>
          </a:p>
          <a:p>
            <a:r>
              <a:rPr lang="en-US" dirty="0"/>
              <a:t>The </a:t>
            </a:r>
            <a:r>
              <a:rPr lang="en-US" i="1" dirty="0"/>
              <a:t>required </a:t>
            </a:r>
            <a:r>
              <a:rPr lang="en-US" dirty="0"/>
              <a:t>attribute works with: text, search, </a:t>
            </a:r>
            <a:r>
              <a:rPr lang="en-US" dirty="0" err="1"/>
              <a:t>tel</a:t>
            </a:r>
            <a:r>
              <a:rPr lang="en-US" dirty="0"/>
              <a:t>, email, password, date pickers, number, checkbox, radio, and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B8E6E-414C-4289-8DBF-1318CCEB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6209"/>
            <a:ext cx="6096000" cy="1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52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812A-0300-484B-8AE5-35E8FEAF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step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C149-3487-4173-A46B-1EED10B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step</a:t>
            </a:r>
            <a:r>
              <a:rPr lang="en-US" dirty="0"/>
              <a:t> attribute specifies the legal number of intervals for an input field</a:t>
            </a:r>
          </a:p>
          <a:p>
            <a:r>
              <a:rPr lang="en-US" dirty="0"/>
              <a:t>Ex: When step = 2, </a:t>
            </a:r>
            <a:r>
              <a:rPr lang="en-US" dirty="0" err="1"/>
              <a:t>nums</a:t>
            </a:r>
            <a:r>
              <a:rPr lang="en-US" dirty="0"/>
              <a:t>: 0, 2, 4, 6, …</a:t>
            </a:r>
          </a:p>
          <a:p>
            <a:r>
              <a:rPr lang="en-US" dirty="0"/>
              <a:t>Works with: number, range, date, datetime-local, month, time, and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CED02-B179-4603-BD7F-70FD8285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70957"/>
            <a:ext cx="6096000" cy="12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0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1B7-ED38-4C12-8AC6-5C588E5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autofocus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D8BF-3F3B-4ACD-9C66-799C438E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autofocus</a:t>
            </a:r>
            <a:r>
              <a:rPr lang="en-US" dirty="0"/>
              <a:t> attribute specifies that an input field should automatically be focused when a page loads</a:t>
            </a:r>
          </a:p>
          <a:p>
            <a:r>
              <a:rPr lang="en-US" dirty="0"/>
              <a:t>Focus is when you highlight an input</a:t>
            </a:r>
          </a:p>
          <a:p>
            <a:r>
              <a:rPr lang="en-US" dirty="0"/>
              <a:t>You can focus an input by pressing the tab key while on a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6B430-7C75-42A6-9091-80CCC216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58697"/>
            <a:ext cx="6096000" cy="17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2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9C62-0E10-442C-8D1D-7E609889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height</a:t>
            </a:r>
            <a:r>
              <a:rPr lang="en-US" dirty="0"/>
              <a:t> and </a:t>
            </a:r>
            <a:r>
              <a:rPr lang="en-US" b="1" i="1" dirty="0"/>
              <a:t>width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7F5-3AEB-4317-92A1-76B38245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height</a:t>
            </a:r>
            <a:r>
              <a:rPr lang="en-US" dirty="0"/>
              <a:t> and </a:t>
            </a:r>
            <a:r>
              <a:rPr lang="en-US" b="1" i="1" dirty="0"/>
              <a:t>width</a:t>
            </a:r>
            <a:r>
              <a:rPr lang="en-US" dirty="0"/>
              <a:t> attributes specify the height and width of an </a:t>
            </a:r>
            <a:r>
              <a:rPr lang="en-US" b="1" i="1" dirty="0"/>
              <a:t>&lt;input type=“image”&gt;</a:t>
            </a:r>
            <a:r>
              <a:rPr lang="en-US" dirty="0"/>
              <a:t> element (basically a submit button with an image)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1B0D7-C187-431C-A26B-B01B2590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15" y="5265282"/>
            <a:ext cx="6523285" cy="1592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C1BD9-D625-426F-9550-D38453DEF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65282"/>
            <a:ext cx="561488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42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1F6-C970-4288-971E-921BFEDD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list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C7AF-CDD9-4838-9366-3BC35A49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list</a:t>
            </a:r>
            <a:r>
              <a:rPr lang="en-US" dirty="0"/>
              <a:t> attribute refers to a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 that contains predefined options for an &lt;input&gt;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3C30C-9738-4B25-8CAD-8B6F6BE6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3435488"/>
            <a:ext cx="4953000" cy="34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687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A31-CA39-4DAB-9072-425AC28B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BBFA-1864-44C2-A701-59C19717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autocomplete </a:t>
            </a:r>
            <a:r>
              <a:rPr lang="en-US" dirty="0"/>
              <a:t>attribute specifies whether a form should have autocomplete on or off</a:t>
            </a:r>
          </a:p>
          <a:p>
            <a:r>
              <a:rPr lang="en-US" dirty="0"/>
              <a:t>Autocomplete will let the browser predict what the user is typing based off values they have typed before</a:t>
            </a:r>
          </a:p>
          <a:p>
            <a:r>
              <a:rPr lang="en-US" dirty="0"/>
              <a:t>Works with: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password, </a:t>
            </a:r>
            <a:r>
              <a:rPr lang="en-US" dirty="0" err="1"/>
              <a:t>datepickers</a:t>
            </a:r>
            <a:r>
              <a:rPr lang="en-US" dirty="0"/>
              <a:t>, range, and color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C6E8-0CDE-4A29-9AEB-9843929D2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52632"/>
            <a:ext cx="6096000" cy="20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264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32AF-BF37-40EE-A39F-F396FF66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Form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7666-590A-4FCE-8AA0-83415331B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5C6-3B1D-4301-9253-301B1F4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form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59B3-FE40-4269-97B2-A30A31E2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form</a:t>
            </a:r>
            <a:r>
              <a:rPr lang="en-US" dirty="0"/>
              <a:t> attribute specifies the form the &lt;input&gt; element belongs to</a:t>
            </a:r>
          </a:p>
          <a:p>
            <a:r>
              <a:rPr lang="en-US" dirty="0"/>
              <a:t>The value of this attribute must be equal to the id attribute of the &lt;form&gt; element it belongs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AFD7-2C0C-4090-9B97-10E88682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27477"/>
            <a:ext cx="6096000" cy="23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75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D374-FF66-4A00-ACA2-7F59DD50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formaction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A3DE-FD2B-48C4-AA90-F62B78F6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formaction</a:t>
            </a:r>
            <a:r>
              <a:rPr lang="en-US" dirty="0"/>
              <a:t> attribute specifies the URL of the file that processes the data from the form when it is submitted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action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4BACC-1A49-4F76-8858-C18D93BC7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05" y="4562475"/>
            <a:ext cx="799509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93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A840-CD29-4C25-A2B4-E06DAAD2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formenctype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9DFE-5B57-4D27-9FF0-F704296B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formenctype</a:t>
            </a:r>
            <a:r>
              <a:rPr lang="en-US" dirty="0"/>
              <a:t> attribute specifies how form-data should be encoded when submitted (only for form using POST)</a:t>
            </a:r>
          </a:p>
          <a:p>
            <a:r>
              <a:rPr lang="en-US" i="1" dirty="0"/>
              <a:t>This overrides the </a:t>
            </a:r>
            <a:r>
              <a:rPr lang="en-US" b="1" i="1" dirty="0" err="1"/>
              <a:t>enctype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69799-6DA1-468C-AC87-0FC3E6FB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74163"/>
            <a:ext cx="6096000" cy="20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A72C-5142-4344-A95A-D9D6900D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C00-FC82-40AD-9885-64674B0B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 type=“checkbox”&gt;</a:t>
            </a:r>
            <a:r>
              <a:rPr lang="en-US" dirty="0"/>
              <a:t> defines a checkbox</a:t>
            </a:r>
          </a:p>
          <a:p>
            <a:r>
              <a:rPr lang="en-US" dirty="0"/>
              <a:t>Checkboxes let a user choose 0 or more of a set of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A686D-5D64-4965-A426-ED4C5412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2841"/>
            <a:ext cx="6096000" cy="1955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31E74-9E96-4BC1-8368-CF46255BB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957"/>
            <a:ext cx="6096000" cy="17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36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87FD-45EA-40B5-9040-C94446B0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formmethod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A0C0-BEF4-4B49-B139-63F0E6AF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formmethod</a:t>
            </a:r>
            <a:r>
              <a:rPr lang="en-US" dirty="0"/>
              <a:t> attribute defines the HTTP method used to send the URL with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method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6A476-9ADA-4EFA-87C7-9EC148D2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4155"/>
            <a:ext cx="6096000" cy="19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50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173-11BB-463A-982B-D7CB5EAC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233D-BC3A-449F-B209-65C58A7F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formtarget</a:t>
            </a:r>
            <a:r>
              <a:rPr lang="en-US" dirty="0"/>
              <a:t> attribute specifies a name or keyword that indicates where to display the response that was received after submitting the form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target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80998-0F56-4205-AE64-6AD7B4882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1" y="4670673"/>
            <a:ext cx="7810500" cy="21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25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DC31-907C-42F4-9B53-841BAE59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formnovalidate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E999-A53D-4F01-BFD6-40729520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formnovalidate</a:t>
            </a:r>
            <a:r>
              <a:rPr lang="en-US" dirty="0"/>
              <a:t> attribute specifies that an &lt;input&gt; element shouldn’t be validated when submitted</a:t>
            </a:r>
          </a:p>
          <a:p>
            <a:r>
              <a:rPr lang="en-US" i="1" dirty="0"/>
              <a:t>This overrides the </a:t>
            </a:r>
            <a:r>
              <a:rPr lang="en-US" b="1" i="1" dirty="0" err="1"/>
              <a:t>novalidate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0EFB4-255C-4D60-89E1-3E41C3201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77205"/>
            <a:ext cx="6096000" cy="20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818C-1171-46BE-8CB1-B871CD89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6E7C-99D1-42F7-9169-4BDF43C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 type=“submit”&gt;</a:t>
            </a:r>
            <a:r>
              <a:rPr lang="en-US" dirty="0"/>
              <a:t> element defines a button for submitting our form</a:t>
            </a:r>
          </a:p>
          <a:p>
            <a:r>
              <a:rPr lang="en-US" dirty="0"/>
              <a:t>Forms are generally submitted to a </a:t>
            </a:r>
            <a:r>
              <a:rPr lang="en-US" i="1" dirty="0"/>
              <a:t>form handler</a:t>
            </a:r>
            <a:r>
              <a:rPr lang="en-US" dirty="0"/>
              <a:t>, which is generally a file on a server that has a program for processing user input</a:t>
            </a:r>
          </a:p>
          <a:p>
            <a:r>
              <a:rPr lang="en-US" dirty="0"/>
              <a:t>Form handlers can be specified in the form’s </a:t>
            </a:r>
            <a:r>
              <a:rPr lang="en-US" b="1" i="1" dirty="0"/>
              <a:t>action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34C2-4E5E-4535-8600-F88C97F5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3935"/>
            <a:ext cx="6096000" cy="1750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8D101-D195-41B1-BD66-463D8C9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3935"/>
            <a:ext cx="6096000" cy="23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2622</Words>
  <Application>Microsoft Office PowerPoint</Application>
  <PresentationFormat>Widescreen</PresentationFormat>
  <Paragraphs>255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Calibri</vt:lpstr>
      <vt:lpstr>Calibri Light</vt:lpstr>
      <vt:lpstr>Office Theme</vt:lpstr>
      <vt:lpstr>HTML Forms</vt:lpstr>
      <vt:lpstr>The &lt;form&gt; Element</vt:lpstr>
      <vt:lpstr>The &lt;input&gt; Element</vt:lpstr>
      <vt:lpstr>Text Fields</vt:lpstr>
      <vt:lpstr>The &lt;label&gt; Element</vt:lpstr>
      <vt:lpstr>The &lt;label&gt; Element</vt:lpstr>
      <vt:lpstr>Radio Buttons</vt:lpstr>
      <vt:lpstr>Checkboxes</vt:lpstr>
      <vt:lpstr>The Submit Button</vt:lpstr>
      <vt:lpstr>The name Attribute for &lt;input&gt;</vt:lpstr>
      <vt:lpstr>Form Attributes</vt:lpstr>
      <vt:lpstr>The action Attribute</vt:lpstr>
      <vt:lpstr>The target Attribute</vt:lpstr>
      <vt:lpstr>The method Attribute</vt:lpstr>
      <vt:lpstr>GET Requests</vt:lpstr>
      <vt:lpstr>GET Requests</vt:lpstr>
      <vt:lpstr>POST Requests</vt:lpstr>
      <vt:lpstr>POST Requests</vt:lpstr>
      <vt:lpstr>The autocomplete Attribute</vt:lpstr>
      <vt:lpstr>The novalidate Attribute</vt:lpstr>
      <vt:lpstr>All &lt;form&gt; Attributes</vt:lpstr>
      <vt:lpstr>Form Elements</vt:lpstr>
      <vt:lpstr>HTML &lt;form&gt; Elements</vt:lpstr>
      <vt:lpstr>The &lt;input&gt; Element</vt:lpstr>
      <vt:lpstr>The &lt;label&gt; Attribute</vt:lpstr>
      <vt:lpstr>The &lt;select&gt; Element</vt:lpstr>
      <vt:lpstr>The &lt;select&gt; Element</vt:lpstr>
      <vt:lpstr>Allow Multiple Selections</vt:lpstr>
      <vt:lpstr>The &lt;textarea&gt; Element</vt:lpstr>
      <vt:lpstr>The &lt;button&gt; Element</vt:lpstr>
      <vt:lpstr>The &lt;fieldset&gt; and &lt;legend&gt; Elements</vt:lpstr>
      <vt:lpstr>The &lt;datalist&gt; Element</vt:lpstr>
      <vt:lpstr>The &lt;output&gt; Element</vt:lpstr>
      <vt:lpstr>HTML Form Elements</vt:lpstr>
      <vt:lpstr>HTML Input Types</vt:lpstr>
      <vt:lpstr>HTML Input Types</vt:lpstr>
      <vt:lpstr>Input Type - Text</vt:lpstr>
      <vt:lpstr>Input Type - Password</vt:lpstr>
      <vt:lpstr>Input Type - Submit</vt:lpstr>
      <vt:lpstr>Input Type - Reset</vt:lpstr>
      <vt:lpstr>Input Type - Radio</vt:lpstr>
      <vt:lpstr>Input Type - Checkbox</vt:lpstr>
      <vt:lpstr>Input Type - Button</vt:lpstr>
      <vt:lpstr>Input Type - Color</vt:lpstr>
      <vt:lpstr>Input Type - Date</vt:lpstr>
      <vt:lpstr>Input Type - Date</vt:lpstr>
      <vt:lpstr>Input Type – Datetime-local</vt:lpstr>
      <vt:lpstr>Input Type - Email</vt:lpstr>
      <vt:lpstr>Input Type - File</vt:lpstr>
      <vt:lpstr>Input Type - Month</vt:lpstr>
      <vt:lpstr>Input Type - Number</vt:lpstr>
      <vt:lpstr>Input Restrictions</vt:lpstr>
      <vt:lpstr>Input Restrictions</vt:lpstr>
      <vt:lpstr>Input Type - Range</vt:lpstr>
      <vt:lpstr>Input Type - Search</vt:lpstr>
      <vt:lpstr>Input Type - Tel</vt:lpstr>
      <vt:lpstr>Input Type - Time</vt:lpstr>
      <vt:lpstr>Input Type - URL</vt:lpstr>
      <vt:lpstr>Input Type - Week</vt:lpstr>
      <vt:lpstr>Input Attributes</vt:lpstr>
      <vt:lpstr>The value Attribute</vt:lpstr>
      <vt:lpstr>The readonly Attribute</vt:lpstr>
      <vt:lpstr>The disabled Attribute</vt:lpstr>
      <vt:lpstr>The size Attribute</vt:lpstr>
      <vt:lpstr>The maxlength Attribute</vt:lpstr>
      <vt:lpstr>The min and max Attributes</vt:lpstr>
      <vt:lpstr>The multiple Attribute</vt:lpstr>
      <vt:lpstr>The pattern Attribute</vt:lpstr>
      <vt:lpstr>The placeholder Attribute</vt:lpstr>
      <vt:lpstr>The required Attribute</vt:lpstr>
      <vt:lpstr>The step Attribute</vt:lpstr>
      <vt:lpstr>The autofocus Attribute</vt:lpstr>
      <vt:lpstr>The height and width Attributes</vt:lpstr>
      <vt:lpstr>The list Attribute</vt:lpstr>
      <vt:lpstr>The autocomplete Attribute</vt:lpstr>
      <vt:lpstr>HTML Input Form Attributes</vt:lpstr>
      <vt:lpstr>The form Attribute</vt:lpstr>
      <vt:lpstr>The formaction Attribute</vt:lpstr>
      <vt:lpstr>The formenctype Attribute</vt:lpstr>
      <vt:lpstr>The formmethod Attribute</vt:lpstr>
      <vt:lpstr>The formtarget Attribute</vt:lpstr>
      <vt:lpstr>The formnovalidate 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YWCA Rockford</cp:lastModifiedBy>
  <cp:revision>31</cp:revision>
  <dcterms:created xsi:type="dcterms:W3CDTF">2023-06-05T20:20:26Z</dcterms:created>
  <dcterms:modified xsi:type="dcterms:W3CDTF">2023-06-06T16:14:43Z</dcterms:modified>
</cp:coreProperties>
</file>