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36"/>
  </p:notesMasterIdLst>
  <p:sldIdLst>
    <p:sldId id="256" r:id="rId2"/>
    <p:sldId id="257" r:id="rId3"/>
    <p:sldId id="489" r:id="rId4"/>
    <p:sldId id="488" r:id="rId5"/>
    <p:sldId id="380" r:id="rId6"/>
    <p:sldId id="476" r:id="rId7"/>
    <p:sldId id="475" r:id="rId8"/>
    <p:sldId id="477" r:id="rId9"/>
    <p:sldId id="478" r:id="rId10"/>
    <p:sldId id="479" r:id="rId11"/>
    <p:sldId id="480" r:id="rId12"/>
    <p:sldId id="484" r:id="rId13"/>
    <p:sldId id="481" r:id="rId14"/>
    <p:sldId id="485" r:id="rId15"/>
    <p:sldId id="486" r:id="rId16"/>
    <p:sldId id="487" r:id="rId17"/>
    <p:sldId id="495" r:id="rId18"/>
    <p:sldId id="496" r:id="rId19"/>
    <p:sldId id="490" r:id="rId20"/>
    <p:sldId id="327" r:id="rId21"/>
    <p:sldId id="492" r:id="rId22"/>
    <p:sldId id="491" r:id="rId23"/>
    <p:sldId id="493" r:id="rId24"/>
    <p:sldId id="265" r:id="rId25"/>
    <p:sldId id="266" r:id="rId26"/>
    <p:sldId id="268" r:id="rId27"/>
    <p:sldId id="317" r:id="rId28"/>
    <p:sldId id="318" r:id="rId29"/>
    <p:sldId id="328" r:id="rId30"/>
    <p:sldId id="269" r:id="rId31"/>
    <p:sldId id="383" r:id="rId32"/>
    <p:sldId id="483" r:id="rId33"/>
    <p:sldId id="497" r:id="rId34"/>
    <p:sldId id="49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C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FDB"/>
    <a:srgbClr val="C5CAE9"/>
    <a:srgbClr val="9FA8DA"/>
    <a:srgbClr val="F0F4C3"/>
    <a:srgbClr val="C8E6C9"/>
    <a:srgbClr val="FFE0B2"/>
    <a:srgbClr val="FFCC80"/>
    <a:srgbClr val="FFECB3"/>
    <a:srgbClr val="C0F2DF"/>
    <a:srgbClr val="BEF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47AF-5B5C-4147-BFFB-F12477DB49F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F1BA8-EAFB-4D5B-B18D-35D07B5B6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2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EE993-DD53-48F5-B00F-39612B3D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ED44E-9B87-42EB-89C4-B82E6B4C1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779DA-2805-4D93-92A9-0423A435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904B2-247F-4B36-8BD5-39EC9343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E68CE-7079-4129-BAFA-35414372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391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E02CE-DC4A-428E-B6F5-6CA9103E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65DE7-5A06-45FB-B739-5A780589A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3D780-AD92-4BA9-A3B2-8C7648C2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519D7-22F5-4643-9662-B9588578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8F80C-2C8D-42B1-9F02-A3F16523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910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959616-3A60-4DDC-B5D3-C32BD600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18A60-C0DD-4CBB-AD25-D7DD3FE7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06530-9624-49A4-8BC0-285F9DBF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1B550-A46B-48B3-8E5A-7E35FF5E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2734F-6CD2-410B-99D4-729534F1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30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84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0B5286-7DC6-4515-8C85-93EFF4C090F6}"/>
              </a:ext>
            </a:extLst>
          </p:cNvPr>
          <p:cNvSpPr/>
          <p:nvPr userDrawn="1"/>
        </p:nvSpPr>
        <p:spPr>
          <a:xfrm>
            <a:off x="0" y="10889"/>
            <a:ext cx="12192000" cy="40010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24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9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29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290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0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6CD7-1395-4553-85DA-2D7393D7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3358B-93F7-471D-B9CD-BB0A08EB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001A8-A8DD-4C17-8737-79836370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1D30C-BC04-4020-9F07-FFF066D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E433A-5C7B-4C71-9995-82CBAE09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126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9DCA0-C4A0-4377-A2FD-7BBF8666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91123-ABD4-428E-B1BF-B123B3C3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94636-73B1-401D-BB8D-68CC22C7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A27C7-AB9A-44AA-9F72-45E6A4DF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A32E1-10EC-4CF1-ACD1-0B7F9C58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341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0DAA9-169A-4A38-BCE7-E591BED8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C8116-B959-4BD3-A5BE-EBC0E8BC9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DEC63-B28A-4D02-9225-1C64116D5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452A7-3A48-4D2C-B83A-068D8DCE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6A2FB-6E80-4BF8-A5B2-C1D4C21E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E9BCD-92E9-4467-B7A9-2D7C3D25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B5208-E512-4AA5-9F46-F26BE8AA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91036-2A33-4319-AA01-E87FA053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1CF6-6A77-4891-A20A-EB986F4E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49FCB8-76BC-4625-BF28-27CA806F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6EEEDB-2059-4F59-B7F4-3A7802B3A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6F2E58-E88D-42A2-A54D-F52FD919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AC923-9DE7-4E9D-947C-CE2504B8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6E55F3-EA4F-4AE8-8B7F-910EE55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11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32A68-C8E4-4FA9-B503-AFBC0D34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2282B-561F-4C57-9E40-22122CB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083D9-1244-4E89-8C93-3DC4F912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7546D-AC88-4EB2-B55A-C755034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014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7834F1-223C-4432-8D06-4DF90771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F7A50A-9D57-4909-8943-8E197BC5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CB302-2F87-46AC-8F54-935CD1B1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770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C7D79-F601-4B80-A444-246739D6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FDDCF-72EC-4687-9A8D-D9B673FE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AE904-3AD6-4D0E-8914-166C24B5F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8D734-8E34-4957-B381-31DC21AE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AB012-5BC9-443C-8341-22405EF1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59F83-59BF-4F39-BCA0-397CE5F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938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BFC7B-2053-4DED-9D18-2D0EDA85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DE6DBA-B855-4AFF-808B-B1E08D04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8E169A-C3CF-41A2-A9A1-94524CCF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FDA014-C6D8-44D3-940E-2AE306A6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FAE08-A779-4F95-B196-C90474C9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3278E-4862-4C20-BE31-2F39FCB8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048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CCF57B-99FF-4AEF-AC49-6B32D6DB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820C7-66AF-438E-B745-8D8A936D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B65A3-85A1-4B04-AF1A-9E844749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747F4-D4F4-49F7-9190-68815C7A9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A3893-165C-4B6E-8D5F-FF9BFCAFF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688" r:id="rId14"/>
    <p:sldLayoutId id="2147483690" r:id="rId15"/>
    <p:sldLayoutId id="2147483650" r:id="rId16"/>
    <p:sldLayoutId id="21474837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cwuaptx/HITCON-Training" TargetMode="External"/><Relationship Id="rId3" Type="http://schemas.openxmlformats.org/officeDocument/2006/relationships/hyperlink" Target="https://github.com/z3tta/Exploit-Exercises-Protostar" TargetMode="External"/><Relationship Id="rId7" Type="http://schemas.openxmlformats.org/officeDocument/2006/relationships/hyperlink" Target="https://github.com/shellphish/how2heap" TargetMode="External"/><Relationship Id="rId2" Type="http://schemas.openxmlformats.org/officeDocument/2006/relationships/hyperlink" Target="https://github.com/1u4nx/Exploit-Exercises-Nebula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ctf-wiki/ctf-wiki" TargetMode="External"/><Relationship Id="rId5" Type="http://schemas.openxmlformats.org/officeDocument/2006/relationships/hyperlink" Target="https://ctf-wiki.org/" TargetMode="External"/><Relationship Id="rId4" Type="http://schemas.openxmlformats.org/officeDocument/2006/relationships/hyperlink" Target="https://www.jarvisoj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992F9D-07E8-4BC5-9060-9AD44D5160EF}"/>
              </a:ext>
            </a:extLst>
          </p:cNvPr>
          <p:cNvSpPr txBox="1"/>
          <p:nvPr/>
        </p:nvSpPr>
        <p:spPr>
          <a:xfrm>
            <a:off x="822960" y="894140"/>
            <a:ext cx="90075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你想有多</a:t>
            </a:r>
            <a:r>
              <a:rPr lang="en-US" altLang="zh-CN" sz="9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PWN?</a:t>
            </a:r>
            <a:endParaRPr lang="zh-CN" altLang="en-US" sz="96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A31576-E6B3-4285-B55D-F84E2EC6EFEC}"/>
              </a:ext>
            </a:extLst>
          </p:cNvPr>
          <p:cNvSpPr txBox="1"/>
          <p:nvPr/>
        </p:nvSpPr>
        <p:spPr>
          <a:xfrm>
            <a:off x="907367" y="2646679"/>
            <a:ext cx="10745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helloworld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为何不能输出显示，守护进程为何无故停止，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segmentation fault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频繁发生是分段的作祟还是分页的紊乱，</a:t>
            </a: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shellcode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拒绝执行是</a:t>
            </a: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环的激进还是</a:t>
            </a: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环的保守，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敬请收看年度</a:t>
            </a:r>
            <a:r>
              <a:rPr lang="en-US" altLang="zh-CN" sz="3200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ctf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挖坑之作 </a:t>
            </a: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--《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你想有多</a:t>
            </a:r>
            <a:r>
              <a:rPr lang="en-US" altLang="zh-CN" sz="3200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pwn</a:t>
            </a: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，让我们跟随镜头走进</a:t>
            </a:r>
            <a:r>
              <a:rPr lang="en-US" altLang="zh-CN" sz="3200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pwn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人崩溃的内心世界。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280A9BA-BCD6-4321-9A3E-FB1EC931F899}"/>
              </a:ext>
            </a:extLst>
          </p:cNvPr>
          <p:cNvCxnSpPr>
            <a:cxnSpLocks/>
          </p:cNvCxnSpPr>
          <p:nvPr/>
        </p:nvCxnSpPr>
        <p:spPr>
          <a:xfrm>
            <a:off x="852960" y="2460283"/>
            <a:ext cx="1080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9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7CE4A0-64B0-4E4D-96E4-0F36E850BD62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8165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</a:rPr>
              <a:t>Part</a:t>
            </a:r>
            <a:r>
              <a:rPr lang="en-US" altLang="zh-CN" sz="7200" dirty="0">
                <a:solidFill>
                  <a:srgbClr val="C00000"/>
                </a:solidFill>
                <a:latin typeface="Arial Black" panose="020B0A04020102020204" pitchFamily="34" charset="0"/>
              </a:rPr>
              <a:t>1</a:t>
            </a:r>
            <a:r>
              <a:rPr lang="en-US" altLang="zh-CN" sz="7200" dirty="0">
                <a:latin typeface="Arial Black" panose="020B0A04020102020204" pitchFamily="34" charset="0"/>
              </a:rPr>
              <a:t>  </a:t>
            </a:r>
            <a:r>
              <a:rPr lang="zh-CN" altLang="en-US" sz="7200" dirty="0">
                <a:latin typeface="隶书" panose="02010509060101010101" pitchFamily="49" charset="-122"/>
                <a:ea typeface="隶书" panose="02010509060101010101" pitchFamily="49" charset="-122"/>
              </a:rPr>
              <a:t>二进制基础</a:t>
            </a:r>
            <a:endParaRPr lang="zh-CN" altLang="en-US" sz="72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D36EB4-0DC5-495B-89A6-4FB3A6A77B9A}"/>
              </a:ext>
            </a:extLst>
          </p:cNvPr>
          <p:cNvSpPr txBox="1"/>
          <p:nvPr/>
        </p:nvSpPr>
        <p:spPr>
          <a:xfrm>
            <a:off x="1890077" y="2663124"/>
            <a:ext cx="8561515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先看遍</a:t>
            </a:r>
            <a:r>
              <a:rPr lang="en-US" altLang="zh-CN" sz="2800" dirty="0">
                <a:solidFill>
                  <a:schemeClr val="bg1"/>
                </a:solidFill>
              </a:rPr>
              <a:t>intel</a:t>
            </a:r>
            <a:r>
              <a:rPr lang="zh-CN" altLang="en-US" sz="2800" dirty="0">
                <a:solidFill>
                  <a:schemeClr val="bg1"/>
                </a:solidFill>
              </a:rPr>
              <a:t>与</a:t>
            </a:r>
            <a:r>
              <a:rPr lang="en-US" altLang="zh-CN" sz="2800" dirty="0" err="1">
                <a:solidFill>
                  <a:schemeClr val="bg1"/>
                </a:solidFill>
              </a:rPr>
              <a:t>att</a:t>
            </a:r>
            <a:r>
              <a:rPr lang="zh-CN" altLang="en-US" sz="2800" dirty="0">
                <a:solidFill>
                  <a:schemeClr val="bg1"/>
                </a:solidFill>
              </a:rPr>
              <a:t>为汇编神仙打架，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再梳理</a:t>
            </a:r>
            <a:r>
              <a:rPr lang="en-US" altLang="zh-CN" sz="2800" dirty="0">
                <a:solidFill>
                  <a:schemeClr val="bg1"/>
                </a:solidFill>
              </a:rPr>
              <a:t>arm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</a:rPr>
              <a:t>mips</a:t>
            </a:r>
            <a:r>
              <a:rPr lang="zh-CN" altLang="en-US" sz="2800" dirty="0">
                <a:solidFill>
                  <a:schemeClr val="bg1"/>
                </a:solidFill>
              </a:rPr>
              <a:t>各自圈地起家，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哪又知操作系统背后为老大，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这真是众里寻他千百度，蓦然回首难寻出头路。</a:t>
            </a:r>
          </a:p>
        </p:txBody>
      </p:sp>
    </p:spTree>
    <p:extLst>
      <p:ext uri="{BB962C8B-B14F-4D97-AF65-F5344CB8AC3E}">
        <p14:creationId xmlns:p14="http://schemas.microsoft.com/office/powerpoint/2010/main" val="426382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545769" y="73666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工欲善其事必先利其器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9295F3-4974-43AE-A8E3-DC96F52869CF}"/>
              </a:ext>
            </a:extLst>
          </p:cNvPr>
          <p:cNvSpPr txBox="1"/>
          <p:nvPr/>
        </p:nvSpPr>
        <p:spPr>
          <a:xfrm>
            <a:off x="747098" y="1427877"/>
            <a:ext cx="106978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ida_pro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ghidra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pwntools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one_gadget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ROPgadget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ropper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peda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checksec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busybox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seccomp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pathelf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main_arena_offset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windbg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ollydbg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x96dbg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LibcSearcher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libc_database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glibc_all_in_one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A67D99-FCA2-4739-B0BE-AAA74AA4B3B9}"/>
              </a:ext>
            </a:extLst>
          </p:cNvPr>
          <p:cNvSpPr/>
          <p:nvPr/>
        </p:nvSpPr>
        <p:spPr>
          <a:xfrm>
            <a:off x="831467" y="5061943"/>
            <a:ext cx="486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https://github.com/matrix1001/glibc-all-in-one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EF085-38CF-49AD-82AD-9E84EEA91831}"/>
              </a:ext>
            </a:extLst>
          </p:cNvPr>
          <p:cNvSpPr/>
          <p:nvPr/>
        </p:nvSpPr>
        <p:spPr>
          <a:xfrm>
            <a:off x="831467" y="5397412"/>
            <a:ext cx="4252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https://github.com/niklasb/libc-database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C4BA78-96F6-4382-9306-C08C929E59A2}"/>
              </a:ext>
            </a:extLst>
          </p:cNvPr>
          <p:cNvSpPr/>
          <p:nvPr/>
        </p:nvSpPr>
        <p:spPr>
          <a:xfrm>
            <a:off x="831467" y="5766744"/>
            <a:ext cx="471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https://github.com/bash-c/main_arena_offset</a:t>
            </a:r>
          </a:p>
        </p:txBody>
      </p:sp>
    </p:spTree>
    <p:extLst>
      <p:ext uri="{BB962C8B-B14F-4D97-AF65-F5344CB8AC3E}">
        <p14:creationId xmlns:p14="http://schemas.microsoft.com/office/powerpoint/2010/main" val="268360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747098" y="735579"/>
            <a:ext cx="6508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PWN?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学习路径过于陡峭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9295F3-4974-43AE-A8E3-DC96F52869CF}"/>
              </a:ext>
            </a:extLst>
          </p:cNvPr>
          <p:cNvSpPr txBox="1"/>
          <p:nvPr/>
        </p:nvSpPr>
        <p:spPr>
          <a:xfrm>
            <a:off x="747097" y="1800739"/>
            <a:ext cx="10687341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汇编语言（编译原理）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语言函数库 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uclibc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eglibc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glibc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Musl-libc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windows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i386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9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5266285" y="2497976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</a:t>
            </a:r>
            <a:endParaRPr lang="en-US" altLang="zh-CN" sz="1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265A5B-0F28-4C71-9106-B3D770C7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8" y="3536503"/>
            <a:ext cx="3239645" cy="27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8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523784" y="962139"/>
            <a:ext cx="11256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gcc-multilib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g++-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multilib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module-assistant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编译选项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-m32 question_1.c -o question_1_x86 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question_1.c -o question_1_x64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-m32 question_1.c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-omit-frame-pointer  -o question_1_x86_esp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question_1.c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-omit-frame-pointer  -o question_1_x64_esp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-S question_1.c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-no-pie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-static</a:t>
            </a:r>
          </a:p>
        </p:txBody>
      </p:sp>
    </p:spTree>
    <p:extLst>
      <p:ext uri="{BB962C8B-B14F-4D97-AF65-F5344CB8AC3E}">
        <p14:creationId xmlns:p14="http://schemas.microsoft.com/office/powerpoint/2010/main" val="214838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467558" y="1730235"/>
            <a:ext cx="11256884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ldd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nm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hexdump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-d   -M intel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-a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socat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tcp-l:8888,fork exec:./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a.out,reuseaddr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2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541540" y="1416749"/>
            <a:ext cx="11256884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步入，步过，步出，步止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断点（设置，删除，显示）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查看内存、寄存器、各种参数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设置内存、寄存器、各种参数（加载文件）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远程调试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其他辅助功能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D6E6F1-3DA6-4133-A7A8-B8842DD71167}"/>
              </a:ext>
            </a:extLst>
          </p:cNvPr>
          <p:cNvSpPr txBox="1"/>
          <p:nvPr/>
        </p:nvSpPr>
        <p:spPr>
          <a:xfrm>
            <a:off x="3464510" y="647308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地表最强动态调试器</a:t>
            </a:r>
            <a:endParaRPr lang="en-US" altLang="zh-CN" sz="32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147384-9594-42DF-B8C4-0F5D988154E6}"/>
              </a:ext>
            </a:extLst>
          </p:cNvPr>
          <p:cNvSpPr/>
          <p:nvPr/>
        </p:nvSpPr>
        <p:spPr>
          <a:xfrm>
            <a:off x="880613" y="5543650"/>
            <a:ext cx="5352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http://sourceware.org/gdb/current/onlinedocs/gdb/</a:t>
            </a:r>
          </a:p>
        </p:txBody>
      </p:sp>
    </p:spTree>
    <p:extLst>
      <p:ext uri="{BB962C8B-B14F-4D97-AF65-F5344CB8AC3E}">
        <p14:creationId xmlns:p14="http://schemas.microsoft.com/office/powerpoint/2010/main" val="406422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5BA2F3-DB52-4DA7-80E2-2F84383860FB}"/>
              </a:ext>
            </a:extLst>
          </p:cNvPr>
          <p:cNvSpPr/>
          <p:nvPr/>
        </p:nvSpPr>
        <p:spPr>
          <a:xfrm>
            <a:off x="1005544" y="1581830"/>
            <a:ext cx="1018091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PingFang SC"/>
              </a:rPr>
              <a:t>set disassembly-flavor intel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    (b , r)</a:t>
            </a:r>
          </a:p>
          <a:p>
            <a:r>
              <a:rPr lang="en-US" altLang="zh-CN" dirty="0"/>
              <a:t>b  d  (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enable b 3 ; disable b 3</a:t>
            </a:r>
            <a:r>
              <a:rPr lang="en-US" altLang="zh-CN" dirty="0"/>
              <a:t>)</a:t>
            </a:r>
            <a:endParaRPr lang="en-US" altLang="zh-CN" dirty="0">
              <a:solidFill>
                <a:srgbClr val="FF0000"/>
              </a:solidFill>
              <a:latin typeface="PingFang SC"/>
            </a:endParaRPr>
          </a:p>
          <a:p>
            <a:r>
              <a:rPr lang="en-US" altLang="zh-CN" dirty="0"/>
              <a:t>start   </a:t>
            </a:r>
            <a:r>
              <a:rPr lang="en-US" altLang="zh-CN" dirty="0" err="1"/>
              <a:t>ni</a:t>
            </a:r>
            <a:r>
              <a:rPr lang="en-US" altLang="zh-CN" dirty="0"/>
              <a:t>    </a:t>
            </a:r>
            <a:r>
              <a:rPr lang="en-US" altLang="zh-CN" dirty="0" err="1"/>
              <a:t>si</a:t>
            </a:r>
            <a:r>
              <a:rPr lang="en-US" altLang="zh-CN" dirty="0"/>
              <a:t>   finish </a:t>
            </a:r>
          </a:p>
          <a:p>
            <a:r>
              <a:rPr lang="en-US" altLang="zh-CN" dirty="0"/>
              <a:t>c   </a:t>
            </a:r>
          </a:p>
          <a:p>
            <a:r>
              <a:rPr lang="en-US" altLang="zh-CN" dirty="0"/>
              <a:t>disassemble</a:t>
            </a:r>
          </a:p>
          <a:p>
            <a:r>
              <a:rPr lang="en-US" altLang="zh-CN" dirty="0"/>
              <a:t>p</a:t>
            </a:r>
          </a:p>
          <a:p>
            <a:r>
              <a:rPr lang="en-US" altLang="zh-CN" dirty="0"/>
              <a:t>set *((unsigned int)$ebp+0x10)=0x18</a:t>
            </a:r>
          </a:p>
          <a:p>
            <a:endParaRPr lang="en-US" altLang="zh-CN" dirty="0"/>
          </a:p>
          <a:p>
            <a:r>
              <a:rPr lang="en-US" altLang="zh-CN" sz="9600" dirty="0">
                <a:solidFill>
                  <a:srgbClr val="FF0000"/>
                </a:solidFill>
                <a:latin typeface="Algerian" panose="04020705040A02060702" pitchFamily="82" charset="0"/>
              </a:rPr>
              <a:t>x   set</a:t>
            </a:r>
          </a:p>
        </p:txBody>
      </p:sp>
    </p:spTree>
    <p:extLst>
      <p:ext uri="{BB962C8B-B14F-4D97-AF65-F5344CB8AC3E}">
        <p14:creationId xmlns:p14="http://schemas.microsoft.com/office/powerpoint/2010/main" val="397817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6AA85E-A234-40D0-93EC-17DFE63F7917}"/>
              </a:ext>
            </a:extLst>
          </p:cNvPr>
          <p:cNvSpPr txBox="1"/>
          <p:nvPr/>
        </p:nvSpPr>
        <p:spPr>
          <a:xfrm>
            <a:off x="538579" y="806957"/>
            <a:ext cx="11256884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nm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hexdump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question_1  x64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question_1  x86  loop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question_1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question_1  pie  static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question_2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question_1_plus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不可见字符，脚本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question_3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不可见字符综合应用（大小端序）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5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B6E333-7C04-472C-9250-57C72ACC5E03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程序的装载与进程的执行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C747A-603B-4DDB-AE0D-5EFA260C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09" y="1062037"/>
            <a:ext cx="5591175" cy="4733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968B30-C215-47E7-BE52-65DAC57D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9" y="1440204"/>
            <a:ext cx="4625741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020ADE-8E79-46B2-805C-C988FB5F7C11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6875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</a:rPr>
              <a:t>Part</a:t>
            </a:r>
            <a:r>
              <a:rPr lang="en-US" altLang="zh-CN" sz="7200" dirty="0">
                <a:solidFill>
                  <a:srgbClr val="C00000"/>
                </a:solidFill>
                <a:latin typeface="Arial Black" panose="020B0A04020102020204" pitchFamily="34" charset="0"/>
              </a:rPr>
              <a:t>0</a:t>
            </a:r>
            <a:r>
              <a:rPr lang="en-US" altLang="zh-CN" sz="7200" dirty="0">
                <a:latin typeface="Arial Black" panose="020B0A04020102020204" pitchFamily="34" charset="0"/>
              </a:rPr>
              <a:t>  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PWN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326CA-BB67-4685-8B5E-C8156872EC1E}"/>
              </a:ext>
            </a:extLst>
          </p:cNvPr>
          <p:cNvSpPr txBox="1"/>
          <p:nvPr/>
        </p:nvSpPr>
        <p:spPr>
          <a:xfrm>
            <a:off x="2157521" y="2503283"/>
            <a:ext cx="85844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愁愁愁，难难难，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题先天高门槛，栈生倒长堆难显，内存管理纷又繁。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先看遍库函数广阔空间，又哪知见核心必须入零环。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16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8BB59FA0-D640-4CBB-9E97-5CE9DA147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4521"/>
            <a:ext cx="5152381" cy="58095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122C1E4-0D06-4388-B5BB-90FBCF50F9BF}"/>
              </a:ext>
            </a:extLst>
          </p:cNvPr>
          <p:cNvSpPr txBox="1"/>
          <p:nvPr/>
        </p:nvSpPr>
        <p:spPr>
          <a:xfrm>
            <a:off x="783962" y="921627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寄存器结构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4BACB4-24DE-4266-BA56-55C1F014E2AC}"/>
              </a:ext>
            </a:extLst>
          </p:cNvPr>
          <p:cNvSpPr txBox="1"/>
          <p:nvPr/>
        </p:nvSpPr>
        <p:spPr>
          <a:xfrm>
            <a:off x="1248031" y="1383292"/>
            <a:ext cx="18133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1Bytes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3A43BF4-E13E-482C-B4A6-557B93DA2D54}"/>
              </a:ext>
            </a:extLst>
          </p:cNvPr>
          <p:cNvSpPr txBox="1"/>
          <p:nvPr/>
        </p:nvSpPr>
        <p:spPr>
          <a:xfrm>
            <a:off x="783962" y="33222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部分寄存器的功能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8D431C-1273-4D9D-9444-934A24F76FE4}"/>
              </a:ext>
            </a:extLst>
          </p:cNvPr>
          <p:cNvSpPr txBox="1"/>
          <p:nvPr/>
        </p:nvSpPr>
        <p:spPr>
          <a:xfrm>
            <a:off x="1248030" y="4029751"/>
            <a:ext cx="3993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存放当前执行的指令的地址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存放当前栈帧的栈顶地址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RBP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存放当前栈帧的栈底地址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通用寄存器。存放函数返回值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B6E333-7C04-472C-9250-57C72ACC5E03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程序的装载与进程的执行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40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B6E333-7C04-472C-9250-57C72ACC5E03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程序的装载与进程的执行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5E8498-4617-4DC8-90E5-400BE4166B76}"/>
              </a:ext>
            </a:extLst>
          </p:cNvPr>
          <p:cNvSpPr/>
          <p:nvPr/>
        </p:nvSpPr>
        <p:spPr>
          <a:xfrm>
            <a:off x="571129" y="1590142"/>
            <a:ext cx="34415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-apple-system"/>
              </a:rPr>
              <a:t>ARM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latin typeface="-apple-system"/>
              </a:rPr>
              <a:t>ARMv8</a:t>
            </a:r>
            <a:r>
              <a:rPr lang="zh-CN" altLang="en-US" dirty="0">
                <a:latin typeface="-apple-system"/>
              </a:rPr>
              <a:t>提供了</a:t>
            </a:r>
            <a:r>
              <a:rPr lang="en-US" altLang="zh-CN" dirty="0">
                <a:latin typeface="-apple-system"/>
              </a:rPr>
              <a:t>31</a:t>
            </a:r>
            <a:r>
              <a:rPr lang="zh-CN" altLang="en-US" dirty="0">
                <a:latin typeface="-apple-system"/>
              </a:rPr>
              <a:t>个通用寄存器 </a:t>
            </a:r>
            <a:r>
              <a:rPr lang="en-US" altLang="zh-CN" dirty="0">
                <a:latin typeface="-apple-system"/>
              </a:rPr>
              <a:t>R0~R30;</a:t>
            </a:r>
            <a:r>
              <a:rPr lang="zh-CN" altLang="en-US" dirty="0">
                <a:latin typeface="-apple-system"/>
              </a:rPr>
              <a:t>在</a:t>
            </a:r>
            <a:r>
              <a:rPr lang="en-US" altLang="zh-CN" dirty="0">
                <a:latin typeface="-apple-system"/>
              </a:rPr>
              <a:t>AArch32</a:t>
            </a:r>
            <a:r>
              <a:rPr lang="zh-CN" altLang="en-US" dirty="0">
                <a:latin typeface="-apple-system"/>
              </a:rPr>
              <a:t>架构，通用寄存器</a:t>
            </a:r>
            <a:r>
              <a:rPr lang="en-US" altLang="zh-CN" dirty="0">
                <a:latin typeface="-apple-system"/>
              </a:rPr>
              <a:t>w0~w30</a:t>
            </a:r>
            <a:r>
              <a:rPr lang="zh-CN" altLang="en-US" dirty="0">
                <a:latin typeface="-apple-system"/>
              </a:rPr>
              <a:t>是</a:t>
            </a:r>
            <a:r>
              <a:rPr lang="en-US" altLang="zh-CN" dirty="0">
                <a:latin typeface="-apple-system"/>
              </a:rPr>
              <a:t>32bit</a:t>
            </a:r>
            <a:r>
              <a:rPr lang="zh-CN" altLang="en-US" dirty="0">
                <a:latin typeface="-apple-system"/>
              </a:rPr>
              <a:t>宽度；在</a:t>
            </a:r>
            <a:r>
              <a:rPr lang="en-US" altLang="zh-CN" dirty="0">
                <a:latin typeface="-apple-system"/>
              </a:rPr>
              <a:t>AArch64</a:t>
            </a:r>
            <a:r>
              <a:rPr lang="zh-CN" altLang="en-US" dirty="0">
                <a:latin typeface="-apple-system"/>
              </a:rPr>
              <a:t>架构，通用寄存器</a:t>
            </a:r>
            <a:r>
              <a:rPr lang="en-US" altLang="zh-CN" dirty="0">
                <a:latin typeface="-apple-system"/>
              </a:rPr>
              <a:t>x0~x30</a:t>
            </a:r>
            <a:r>
              <a:rPr lang="zh-CN" altLang="en-US" dirty="0">
                <a:latin typeface="-apple-system"/>
              </a:rPr>
              <a:t>是</a:t>
            </a:r>
            <a:r>
              <a:rPr lang="en-US" altLang="zh-CN" dirty="0">
                <a:latin typeface="-apple-system"/>
              </a:rPr>
              <a:t>64bit</a:t>
            </a:r>
            <a:r>
              <a:rPr lang="zh-CN" altLang="en-US" dirty="0">
                <a:latin typeface="-apple-system"/>
              </a:rPr>
              <a:t>宽度；</a:t>
            </a:r>
            <a:endParaRPr lang="en-US" altLang="zh-CN" dirty="0"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zh-CN" altLang="en-US" dirty="0"/>
              <a:t> </a:t>
            </a:r>
            <a:r>
              <a:rPr lang="en-US" altLang="zh-CN" dirty="0"/>
              <a:t>6 </a:t>
            </a:r>
            <a:r>
              <a:rPr lang="zh-CN" altLang="en-US" dirty="0"/>
              <a:t>个状态寄存器，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共有 </a:t>
            </a:r>
            <a:r>
              <a:rPr lang="en-US" altLang="zh-CN" dirty="0"/>
              <a:t>7 </a:t>
            </a:r>
            <a:r>
              <a:rPr lang="zh-CN" altLang="en-US" dirty="0"/>
              <a:t>种不同的处理器模式：用户模式（</a:t>
            </a:r>
            <a:r>
              <a:rPr lang="en-US" altLang="zh-CN" dirty="0"/>
              <a:t>User</a:t>
            </a:r>
            <a:r>
              <a:rPr lang="zh-CN" altLang="en-US" dirty="0"/>
              <a:t>），快速中断模式（</a:t>
            </a:r>
            <a:r>
              <a:rPr lang="en-US" altLang="zh-CN" dirty="0"/>
              <a:t>FIQ</a:t>
            </a:r>
            <a:r>
              <a:rPr lang="zh-CN" altLang="en-US" dirty="0"/>
              <a:t>），普通中断模式（</a:t>
            </a:r>
            <a:r>
              <a:rPr lang="en-US" altLang="zh-CN" dirty="0"/>
              <a:t>IRQ</a:t>
            </a:r>
            <a:r>
              <a:rPr lang="zh-CN" altLang="en-US" dirty="0"/>
              <a:t>），管理模式（</a:t>
            </a:r>
            <a:r>
              <a:rPr lang="en-US" altLang="zh-CN" dirty="0"/>
              <a:t>Svc</a:t>
            </a:r>
            <a:r>
              <a:rPr lang="zh-CN" altLang="en-US" dirty="0"/>
              <a:t>），数据访问中止模式（</a:t>
            </a:r>
            <a:r>
              <a:rPr lang="en-US" altLang="zh-CN" dirty="0"/>
              <a:t>Abort</a:t>
            </a:r>
            <a:r>
              <a:rPr lang="zh-CN" altLang="en-US" dirty="0"/>
              <a:t>），未定义指令中止模式（</a:t>
            </a:r>
            <a:r>
              <a:rPr lang="en-US" altLang="zh-CN" dirty="0"/>
              <a:t>Und</a:t>
            </a:r>
            <a:r>
              <a:rPr lang="zh-CN" altLang="en-US" dirty="0"/>
              <a:t>），系统模式（</a:t>
            </a:r>
            <a:r>
              <a:rPr lang="en-US" altLang="zh-CN" dirty="0"/>
              <a:t>Sys</a:t>
            </a:r>
            <a:r>
              <a:rPr lang="zh-CN" altLang="en-US" dirty="0"/>
              <a:t>），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77DF33-5A18-4090-9153-7944A831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00" y="668019"/>
            <a:ext cx="6835732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7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B6E333-7C04-472C-9250-57C72ACC5E03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程序的装载与进程的执行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0227C9-9A44-4174-A606-19F889CF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26" y="1078026"/>
            <a:ext cx="10173582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1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7B6E333-7C04-472C-9250-57C72ACC5E03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程序的装载与进程的执行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E99755-664C-43E8-A864-81AEC5483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89" y="0"/>
            <a:ext cx="560705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CFE58EF-A466-48E4-BBA8-30AF6EA92968}"/>
              </a:ext>
            </a:extLst>
          </p:cNvPr>
          <p:cNvSpPr/>
          <p:nvPr/>
        </p:nvSpPr>
        <p:spPr>
          <a:xfrm>
            <a:off x="394455" y="2131213"/>
            <a:ext cx="5766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D4D4D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STM32</a:t>
            </a:r>
            <a:r>
              <a:rPr lang="zh-CN" altLang="en-US" sz="2400" dirty="0">
                <a:solidFill>
                  <a:srgbClr val="4D4D4D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连接被控总线的是</a:t>
            </a:r>
            <a:r>
              <a:rPr lang="en-US" altLang="zh-CN" sz="2400" dirty="0">
                <a:solidFill>
                  <a:srgbClr val="4D4D4D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FLASH</a:t>
            </a:r>
            <a:r>
              <a:rPr lang="zh-CN" altLang="en-US" sz="2400" dirty="0">
                <a:solidFill>
                  <a:srgbClr val="4D4D4D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，</a:t>
            </a:r>
            <a:r>
              <a:rPr lang="en-US" altLang="zh-CN" sz="2400" dirty="0">
                <a:solidFill>
                  <a:srgbClr val="4D4D4D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RAM</a:t>
            </a:r>
            <a:r>
              <a:rPr lang="zh-CN" altLang="en-US" sz="2400" dirty="0">
                <a:solidFill>
                  <a:srgbClr val="4D4D4D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和片上外设，这些功能部件共同排列在一个</a:t>
            </a:r>
            <a:r>
              <a:rPr lang="en-US" altLang="zh-CN" sz="2400" dirty="0">
                <a:solidFill>
                  <a:srgbClr val="4D4D4D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4GB</a:t>
            </a:r>
            <a:r>
              <a:rPr lang="zh-CN" altLang="en-US" sz="2400" dirty="0">
                <a:solidFill>
                  <a:srgbClr val="4D4D4D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的地址空间内。我们在编程的时候，操作的也正是这些功能部件。存储器本身不具有地址信息，它的地址是由芯片厂商或用户分配，给存储器分配地址的过程就称为存储器映射。如果给存储器再分配一个地址就叫存储器重映射。</a:t>
            </a:r>
            <a:endParaRPr lang="zh-CN" altLang="en-US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059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1">
            <a:extLst>
              <a:ext uri="{FF2B5EF4-FFF2-40B4-BE49-F238E27FC236}">
                <a16:creationId xmlns:a16="http://schemas.microsoft.com/office/drawing/2014/main" id="{51DCBC81-C36E-4A6A-839A-B657420011F7}"/>
              </a:ext>
            </a:extLst>
          </p:cNvPr>
          <p:cNvSpPr/>
          <p:nvPr/>
        </p:nvSpPr>
        <p:spPr>
          <a:xfrm>
            <a:off x="6096000" y="2374032"/>
            <a:ext cx="2554103" cy="32556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 Code (p1.c p2.c)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Shape 112">
            <a:extLst>
              <a:ext uri="{FF2B5EF4-FFF2-40B4-BE49-F238E27FC236}">
                <a16:creationId xmlns:a16="http://schemas.microsoft.com/office/drawing/2014/main" id="{1FD4CB35-5293-4C26-9202-591B5C102BFC}"/>
              </a:ext>
            </a:extLst>
          </p:cNvPr>
          <p:cNvSpPr/>
          <p:nvPr/>
        </p:nvSpPr>
        <p:spPr>
          <a:xfrm>
            <a:off x="6096000" y="3084132"/>
            <a:ext cx="2554103" cy="32556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Assembly (p1.s p2.s)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Shape 113">
            <a:extLst>
              <a:ext uri="{FF2B5EF4-FFF2-40B4-BE49-F238E27FC236}">
                <a16:creationId xmlns:a16="http://schemas.microsoft.com/office/drawing/2014/main" id="{FFB2AE2D-7A72-40F8-B4C5-27B456BC0702}"/>
              </a:ext>
            </a:extLst>
          </p:cNvPr>
          <p:cNvSpPr/>
          <p:nvPr/>
        </p:nvSpPr>
        <p:spPr>
          <a:xfrm>
            <a:off x="6096000" y="3794232"/>
            <a:ext cx="2554103" cy="32556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Object (p1.o p2.o)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722A2B5D-6B07-4BCD-ABD6-CA7AB0C7877F}"/>
              </a:ext>
            </a:extLst>
          </p:cNvPr>
          <p:cNvSpPr/>
          <p:nvPr/>
        </p:nvSpPr>
        <p:spPr>
          <a:xfrm>
            <a:off x="6096000" y="4504344"/>
            <a:ext cx="2554103" cy="325563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Executable (p)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0" name="Shape 115">
            <a:extLst>
              <a:ext uri="{FF2B5EF4-FFF2-40B4-BE49-F238E27FC236}">
                <a16:creationId xmlns:a16="http://schemas.microsoft.com/office/drawing/2014/main" id="{B03AACC0-31F1-4AC3-9969-CE4BDA91D5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373052" y="2699595"/>
            <a:ext cx="0" cy="3845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Shape 116">
            <a:extLst>
              <a:ext uri="{FF2B5EF4-FFF2-40B4-BE49-F238E27FC236}">
                <a16:creationId xmlns:a16="http://schemas.microsoft.com/office/drawing/2014/main" id="{1D9C2E90-2CC0-4A01-8F70-498B6D1FA41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373052" y="3409695"/>
            <a:ext cx="0" cy="3845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Shape 117">
            <a:extLst>
              <a:ext uri="{FF2B5EF4-FFF2-40B4-BE49-F238E27FC236}">
                <a16:creationId xmlns:a16="http://schemas.microsoft.com/office/drawing/2014/main" id="{4D42C06A-6F40-4A4D-8BC5-5B7F893C187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73052" y="4119795"/>
            <a:ext cx="0" cy="3845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Shape 118">
            <a:extLst>
              <a:ext uri="{FF2B5EF4-FFF2-40B4-BE49-F238E27FC236}">
                <a16:creationId xmlns:a16="http://schemas.microsoft.com/office/drawing/2014/main" id="{75E35F9E-277A-4362-AF8D-1EA75EB9DF28}"/>
              </a:ext>
            </a:extLst>
          </p:cNvPr>
          <p:cNvSpPr/>
          <p:nvPr/>
        </p:nvSpPr>
        <p:spPr>
          <a:xfrm>
            <a:off x="7288350" y="2729082"/>
            <a:ext cx="2554103" cy="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compiler: gcc -S</a:t>
            </a:r>
            <a:endParaRPr dirty="0"/>
          </a:p>
        </p:txBody>
      </p:sp>
      <p:sp>
        <p:nvSpPr>
          <p:cNvPr id="14" name="Shape 119">
            <a:extLst>
              <a:ext uri="{FF2B5EF4-FFF2-40B4-BE49-F238E27FC236}">
                <a16:creationId xmlns:a16="http://schemas.microsoft.com/office/drawing/2014/main" id="{599FCD4F-CB15-4937-AA68-7AEE0D275DEB}"/>
              </a:ext>
            </a:extLst>
          </p:cNvPr>
          <p:cNvSpPr/>
          <p:nvPr/>
        </p:nvSpPr>
        <p:spPr>
          <a:xfrm>
            <a:off x="7447775" y="3439182"/>
            <a:ext cx="2554103" cy="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assembler: gcc or as</a:t>
            </a:r>
            <a:endParaRPr dirty="0"/>
          </a:p>
        </p:txBody>
      </p:sp>
      <p:sp>
        <p:nvSpPr>
          <p:cNvPr id="15" name="Shape 120">
            <a:extLst>
              <a:ext uri="{FF2B5EF4-FFF2-40B4-BE49-F238E27FC236}">
                <a16:creationId xmlns:a16="http://schemas.microsoft.com/office/drawing/2014/main" id="{38AA1808-83D4-4307-A480-8514FA9EAC19}"/>
              </a:ext>
            </a:extLst>
          </p:cNvPr>
          <p:cNvSpPr/>
          <p:nvPr/>
        </p:nvSpPr>
        <p:spPr>
          <a:xfrm>
            <a:off x="7288350" y="4149282"/>
            <a:ext cx="2554103" cy="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linker: gcc or ld</a:t>
            </a:r>
            <a:endParaRPr dirty="0"/>
          </a:p>
        </p:txBody>
      </p:sp>
      <p:sp>
        <p:nvSpPr>
          <p:cNvPr id="16" name="Shape 121">
            <a:extLst>
              <a:ext uri="{FF2B5EF4-FFF2-40B4-BE49-F238E27FC236}">
                <a16:creationId xmlns:a16="http://schemas.microsoft.com/office/drawing/2014/main" id="{05C1D9EE-96D5-4E11-8313-96A2737125A9}"/>
              </a:ext>
            </a:extLst>
          </p:cNvPr>
          <p:cNvSpPr/>
          <p:nvPr/>
        </p:nvSpPr>
        <p:spPr>
          <a:xfrm>
            <a:off x="9304900" y="3794232"/>
            <a:ext cx="2554103" cy="32556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Static Library (.a)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" name="Shape 122">
            <a:extLst>
              <a:ext uri="{FF2B5EF4-FFF2-40B4-BE49-F238E27FC236}">
                <a16:creationId xmlns:a16="http://schemas.microsoft.com/office/drawing/2014/main" id="{022E0D13-5A86-4295-A30F-47D821A87770}"/>
              </a:ext>
            </a:extLst>
          </p:cNvPr>
          <p:cNvCxnSpPr>
            <a:stCxn id="16" idx="2"/>
            <a:endCxn id="9" idx="3"/>
          </p:cNvCxnSpPr>
          <p:nvPr/>
        </p:nvCxnSpPr>
        <p:spPr>
          <a:xfrm flipH="1">
            <a:off x="8650103" y="4119795"/>
            <a:ext cx="1931849" cy="5473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AE03D87-D78A-400E-AAB5-29FB96CD673E}"/>
              </a:ext>
            </a:extLst>
          </p:cNvPr>
          <p:cNvSpPr txBox="1"/>
          <p:nvPr/>
        </p:nvSpPr>
        <p:spPr>
          <a:xfrm>
            <a:off x="332997" y="22280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源代码到可执行文件的生成过程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E32506-F6CA-49ED-B74A-90582F20BFFB}"/>
              </a:ext>
            </a:extLst>
          </p:cNvPr>
          <p:cNvSpPr txBox="1"/>
          <p:nvPr/>
        </p:nvSpPr>
        <p:spPr>
          <a:xfrm>
            <a:off x="815753" y="2898770"/>
            <a:ext cx="4040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语言代码生成汇编代码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由汇编代码生成机器码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将多个机器码的目标文件链接成一个可执行文件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4950BD-2EDF-4D2A-8F6C-D75517729040}"/>
              </a:ext>
            </a:extLst>
          </p:cNvPr>
          <p:cNvSpPr/>
          <p:nvPr/>
        </p:nvSpPr>
        <p:spPr>
          <a:xfrm>
            <a:off x="-1" y="0"/>
            <a:ext cx="5889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程序的编译与链接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06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28">
            <a:extLst>
              <a:ext uri="{FF2B5EF4-FFF2-40B4-BE49-F238E27FC236}">
                <a16:creationId xmlns:a16="http://schemas.microsoft.com/office/drawing/2014/main" id="{3A9E4A5D-AFFC-48AE-A4BF-D19AF8E3AC03}"/>
              </a:ext>
            </a:extLst>
          </p:cNvPr>
          <p:cNvSpPr/>
          <p:nvPr/>
        </p:nvSpPr>
        <p:spPr>
          <a:xfrm>
            <a:off x="4466716" y="2801976"/>
            <a:ext cx="2861362" cy="167607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lvl="0" indent="457200">
              <a:lnSpc>
                <a:spcPct val="115000"/>
              </a:lnSpc>
            </a:pPr>
            <a:r>
              <a:rPr lang="en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eax, [ebp+12]</a:t>
            </a:r>
          </a:p>
          <a:p>
            <a:pPr lvl="0" indent="457200">
              <a:lnSpc>
                <a:spcPct val="115000"/>
              </a:lnSpc>
            </a:pPr>
            <a:r>
              <a:rPr lang="en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eax, [ebp+8]</a:t>
            </a:r>
          </a:p>
          <a:p>
            <a:pPr lvl="0" indent="457200">
              <a:lnSpc>
                <a:spcPct val="115000"/>
              </a:lnSpc>
            </a:pPr>
            <a:r>
              <a:rPr lang="en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 ebp</a:t>
            </a:r>
          </a:p>
          <a:p>
            <a:pPr lvl="0" indent="457200"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Shape 129">
            <a:extLst>
              <a:ext uri="{FF2B5EF4-FFF2-40B4-BE49-F238E27FC236}">
                <a16:creationId xmlns:a16="http://schemas.microsoft.com/office/drawing/2014/main" id="{F8A9693D-1A5B-4E5E-A51B-AAAE2A96A437}"/>
              </a:ext>
            </a:extLst>
          </p:cNvPr>
          <p:cNvSpPr/>
          <p:nvPr/>
        </p:nvSpPr>
        <p:spPr>
          <a:xfrm>
            <a:off x="894987" y="2943504"/>
            <a:ext cx="2861362" cy="13930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sum(int x, int y)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t = x + y;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" name="Shape 130">
            <a:extLst>
              <a:ext uri="{FF2B5EF4-FFF2-40B4-BE49-F238E27FC236}">
                <a16:creationId xmlns:a16="http://schemas.microsoft.com/office/drawing/2014/main" id="{549B3D12-28A7-40B0-92F4-EE1F883F00A3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3756349" y="3640015"/>
            <a:ext cx="71036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Shape 128">
            <a:extLst>
              <a:ext uri="{FF2B5EF4-FFF2-40B4-BE49-F238E27FC236}">
                <a16:creationId xmlns:a16="http://schemas.microsoft.com/office/drawing/2014/main" id="{8DB1B5CA-FB55-4D09-B1BA-24B7D423A926}"/>
              </a:ext>
            </a:extLst>
          </p:cNvPr>
          <p:cNvSpPr/>
          <p:nvPr/>
        </p:nvSpPr>
        <p:spPr>
          <a:xfrm>
            <a:off x="8068305" y="2801976"/>
            <a:ext cx="2861362" cy="167607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0x55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0x89 0xe5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0x8b 0x45 0x0</a:t>
            </a:r>
            <a:r>
              <a:rPr lang="en-US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0x03 0x45 0x08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0x5d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0xc3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Shape 130">
            <a:extLst>
              <a:ext uri="{FF2B5EF4-FFF2-40B4-BE49-F238E27FC236}">
                <a16:creationId xmlns:a16="http://schemas.microsoft.com/office/drawing/2014/main" id="{9EA7EC1F-EDA0-42B3-9853-FEC56994CB6E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7328078" y="3640015"/>
            <a:ext cx="74022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7D44FFC-1C62-46F9-B4D6-A27301FF655E}"/>
              </a:ext>
            </a:extLst>
          </p:cNvPr>
          <p:cNvSpPr/>
          <p:nvPr/>
        </p:nvSpPr>
        <p:spPr>
          <a:xfrm>
            <a:off x="3788367" y="32706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25BF80-ADC1-427F-88F8-0CA6C2DBA40A}"/>
              </a:ext>
            </a:extLst>
          </p:cNvPr>
          <p:cNvSpPr/>
          <p:nvPr/>
        </p:nvSpPr>
        <p:spPr>
          <a:xfrm>
            <a:off x="7375026" y="32706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7B1B5B-680F-4CD7-9FDB-067A58F33529}"/>
              </a:ext>
            </a:extLst>
          </p:cNvPr>
          <p:cNvSpPr/>
          <p:nvPr/>
        </p:nvSpPr>
        <p:spPr>
          <a:xfrm>
            <a:off x="1700336" y="2311734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语言代码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1FB94A-3449-48EE-9A65-7C197BEFA80B}"/>
              </a:ext>
            </a:extLst>
          </p:cNvPr>
          <p:cNvSpPr/>
          <p:nvPr/>
        </p:nvSpPr>
        <p:spPr>
          <a:xfrm>
            <a:off x="5343399" y="23117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汇编代码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A4EC2B-5DE8-4CDB-9668-972EE44380FE}"/>
              </a:ext>
            </a:extLst>
          </p:cNvPr>
          <p:cNvSpPr/>
          <p:nvPr/>
        </p:nvSpPr>
        <p:spPr>
          <a:xfrm>
            <a:off x="9060404" y="23117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6D9012-0DE0-4CBE-80CE-346D7414356C}"/>
              </a:ext>
            </a:extLst>
          </p:cNvPr>
          <p:cNvSpPr/>
          <p:nvPr/>
        </p:nvSpPr>
        <p:spPr>
          <a:xfrm>
            <a:off x="0" y="0"/>
            <a:ext cx="4561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程序的编译与链接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92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61A895-2852-4CA9-A4DE-8C067FC01831}"/>
              </a:ext>
            </a:extLst>
          </p:cNvPr>
          <p:cNvSpPr txBox="1"/>
          <p:nvPr/>
        </p:nvSpPr>
        <p:spPr>
          <a:xfrm>
            <a:off x="3110927" y="2131456"/>
            <a:ext cx="21951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LEA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ADD/SUB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7EA0A7-AB29-4680-B29C-251A83AE3EA1}"/>
              </a:ext>
            </a:extLst>
          </p:cNvPr>
          <p:cNvSpPr/>
          <p:nvPr/>
        </p:nvSpPr>
        <p:spPr>
          <a:xfrm>
            <a:off x="5915694" y="2131456"/>
            <a:ext cx="5270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JMP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J[Condition]   JCC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nsolas" panose="020B0609020204030204" pitchFamily="49" charset="0"/>
              </a:rPr>
              <a:t>……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3C4A32-06B5-4AE4-A53E-0FB0E835CF2B}"/>
              </a:ext>
            </a:extLst>
          </p:cNvPr>
          <p:cNvSpPr txBox="1"/>
          <p:nvPr/>
        </p:nvSpPr>
        <p:spPr>
          <a:xfrm>
            <a:off x="4455335" y="15667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常用汇编指令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E051B2-9F31-4490-B210-EBDC06E2317D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x86&amp;amd64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汇编简述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18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7AFD78-12AE-410C-AAF3-BD8E4ED6EFC5}"/>
              </a:ext>
            </a:extLst>
          </p:cNvPr>
          <p:cNvSpPr/>
          <p:nvPr/>
        </p:nvSpPr>
        <p:spPr>
          <a:xfrm>
            <a:off x="2116397" y="1233014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MOV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AE2525-E9BE-4190-AB31-577FE090399F}"/>
              </a:ext>
            </a:extLst>
          </p:cNvPr>
          <p:cNvSpPr/>
          <p:nvPr/>
        </p:nvSpPr>
        <p:spPr>
          <a:xfrm>
            <a:off x="2547765" y="1898881"/>
            <a:ext cx="547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DEST, 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把源操作数传送给目标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420CDA-CDD9-4688-ADFE-6D616CF27041}"/>
              </a:ext>
            </a:extLst>
          </p:cNvPr>
          <p:cNvSpPr txBox="1"/>
          <p:nvPr/>
        </p:nvSpPr>
        <p:spPr>
          <a:xfrm>
            <a:off x="2547765" y="2387738"/>
            <a:ext cx="61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 EAX,1234H 	 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执行结果（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1234H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 EBX, EAX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 EAX, [00404011H]  ; [ ]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表示取地址内的值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 EAX, [ESI] 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9BFB4D-4A8C-4E31-AD23-3BA2EB50B4B7}"/>
              </a:ext>
            </a:extLst>
          </p:cNvPr>
          <p:cNvSpPr/>
          <p:nvPr/>
        </p:nvSpPr>
        <p:spPr>
          <a:xfrm>
            <a:off x="2116396" y="3820371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LEA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408D3B-C1BB-4C09-8F7D-0A710C940A61}"/>
              </a:ext>
            </a:extLst>
          </p:cNvPr>
          <p:cNvSpPr/>
          <p:nvPr/>
        </p:nvSpPr>
        <p:spPr>
          <a:xfrm>
            <a:off x="2547764" y="4486238"/>
            <a:ext cx="7259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 REG, 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把源操作数的有效地址送给指定的寄存器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BECEDD-CC58-4F43-896E-4CDF1DFEF444}"/>
              </a:ext>
            </a:extLst>
          </p:cNvPr>
          <p:cNvSpPr txBox="1"/>
          <p:nvPr/>
        </p:nvSpPr>
        <p:spPr>
          <a:xfrm>
            <a:off x="2547763" y="4975095"/>
            <a:ext cx="843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 EBX, ASC                    ; </a:t>
            </a:r>
            <a:r>
              <a:rPr lang="zh-CN" altLang="en-US" dirty="0"/>
              <a:t>取 </a:t>
            </a:r>
            <a:r>
              <a:rPr lang="en-US" altLang="zh-CN" dirty="0"/>
              <a:t>ASC </a:t>
            </a:r>
            <a:r>
              <a:rPr lang="zh-CN" altLang="en-US" dirty="0"/>
              <a:t>的地址存放至 </a:t>
            </a:r>
            <a:r>
              <a:rPr lang="en-US" altLang="zh-CN" dirty="0"/>
              <a:t>EBX </a:t>
            </a:r>
            <a:r>
              <a:rPr lang="zh-CN" altLang="en-US" dirty="0"/>
              <a:t>寄存器中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 EAX, 6[ESI]                 ; </a:t>
            </a:r>
            <a:r>
              <a:rPr lang="zh-CN" altLang="en-US" dirty="0"/>
              <a:t>把 </a:t>
            </a:r>
            <a:r>
              <a:rPr lang="en-US" altLang="zh-CN" dirty="0"/>
              <a:t>ESI+6 </a:t>
            </a:r>
            <a:r>
              <a:rPr lang="zh-CN" altLang="en-US" dirty="0"/>
              <a:t>单元的</a:t>
            </a:r>
            <a:r>
              <a:rPr lang="en-US" altLang="zh-CN" dirty="0"/>
              <a:t>32</a:t>
            </a:r>
            <a:r>
              <a:rPr lang="zh-CN" altLang="en-US" dirty="0"/>
              <a:t>位地址送给 </a:t>
            </a:r>
            <a:r>
              <a:rPr lang="en-US" altLang="zh-CN" dirty="0"/>
              <a:t>EAX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C88363-74F3-42BB-8402-DCBBC1B8ABDB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x86&amp;amd64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汇编简述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569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7AFD78-12AE-410C-AAF3-BD8E4ED6EFC5}"/>
              </a:ext>
            </a:extLst>
          </p:cNvPr>
          <p:cNvSpPr/>
          <p:nvPr/>
        </p:nvSpPr>
        <p:spPr>
          <a:xfrm>
            <a:off x="2116397" y="1665377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PUSH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AE2525-E9BE-4190-AB31-577FE090399F}"/>
              </a:ext>
            </a:extLst>
          </p:cNvPr>
          <p:cNvSpPr/>
          <p:nvPr/>
        </p:nvSpPr>
        <p:spPr>
          <a:xfrm>
            <a:off x="2547765" y="2331244"/>
            <a:ext cx="6609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把目标值压栈，同时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420CDA-CDD9-4688-ADFE-6D616CF27041}"/>
              </a:ext>
            </a:extLst>
          </p:cNvPr>
          <p:cNvSpPr txBox="1"/>
          <p:nvPr/>
        </p:nvSpPr>
        <p:spPr>
          <a:xfrm>
            <a:off x="2547765" y="2820101"/>
            <a:ext cx="61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PUSH 1234H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PUSH EAX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681B94-EB9A-4FB3-8663-6CA3B3DCD2EB}"/>
              </a:ext>
            </a:extLst>
          </p:cNvPr>
          <p:cNvSpPr/>
          <p:nvPr/>
        </p:nvSpPr>
        <p:spPr>
          <a:xfrm>
            <a:off x="2116397" y="3748043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POP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BD8F46-DB95-4FD0-BBAE-06FD8169FA53}"/>
              </a:ext>
            </a:extLst>
          </p:cNvPr>
          <p:cNvSpPr/>
          <p:nvPr/>
        </p:nvSpPr>
        <p:spPr>
          <a:xfrm>
            <a:off x="2547765" y="4413910"/>
            <a:ext cx="829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 DEST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将栈顶的值弹出至目的存储位置，同时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0C8EF2-285D-485B-9AFC-F30F7DC74E5F}"/>
              </a:ext>
            </a:extLst>
          </p:cNvPr>
          <p:cNvSpPr txBox="1"/>
          <p:nvPr/>
        </p:nvSpPr>
        <p:spPr>
          <a:xfrm>
            <a:off x="2547765" y="4902767"/>
            <a:ext cx="61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POP EAX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521834-EBC8-43B7-B1AA-30A369D345A2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x86&amp;amd64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汇编简述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70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7AFD78-12AE-410C-AAF3-BD8E4ED6EFC5}"/>
              </a:ext>
            </a:extLst>
          </p:cNvPr>
          <p:cNvSpPr/>
          <p:nvPr/>
        </p:nvSpPr>
        <p:spPr>
          <a:xfrm>
            <a:off x="2116397" y="1624900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LEAVE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420CDA-CDD9-4688-ADFE-6D616CF27041}"/>
              </a:ext>
            </a:extLst>
          </p:cNvPr>
          <p:cNvSpPr txBox="1"/>
          <p:nvPr/>
        </p:nvSpPr>
        <p:spPr>
          <a:xfrm>
            <a:off x="2547765" y="2329686"/>
            <a:ext cx="61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在函数返回时，恢复父函数栈帧的指令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等效于：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 ESP, EBP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POP EBP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9BFB4D-4A8C-4E31-AD23-3BA2EB50B4B7}"/>
              </a:ext>
            </a:extLst>
          </p:cNvPr>
          <p:cNvSpPr/>
          <p:nvPr/>
        </p:nvSpPr>
        <p:spPr>
          <a:xfrm>
            <a:off x="2116396" y="3805856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RET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BECEDD-CC58-4F43-896E-4CDF1DFEF444}"/>
              </a:ext>
            </a:extLst>
          </p:cNvPr>
          <p:cNvSpPr txBox="1"/>
          <p:nvPr/>
        </p:nvSpPr>
        <p:spPr>
          <a:xfrm>
            <a:off x="2547763" y="4423550"/>
            <a:ext cx="843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在函数返回时，控制程序执行流返回父函数的指令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等效于：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POP RIP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（这条指令实际是不存在的，不能直接向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寄存器传送数据）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598CFC-3167-47A4-B6B0-854F5871AB04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x86&amp;amd64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汇编简述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0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s://gimg2.baidu.com/image_search/src=http%3A%2F%2Fimg4.duitang.com%2Fuploads%2Fitem%2F201503%2F19%2F20150319173328_uTtae.jpeg&amp;refer=http%3A%2F%2Fimg4.duitang.com&amp;app=2002&amp;size=f9999,10000&amp;q=a80&amp;n=0&amp;g=0n&amp;fmt=jpeg?sec=1639094685&amp;t=4d8e750557e1931e9050326c27250876">
            <a:extLst>
              <a:ext uri="{FF2B5EF4-FFF2-40B4-BE49-F238E27FC236}">
                <a16:creationId xmlns:a16="http://schemas.microsoft.com/office/drawing/2014/main" id="{2091716D-3994-47B1-BCD5-A19216F5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42" y="1329431"/>
            <a:ext cx="4199138" cy="41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img2.baidu.com/image_search/src=http%3A%2F%2F5b0988e595225.cdn.sohucs.com%2Fimages%2F20190805%2Faf2b2665f2e8400cba0c4c539c3bca6b.jpeg&amp;refer=http%3A%2F%2F5b0988e595225.cdn.sohucs.com&amp;app=2002&amp;size=f9999,10000&amp;q=a80&amp;n=0&amp;g=0n&amp;fmt=jpeg?sec=1639092394&amp;t=6dc6a2156a9c972564e8756554fed486">
            <a:extLst>
              <a:ext uri="{FF2B5EF4-FFF2-40B4-BE49-F238E27FC236}">
                <a16:creationId xmlns:a16="http://schemas.microsoft.com/office/drawing/2014/main" id="{398F1AFF-7676-408E-979B-EE51D9F4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14" y="15240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36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hape 228">
            <a:extLst>
              <a:ext uri="{FF2B5EF4-FFF2-40B4-BE49-F238E27FC236}">
                <a16:creationId xmlns:a16="http://schemas.microsoft.com/office/drawing/2014/main" id="{042C1C45-6B35-42E3-85B6-55A4A324188F}"/>
              </a:ext>
            </a:extLst>
          </p:cNvPr>
          <p:cNvGraphicFramePr/>
          <p:nvPr>
            <p:extLst/>
          </p:nvPr>
        </p:nvGraphicFramePr>
        <p:xfrm>
          <a:off x="3162350" y="1753782"/>
          <a:ext cx="58673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 err="1"/>
                        <a:t>i</a:t>
                      </a:r>
                      <a:r>
                        <a:rPr lang="en" dirty="0"/>
                        <a:t>ntel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AT&amp;T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eax, 8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movl $8, %eax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ebx, 0ffffh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movl $0xffff, %ebx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80h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$80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eax, [ecx]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movl (%ecx), %eax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hape 229">
            <a:extLst>
              <a:ext uri="{FF2B5EF4-FFF2-40B4-BE49-F238E27FC236}">
                <a16:creationId xmlns:a16="http://schemas.microsoft.com/office/drawing/2014/main" id="{E09946BD-1CBB-4464-8F95-4AD615F49DB9}"/>
              </a:ext>
            </a:extLst>
          </p:cNvPr>
          <p:cNvSpPr/>
          <p:nvPr/>
        </p:nvSpPr>
        <p:spPr>
          <a:xfrm>
            <a:off x="3142289" y="4360463"/>
            <a:ext cx="2954557" cy="195436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eax, [ebp+12]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eax, [ebp+8]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 ebp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retn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hape 230">
            <a:extLst>
              <a:ext uri="{FF2B5EF4-FFF2-40B4-BE49-F238E27FC236}">
                <a16:creationId xmlns:a16="http://schemas.microsoft.com/office/drawing/2014/main" id="{521B6488-A68F-4405-8F87-1138DEBF34D1}"/>
              </a:ext>
            </a:extLst>
          </p:cNvPr>
          <p:cNvSpPr/>
          <p:nvPr/>
        </p:nvSpPr>
        <p:spPr>
          <a:xfrm>
            <a:off x="6096846" y="4360463"/>
            <a:ext cx="2932804" cy="195436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pushl %ebp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movl %esp,%ebp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movl 12(%ebp),%eax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addl 8(%ebp),%eax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popl %ebp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3B19CA-C801-468F-B577-E5237DA13117}"/>
              </a:ext>
            </a:extLst>
          </p:cNvPr>
          <p:cNvSpPr txBox="1"/>
          <p:nvPr/>
        </p:nvSpPr>
        <p:spPr>
          <a:xfrm>
            <a:off x="5080337" y="97128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两种汇编格式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E4A910-F332-40BC-9B7F-B077C4B7848B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x86&amp;amd64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汇编简述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681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00F050D3-17AC-41CE-9071-1C4184676A8E}"/>
              </a:ext>
            </a:extLst>
          </p:cNvPr>
          <p:cNvSpPr txBox="1"/>
          <p:nvPr/>
        </p:nvSpPr>
        <p:spPr>
          <a:xfrm>
            <a:off x="987376" y="1044488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大端序与小端序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2D5597-3522-4BF8-9AA0-52EB6441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17" y="1886272"/>
            <a:ext cx="2667000" cy="23812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10552D-2956-4418-B093-D93BFC6AB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87" y="1886272"/>
            <a:ext cx="2667000" cy="238125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96DEF0F-C629-4815-9C44-CA69CBEF1475}"/>
              </a:ext>
            </a:extLst>
          </p:cNvPr>
          <p:cNvSpPr txBox="1"/>
          <p:nvPr/>
        </p:nvSpPr>
        <p:spPr>
          <a:xfrm>
            <a:off x="1296460" y="42675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小端序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E6B6E5-7EBA-4C0B-B278-B44C0A40A939}"/>
              </a:ext>
            </a:extLst>
          </p:cNvPr>
          <p:cNvSpPr txBox="1"/>
          <p:nvPr/>
        </p:nvSpPr>
        <p:spPr>
          <a:xfrm>
            <a:off x="7376719" y="4267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大端序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AC8EA4-2BF3-43AD-8396-6B65B94A7119}"/>
              </a:ext>
            </a:extLst>
          </p:cNvPr>
          <p:cNvSpPr txBox="1"/>
          <p:nvPr/>
        </p:nvSpPr>
        <p:spPr>
          <a:xfrm>
            <a:off x="1292361" y="4729186"/>
            <a:ext cx="351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低地址存放数据低位、高地址存放数据高位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我们所主要关注的格式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FBBA69C-C3BB-481B-BA6B-689E87EC6935}"/>
              </a:ext>
            </a:extLst>
          </p:cNvPr>
          <p:cNvSpPr txBox="1"/>
          <p:nvPr/>
        </p:nvSpPr>
        <p:spPr>
          <a:xfrm>
            <a:off x="7376719" y="4729186"/>
            <a:ext cx="351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低地址存放数据高位、高地址存放数据低位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04C273-E426-402A-B86D-C75E3EEBD6E0}"/>
              </a:ext>
            </a:extLst>
          </p:cNvPr>
          <p:cNvSpPr/>
          <p:nvPr/>
        </p:nvSpPr>
        <p:spPr>
          <a:xfrm>
            <a:off x="0" y="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二进制基础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程序的编译与链接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071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9295F3-4974-43AE-A8E3-DC96F52869CF}"/>
              </a:ext>
            </a:extLst>
          </p:cNvPr>
          <p:cNvSpPr txBox="1"/>
          <p:nvPr/>
        </p:nvSpPr>
        <p:spPr>
          <a:xfrm>
            <a:off x="4227144" y="3265554"/>
            <a:ext cx="392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字节码发送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9345CC-9B2A-40C4-9DBC-BB481268D325}"/>
              </a:ext>
            </a:extLst>
          </p:cNvPr>
          <p:cNvSpPr txBox="1"/>
          <p:nvPr/>
        </p:nvSpPr>
        <p:spPr>
          <a:xfrm>
            <a:off x="2541180" y="1842241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不可见字符怎么办？</a:t>
            </a:r>
            <a:endParaRPr lang="en-US" altLang="zh-CN" sz="6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641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A2071F-F8D6-449D-AFBE-4E92757D2704}"/>
              </a:ext>
            </a:extLst>
          </p:cNvPr>
          <p:cNvSpPr txBox="1"/>
          <p:nvPr/>
        </p:nvSpPr>
        <p:spPr>
          <a:xfrm>
            <a:off x="2962141" y="2274838"/>
            <a:ext cx="5551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exploit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用于攻击的脚本与方案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攻击载荷，是的目标进程被劫持控制流的数据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调用攻击目标的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5DEE00-5020-4663-B178-6141E9161323}"/>
              </a:ext>
            </a:extLst>
          </p:cNvPr>
          <p:cNvSpPr/>
          <p:nvPr/>
        </p:nvSpPr>
        <p:spPr>
          <a:xfrm>
            <a:off x="0" y="0"/>
            <a:ext cx="3265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一次简单的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</a:t>
            </a:r>
          </a:p>
        </p:txBody>
      </p:sp>
    </p:spTree>
    <p:extLst>
      <p:ext uri="{BB962C8B-B14F-4D97-AF65-F5344CB8AC3E}">
        <p14:creationId xmlns:p14="http://schemas.microsoft.com/office/powerpoint/2010/main" val="2127541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545769" y="7366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9295F3-4974-43AE-A8E3-DC96F52869CF}"/>
              </a:ext>
            </a:extLst>
          </p:cNvPr>
          <p:cNvSpPr txBox="1"/>
          <p:nvPr/>
        </p:nvSpPr>
        <p:spPr>
          <a:xfrm>
            <a:off x="747098" y="1427877"/>
            <a:ext cx="1069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nm 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会读简单的汇编代码，能通过汇编代码熟悉程序流程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一些程序装载的细节将在下一章学习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2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C11A0F-4A40-400B-9DC4-E669E438E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637" y="4893307"/>
            <a:ext cx="3009363" cy="19646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8C05438-94B3-4A2F-B020-8B8B6709A367}"/>
              </a:ext>
            </a:extLst>
          </p:cNvPr>
          <p:cNvSpPr/>
          <p:nvPr/>
        </p:nvSpPr>
        <p:spPr>
          <a:xfrm>
            <a:off x="878891" y="621437"/>
            <a:ext cx="6338655" cy="603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80862A-290B-4273-ADDA-C5284944C67D}"/>
              </a:ext>
            </a:extLst>
          </p:cNvPr>
          <p:cNvCxnSpPr/>
          <p:nvPr/>
        </p:nvCxnSpPr>
        <p:spPr>
          <a:xfrm flipH="1">
            <a:off x="6320901" y="1109708"/>
            <a:ext cx="2290439" cy="10741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2BF9731-EB63-45D1-B8D5-8FF880CEEEE6}"/>
              </a:ext>
            </a:extLst>
          </p:cNvPr>
          <p:cNvSpPr txBox="1"/>
          <p:nvPr/>
        </p:nvSpPr>
        <p:spPr>
          <a:xfrm>
            <a:off x="8717872" y="92504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真正的</a:t>
            </a:r>
            <a:r>
              <a:rPr lang="en-US" altLang="zh-CN" dirty="0" err="1"/>
              <a:t>pwn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F6FD65-9467-4508-8D0D-AA137C1DF3C8}"/>
              </a:ext>
            </a:extLst>
          </p:cNvPr>
          <p:cNvSpPr/>
          <p:nvPr/>
        </p:nvSpPr>
        <p:spPr>
          <a:xfrm>
            <a:off x="1855433" y="1597981"/>
            <a:ext cx="4838330" cy="48383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7D4B1A-BAA8-4F58-B308-BC0F4CC5181E}"/>
              </a:ext>
            </a:extLst>
          </p:cNvPr>
          <p:cNvSpPr txBox="1"/>
          <p:nvPr/>
        </p:nvSpPr>
        <p:spPr>
          <a:xfrm>
            <a:off x="2610034" y="228156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amd64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FB34B1-EA2C-4477-8DD9-4E140B8C1230}"/>
              </a:ext>
            </a:extLst>
          </p:cNvPr>
          <p:cNvSpPr/>
          <p:nvPr/>
        </p:nvSpPr>
        <p:spPr>
          <a:xfrm>
            <a:off x="3045409" y="2281560"/>
            <a:ext cx="3349840" cy="32700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68E11D-DB4A-40C7-A9C6-62F33D712380}"/>
              </a:ext>
            </a:extLst>
          </p:cNvPr>
          <p:cNvSpPr txBox="1"/>
          <p:nvPr/>
        </p:nvSpPr>
        <p:spPr>
          <a:xfrm>
            <a:off x="3559946" y="2780475"/>
            <a:ext cx="6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linux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82D0BF-6329-4D4B-B91D-ECAC48F5F213}"/>
              </a:ext>
            </a:extLst>
          </p:cNvPr>
          <p:cNvSpPr/>
          <p:nvPr/>
        </p:nvSpPr>
        <p:spPr>
          <a:xfrm>
            <a:off x="3880707" y="3149807"/>
            <a:ext cx="2290439" cy="218390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429988-721A-47E6-AA8A-1EC6F4030E8F}"/>
              </a:ext>
            </a:extLst>
          </p:cNvPr>
          <p:cNvSpPr txBox="1"/>
          <p:nvPr/>
        </p:nvSpPr>
        <p:spPr>
          <a:xfrm>
            <a:off x="4201468" y="350132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EE55EE-AA40-4B92-BD0F-0E3DE87DDFD5}"/>
              </a:ext>
            </a:extLst>
          </p:cNvPr>
          <p:cNvCxnSpPr/>
          <p:nvPr/>
        </p:nvCxnSpPr>
        <p:spPr>
          <a:xfrm flipH="1">
            <a:off x="5521911" y="3346882"/>
            <a:ext cx="3755254" cy="894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06406C8-ED49-4BCA-A2B1-37A3D0C4FA3A}"/>
              </a:ext>
            </a:extLst>
          </p:cNvPr>
          <p:cNvSpPr txBox="1"/>
          <p:nvPr/>
        </p:nvSpPr>
        <p:spPr>
          <a:xfrm>
            <a:off x="9367248" y="316221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你想学的</a:t>
            </a:r>
            <a:r>
              <a:rPr lang="en-US" altLang="zh-CN" dirty="0" err="1"/>
              <a:t>pwn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gimg2.baidu.com/image_search/src=http%3A%2F%2Fupload-images.jianshu.io%2Fupload_images%2F10830756-6604acc416ddb2a6.png&amp;refer=http%3A%2F%2Fupload-images.jianshu.io&amp;app=2002&amp;size=f9999,10000&amp;q=a80&amp;n=0&amp;g=0n&amp;fmt=jpeg?sec=1639184080&amp;t=29993a6c425b43c4e965318f673d3074">
            <a:extLst>
              <a:ext uri="{FF2B5EF4-FFF2-40B4-BE49-F238E27FC236}">
                <a16:creationId xmlns:a16="http://schemas.microsoft.com/office/drawing/2014/main" id="{E612F264-06BB-4F7B-8C0B-953C14F4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8" y="702307"/>
            <a:ext cx="10234077" cy="43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CFC208-4FD6-48F8-AFEC-B2E8FAE08D17}"/>
              </a:ext>
            </a:extLst>
          </p:cNvPr>
          <p:cNvSpPr txBox="1"/>
          <p:nvPr/>
        </p:nvSpPr>
        <p:spPr>
          <a:xfrm>
            <a:off x="1153885" y="5140030"/>
            <a:ext cx="9410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找到漏洞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</a:t>
            </a: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15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C11A0F-4A40-400B-9DC4-E669E438E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637" y="4893307"/>
            <a:ext cx="3009363" cy="19646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1153885" y="1214120"/>
            <a:ext cx="101118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基础中的基础，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11-20  call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ret2libc ret2syscall  ret2shellcode  -&gt;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pwntools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ida_pro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21-30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ret2csu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栈迁移（内联汇编）  保护机制  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seccomp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31-40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格式化字符串漏洞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41-50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杂项：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SOP  BROP  smash 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次格式化字符串漏洞，格式化字符串中*的使用，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绕过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51-60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数据结构在内存中的存储，反序列化漏洞的前世今生，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uaf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（野指针的危害）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ret2dlresolve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61-70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堆管理器机制，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how2heap-&gt;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fisrtfit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uaf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doublefree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71-80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堆漏洞种类，堆利用技巧，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house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81-90  IO_FILE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house of orange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house_of_fmt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91-100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杂项：虚拟机逃逸，其他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堆管理机制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101-   kernel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785466" y="5147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课程计划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1153885" y="1214120"/>
            <a:ext cx="10697804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Nebula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https://github.com/1u4nx/Exploit-Exercises-Nebula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Protostar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https://github.com/z3tta/Exploit-Exercises-Protostar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level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https://www.jarvisoj.com/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ctfwiki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https://ctf-wiki.org/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https://github.com/ctf-wiki/ctf-wiki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how2heap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https://github.com/shellphish/how2heap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HITCON-Training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https://github.com/scwuaptx/HITCON-Training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星盟安全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NTUSTISC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：某不可描述机构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785466" y="5147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课程鸣谢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40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545769" y="7366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C6A5DC-3329-402D-B027-90961D7D2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76"/>
          <a:stretch/>
        </p:blipFill>
        <p:spPr>
          <a:xfrm>
            <a:off x="228091" y="1420426"/>
            <a:ext cx="11735817" cy="45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PWN? |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296C-C8A3-4870-9159-C81A83838014}"/>
              </a:ext>
            </a:extLst>
          </p:cNvPr>
          <p:cNvSpPr txBox="1"/>
          <p:nvPr/>
        </p:nvSpPr>
        <p:spPr>
          <a:xfrm>
            <a:off x="545769" y="7366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9295F3-4974-43AE-A8E3-DC96F52869CF}"/>
              </a:ext>
            </a:extLst>
          </p:cNvPr>
          <p:cNvSpPr txBox="1"/>
          <p:nvPr/>
        </p:nvSpPr>
        <p:spPr>
          <a:xfrm>
            <a:off x="747098" y="1321443"/>
            <a:ext cx="10697804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为方便大家观看，为每个视频命名，最后会是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代表建议观看倍速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尽量每个视频都留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个题目，增加学习的兴趣和动力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不太会从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文件格式、汇编等基础开始将起，这样会很枯燥。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课程中所有讲解的题目尽量是自己写的，只会保留问题本质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出题过程中尽量总结所有可能性（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x86,x64,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保护机制等等以及我的一些思考）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版本问题，并非所有的源码下载到本地编译后都和视频一样，大家要学会自己分析，并将视频内容复现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本人水平有限，很多东西也在学习过程中，欢迎大家多多批评指正。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33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15857</TotalTime>
  <Words>1982</Words>
  <Application>Microsoft Office PowerPoint</Application>
  <PresentationFormat>宽屏</PresentationFormat>
  <Paragraphs>284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-apple-system</vt:lpstr>
      <vt:lpstr>PingFang SC</vt:lpstr>
      <vt:lpstr>等线</vt:lpstr>
      <vt:lpstr>等线 Light</vt:lpstr>
      <vt:lpstr>仿宋_GB2312</vt:lpstr>
      <vt:lpstr>华文琥珀</vt:lpstr>
      <vt:lpstr>隶书</vt:lpstr>
      <vt:lpstr>微软雅黑</vt:lpstr>
      <vt:lpstr>微软雅黑 Light</vt:lpstr>
      <vt:lpstr>Algerian</vt:lpstr>
      <vt:lpstr>Arial</vt:lpstr>
      <vt:lpstr>Arial Black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IZAYOI</dc:creator>
  <cp:lastModifiedBy>Administrator</cp:lastModifiedBy>
  <cp:revision>412</cp:revision>
  <dcterms:created xsi:type="dcterms:W3CDTF">2020-05-03T14:32:49Z</dcterms:created>
  <dcterms:modified xsi:type="dcterms:W3CDTF">2021-11-20T13:34:02Z</dcterms:modified>
</cp:coreProperties>
</file>