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92" r:id="rId6"/>
    <p:sldId id="293" r:id="rId7"/>
    <p:sldId id="294" r:id="rId8"/>
    <p:sldId id="295" r:id="rId9"/>
    <p:sldId id="296" r:id="rId10"/>
    <p:sldId id="266" r:id="rId11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先美 胡" initials="先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4B5B2"/>
    <a:srgbClr val="E1F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701" y="58"/>
      </p:cViewPr>
      <p:guideLst>
        <p:guide orient="horz" pos="21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7B8FD-AC39-4DBC-BA06-30497EF99E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DFC72-E26C-4AB9-97BF-B38CC8A811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611" y="889000"/>
            <a:ext cx="6043052" cy="457239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" name="Freeform 2"/>
          <p:cNvSpPr/>
          <p:nvPr/>
        </p:nvSpPr>
        <p:spPr>
          <a:xfrm>
            <a:off x="4635499" y="2142370"/>
            <a:ext cx="6372428" cy="943178"/>
          </a:xfrm>
          <a:custGeom>
            <a:avLst/>
            <a:gdLst/>
            <a:ahLst/>
            <a:cxnLst/>
            <a:rect l="l" t="t" r="r" b="b"/>
            <a:pathLst>
              <a:path w="6372428" h="943178">
                <a:moveTo>
                  <a:pt x="0" y="172758"/>
                </a:moveTo>
                <a:cubicBezTo>
                  <a:pt x="0" y="77347"/>
                  <a:pt x="77347" y="0"/>
                  <a:pt x="172758" y="0"/>
                </a:cubicBezTo>
                <a:lnTo>
                  <a:pt x="6372428" y="0"/>
                </a:lnTo>
                <a:lnTo>
                  <a:pt x="6372428" y="0"/>
                </a:lnTo>
                <a:lnTo>
                  <a:pt x="6372428" y="770420"/>
                </a:lnTo>
                <a:cubicBezTo>
                  <a:pt x="6372428" y="865832"/>
                  <a:pt x="6295082" y="943178"/>
                  <a:pt x="6199670" y="943178"/>
                </a:cubicBezTo>
                <a:lnTo>
                  <a:pt x="0" y="943178"/>
                </a:lnTo>
                <a:lnTo>
                  <a:pt x="0" y="943178"/>
                </a:lnTo>
                <a:lnTo>
                  <a:pt x="0" y="172758"/>
                </a:lnTo>
                <a:close/>
              </a:path>
            </a:pathLst>
          </a:custGeom>
          <a:solidFill>
            <a:srgbClr val="B9976C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940300" y="3250701"/>
            <a:ext cx="3693541" cy="55118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33000"/>
              </a:lnSpc>
            </a:pPr>
            <a:r>
              <a:rPr lang="en-US" sz="1400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  <a:endParaRPr lang="en-US" sz="1100" dirty="0"/>
          </a:p>
          <a:p>
            <a:pPr algn="l" latinLnBrk="1">
              <a:lnSpc>
                <a:spcPct val="133000"/>
              </a:lnSpc>
            </a:pPr>
            <a:endParaRPr lang="en-US" sz="1300" b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4699" y="2353599"/>
            <a:ext cx="5219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深度学习训练集的制作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100" y="2540000"/>
            <a:ext cx="3207225" cy="2542813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8" name="TextBox 3"/>
          <p:cNvSpPr txBox="1"/>
          <p:nvPr/>
        </p:nvSpPr>
        <p:spPr>
          <a:xfrm>
            <a:off x="3374771" y="1875334"/>
            <a:ext cx="4445001" cy="32067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16000"/>
              </a:lnSpc>
            </a:pPr>
            <a:r>
              <a:rPr lang="en-US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爬取图片</a:t>
            </a:r>
            <a:endParaRPr lang="zh-CN" altLang="en-US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3377919" y="3072579"/>
            <a:ext cx="4214308" cy="35623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16000"/>
              </a:lnSpc>
            </a:pPr>
            <a:r>
              <a:rPr lang="en-US" altLang="zh-CN" sz="2000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、生成</a:t>
            </a:r>
            <a:r>
              <a:rPr lang="en-US" altLang="zh-CN" sz="2000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2000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2000" b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3378179" y="4061951"/>
            <a:ext cx="3454404" cy="32067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16000"/>
              </a:lnSpc>
            </a:pPr>
            <a:r>
              <a:rPr lang="en-US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、提取</a:t>
            </a:r>
            <a:r>
              <a:rPr lang="en-US" altLang="zh-CN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信息，</a:t>
            </a:r>
            <a:r>
              <a:rPr lang="zh-CN" altLang="en-US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制成训练集</a:t>
            </a:r>
            <a:endParaRPr lang="zh-CN" altLang="en-US" b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-165100"/>
            <a:ext cx="2252882" cy="306381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cxnSp>
        <p:nvCxnSpPr>
          <p:cNvPr id="19" name="Connector 14"/>
          <p:cNvCxnSpPr/>
          <p:nvPr/>
        </p:nvCxnSpPr>
        <p:spPr>
          <a:xfrm>
            <a:off x="3060700" y="1295400"/>
            <a:ext cx="5221586" cy="0"/>
          </a:xfrm>
          <a:prstGeom prst="straightConnector1">
            <a:avLst/>
          </a:prstGeom>
          <a:solidFill>
            <a:srgbClr val="42464B"/>
          </a:solidFill>
          <a:ln w="1270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" name="Connector 15"/>
          <p:cNvCxnSpPr/>
          <p:nvPr/>
        </p:nvCxnSpPr>
        <p:spPr>
          <a:xfrm>
            <a:off x="3374771" y="5397500"/>
            <a:ext cx="5259885" cy="0"/>
          </a:xfrm>
          <a:prstGeom prst="straightConnector1">
            <a:avLst/>
          </a:prstGeom>
          <a:solidFill>
            <a:srgbClr val="42464B"/>
          </a:solidFill>
          <a:ln w="1270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" name="Connector 16"/>
          <p:cNvCxnSpPr/>
          <p:nvPr/>
        </p:nvCxnSpPr>
        <p:spPr>
          <a:xfrm>
            <a:off x="3213100" y="1143000"/>
            <a:ext cx="0" cy="459590"/>
          </a:xfrm>
          <a:prstGeom prst="straightConnector1">
            <a:avLst/>
          </a:prstGeom>
          <a:solidFill>
            <a:srgbClr val="42464B"/>
          </a:solidFill>
          <a:ln w="1270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" name="Connector 17"/>
          <p:cNvCxnSpPr/>
          <p:nvPr/>
        </p:nvCxnSpPr>
        <p:spPr>
          <a:xfrm>
            <a:off x="8483600" y="5092700"/>
            <a:ext cx="0" cy="459590"/>
          </a:xfrm>
          <a:prstGeom prst="straightConnector1">
            <a:avLst/>
          </a:prstGeom>
          <a:solidFill>
            <a:srgbClr val="42464B"/>
          </a:solidFill>
          <a:ln w="1270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" name="Connector 18"/>
          <p:cNvCxnSpPr/>
          <p:nvPr/>
        </p:nvCxnSpPr>
        <p:spPr>
          <a:xfrm>
            <a:off x="3022600" y="1371600"/>
            <a:ext cx="5221586" cy="0"/>
          </a:xfrm>
          <a:prstGeom prst="straightConnector1">
            <a:avLst/>
          </a:prstGeom>
          <a:solidFill>
            <a:srgbClr val="42464B"/>
          </a:solidFill>
          <a:ln w="1270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" name="Connector 19"/>
          <p:cNvCxnSpPr/>
          <p:nvPr/>
        </p:nvCxnSpPr>
        <p:spPr>
          <a:xfrm>
            <a:off x="3378200" y="5461000"/>
            <a:ext cx="5259885" cy="0"/>
          </a:xfrm>
          <a:prstGeom prst="straightConnector1">
            <a:avLst/>
          </a:prstGeom>
          <a:solidFill>
            <a:srgbClr val="42464B"/>
          </a:solidFill>
          <a:ln w="1270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3018155" y="499110"/>
            <a:ext cx="5198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由于网上没找到合适的训练集，所以爬取图片自己动手制作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763" y="0"/>
            <a:ext cx="11557000" cy="6500813"/>
          </a:xfrm>
          <a:prstGeom prst="rect">
            <a:avLst/>
          </a:prstGeom>
        </p:spPr>
      </p:pic>
      <p:sp>
        <p:nvSpPr>
          <p:cNvPr id="25" name="Freeform 1"/>
          <p:cNvSpPr/>
          <p:nvPr/>
        </p:nvSpPr>
        <p:spPr>
          <a:xfrm>
            <a:off x="0" y="231775"/>
            <a:ext cx="3889578" cy="641502"/>
          </a:xfrm>
          <a:custGeom>
            <a:avLst/>
            <a:gdLst/>
            <a:ahLst/>
            <a:cxnLst/>
            <a:rect l="l" t="t" r="r" b="b"/>
            <a:pathLst>
              <a:path w="3889578" h="641502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89578" y="0"/>
                </a:lnTo>
                <a:lnTo>
                  <a:pt x="3889578" y="0"/>
                </a:lnTo>
                <a:lnTo>
                  <a:pt x="3889578" y="468744"/>
                </a:lnTo>
                <a:cubicBezTo>
                  <a:pt x="3889578" y="564156"/>
                  <a:pt x="3812232" y="641502"/>
                  <a:pt x="3716820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6" name="Freeform 2"/>
          <p:cNvSpPr/>
          <p:nvPr/>
        </p:nvSpPr>
        <p:spPr>
          <a:xfrm>
            <a:off x="38100" y="342900"/>
            <a:ext cx="3890277" cy="641503"/>
          </a:xfrm>
          <a:custGeom>
            <a:avLst/>
            <a:gdLst/>
            <a:ahLst/>
            <a:cxnLst/>
            <a:rect l="l" t="t" r="r" b="b"/>
            <a:pathLst>
              <a:path w="3890277" h="641503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90277" y="0"/>
                </a:lnTo>
                <a:lnTo>
                  <a:pt x="3890277" y="0"/>
                </a:lnTo>
                <a:lnTo>
                  <a:pt x="3890277" y="468744"/>
                </a:lnTo>
                <a:cubicBezTo>
                  <a:pt x="3890277" y="514563"/>
                  <a:pt x="3872076" y="558504"/>
                  <a:pt x="3839677" y="590903"/>
                </a:cubicBezTo>
                <a:cubicBezTo>
                  <a:pt x="3807278" y="623301"/>
                  <a:pt x="3763337" y="641503"/>
                  <a:pt x="3717518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8F9F4"/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2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27000" y="0"/>
            <a:ext cx="1121274" cy="152738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0" name="TextBox 6"/>
          <p:cNvSpPr txBox="1"/>
          <p:nvPr/>
        </p:nvSpPr>
        <p:spPr>
          <a:xfrm>
            <a:off x="637540" y="302578"/>
            <a:ext cx="4082415" cy="49911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一、爬取图片</a:t>
            </a:r>
            <a:endParaRPr lang="zh-CN" altLang="en-US" sz="2800" dirty="0">
              <a:solidFill>
                <a:srgbClr val="B9976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Freeform 7"/>
          <p:cNvSpPr/>
          <p:nvPr/>
        </p:nvSpPr>
        <p:spPr>
          <a:xfrm>
            <a:off x="4138549" y="342900"/>
            <a:ext cx="7291944" cy="0"/>
          </a:xfrm>
          <a:custGeom>
            <a:avLst/>
            <a:gdLst/>
            <a:ahLst/>
            <a:cxnLst/>
            <a:rect l="l" t="t" r="r" b="b"/>
            <a:pathLst>
              <a:path w="7291944">
                <a:moveTo>
                  <a:pt x="0" y="0"/>
                </a:moveTo>
                <a:lnTo>
                  <a:pt x="729194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Freeform 8"/>
          <p:cNvSpPr/>
          <p:nvPr/>
        </p:nvSpPr>
        <p:spPr>
          <a:xfrm>
            <a:off x="398907" y="6248400"/>
            <a:ext cx="9305754" cy="0"/>
          </a:xfrm>
          <a:custGeom>
            <a:avLst/>
            <a:gdLst/>
            <a:ahLst/>
            <a:cxnLst/>
            <a:rect l="l" t="t" r="r" b="b"/>
            <a:pathLst>
              <a:path w="9305754">
                <a:moveTo>
                  <a:pt x="0" y="0"/>
                </a:moveTo>
                <a:lnTo>
                  <a:pt x="930575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Freeform 9"/>
          <p:cNvSpPr/>
          <p:nvPr/>
        </p:nvSpPr>
        <p:spPr>
          <a:xfrm>
            <a:off x="401955" y="3403092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0" y="5880100"/>
            <a:ext cx="1540905" cy="39753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35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42900" y="2273300"/>
            <a:ext cx="1540905" cy="41961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6" name="Freeform 12"/>
          <p:cNvSpPr/>
          <p:nvPr/>
        </p:nvSpPr>
        <p:spPr>
          <a:xfrm>
            <a:off x="11252200" y="3568700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Freeform 13"/>
          <p:cNvSpPr/>
          <p:nvPr/>
        </p:nvSpPr>
        <p:spPr>
          <a:xfrm>
            <a:off x="11253216" y="170307"/>
            <a:ext cx="0" cy="2647187"/>
          </a:xfrm>
          <a:custGeom>
            <a:avLst/>
            <a:gdLst/>
            <a:ahLst/>
            <a:cxnLst/>
            <a:rect l="l" t="t" r="r" b="b"/>
            <a:pathLst>
              <a:path h="2647187">
                <a:moveTo>
                  <a:pt x="0" y="0"/>
                </a:moveTo>
                <a:lnTo>
                  <a:pt x="0" y="2647187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矩形 11"/>
          <p:cNvSpPr/>
          <p:nvPr/>
        </p:nvSpPr>
        <p:spPr>
          <a:xfrm rot="1155655">
            <a:off x="5314558" y="2789535"/>
            <a:ext cx="927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VS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星形: 五角 12"/>
          <p:cNvSpPr/>
          <p:nvPr/>
        </p:nvSpPr>
        <p:spPr>
          <a:xfrm rot="2685660">
            <a:off x="4233079" y="966711"/>
            <a:ext cx="1436351" cy="1007562"/>
          </a:xfrm>
          <a:prstGeom prst="star5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win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8893" y="5432985"/>
            <a:ext cx="50459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、请求</a:t>
            </a:r>
            <a:r>
              <a:rPr lang="en-US" altLang="zh-CN" dirty="0"/>
              <a:t>url</a:t>
            </a:r>
            <a:r>
              <a:rPr lang="zh-CN" altLang="en-US" dirty="0"/>
              <a:t>，获取图片链接，批量保存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、删除出错的图片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80" y="984250"/>
            <a:ext cx="5239385" cy="4218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015" y="607060"/>
            <a:ext cx="5675630" cy="41586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72860" y="5146040"/>
            <a:ext cx="4053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这是部分成果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9" grpId="0" bldLvl="0" animBg="1"/>
      <p:bldP spid="30" grpId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763" y="0"/>
            <a:ext cx="11557000" cy="6500813"/>
          </a:xfrm>
          <a:prstGeom prst="rect">
            <a:avLst/>
          </a:prstGeom>
        </p:spPr>
      </p:pic>
      <p:sp>
        <p:nvSpPr>
          <p:cNvPr id="25" name="Freeform 1"/>
          <p:cNvSpPr/>
          <p:nvPr/>
        </p:nvSpPr>
        <p:spPr>
          <a:xfrm>
            <a:off x="0" y="231775"/>
            <a:ext cx="3889578" cy="641502"/>
          </a:xfrm>
          <a:custGeom>
            <a:avLst/>
            <a:gdLst/>
            <a:ahLst/>
            <a:cxnLst/>
            <a:rect l="l" t="t" r="r" b="b"/>
            <a:pathLst>
              <a:path w="3889578" h="641502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89578" y="0"/>
                </a:lnTo>
                <a:lnTo>
                  <a:pt x="3889578" y="0"/>
                </a:lnTo>
                <a:lnTo>
                  <a:pt x="3889578" y="468744"/>
                </a:lnTo>
                <a:cubicBezTo>
                  <a:pt x="3889578" y="564156"/>
                  <a:pt x="3812232" y="641502"/>
                  <a:pt x="3716820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6" name="Freeform 2"/>
          <p:cNvSpPr/>
          <p:nvPr/>
        </p:nvSpPr>
        <p:spPr>
          <a:xfrm>
            <a:off x="38100" y="342900"/>
            <a:ext cx="3890277" cy="641503"/>
          </a:xfrm>
          <a:custGeom>
            <a:avLst/>
            <a:gdLst/>
            <a:ahLst/>
            <a:cxnLst/>
            <a:rect l="l" t="t" r="r" b="b"/>
            <a:pathLst>
              <a:path w="3890277" h="641503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90277" y="0"/>
                </a:lnTo>
                <a:lnTo>
                  <a:pt x="3890277" y="0"/>
                </a:lnTo>
                <a:lnTo>
                  <a:pt x="3890277" y="468744"/>
                </a:lnTo>
                <a:cubicBezTo>
                  <a:pt x="3890277" y="514563"/>
                  <a:pt x="3872076" y="558504"/>
                  <a:pt x="3839677" y="590903"/>
                </a:cubicBezTo>
                <a:cubicBezTo>
                  <a:pt x="3807278" y="623301"/>
                  <a:pt x="3763337" y="641503"/>
                  <a:pt x="3717518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8F9F4"/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2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27000" y="0"/>
            <a:ext cx="1121274" cy="152738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0" name="TextBox 6"/>
          <p:cNvSpPr txBox="1"/>
          <p:nvPr/>
        </p:nvSpPr>
        <p:spPr>
          <a:xfrm>
            <a:off x="977265" y="302578"/>
            <a:ext cx="4082415" cy="49911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二、生成</a:t>
            </a:r>
            <a:r>
              <a:rPr lang="en-US" altLang="zh-CN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800" dirty="0">
              <a:solidFill>
                <a:srgbClr val="B9976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Freeform 7"/>
          <p:cNvSpPr/>
          <p:nvPr/>
        </p:nvSpPr>
        <p:spPr>
          <a:xfrm>
            <a:off x="4138549" y="342900"/>
            <a:ext cx="7291944" cy="0"/>
          </a:xfrm>
          <a:custGeom>
            <a:avLst/>
            <a:gdLst/>
            <a:ahLst/>
            <a:cxnLst/>
            <a:rect l="l" t="t" r="r" b="b"/>
            <a:pathLst>
              <a:path w="7291944">
                <a:moveTo>
                  <a:pt x="0" y="0"/>
                </a:moveTo>
                <a:lnTo>
                  <a:pt x="729194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Freeform 8"/>
          <p:cNvSpPr/>
          <p:nvPr/>
        </p:nvSpPr>
        <p:spPr>
          <a:xfrm>
            <a:off x="398907" y="6248400"/>
            <a:ext cx="9305754" cy="0"/>
          </a:xfrm>
          <a:custGeom>
            <a:avLst/>
            <a:gdLst/>
            <a:ahLst/>
            <a:cxnLst/>
            <a:rect l="l" t="t" r="r" b="b"/>
            <a:pathLst>
              <a:path w="9305754">
                <a:moveTo>
                  <a:pt x="0" y="0"/>
                </a:moveTo>
                <a:lnTo>
                  <a:pt x="930575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Freeform 9"/>
          <p:cNvSpPr/>
          <p:nvPr/>
        </p:nvSpPr>
        <p:spPr>
          <a:xfrm>
            <a:off x="401955" y="3403092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0" y="5880100"/>
            <a:ext cx="1540905" cy="39753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35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42900" y="2273300"/>
            <a:ext cx="1540905" cy="41961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6" name="Freeform 12"/>
          <p:cNvSpPr/>
          <p:nvPr/>
        </p:nvSpPr>
        <p:spPr>
          <a:xfrm>
            <a:off x="11252200" y="3568700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Freeform 13"/>
          <p:cNvSpPr/>
          <p:nvPr/>
        </p:nvSpPr>
        <p:spPr>
          <a:xfrm>
            <a:off x="11253216" y="170307"/>
            <a:ext cx="0" cy="2647187"/>
          </a:xfrm>
          <a:custGeom>
            <a:avLst/>
            <a:gdLst/>
            <a:ahLst/>
            <a:cxnLst/>
            <a:rect l="l" t="t" r="r" b="b"/>
            <a:pathLst>
              <a:path h="2647187">
                <a:moveTo>
                  <a:pt x="0" y="0"/>
                </a:moveTo>
                <a:lnTo>
                  <a:pt x="0" y="2647187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矩形 11"/>
          <p:cNvSpPr/>
          <p:nvPr/>
        </p:nvSpPr>
        <p:spPr>
          <a:xfrm rot="1155655">
            <a:off x="5314558" y="2789535"/>
            <a:ext cx="927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VS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星形: 五角 12"/>
          <p:cNvSpPr/>
          <p:nvPr/>
        </p:nvSpPr>
        <p:spPr>
          <a:xfrm rot="2685660">
            <a:off x="4233079" y="966711"/>
            <a:ext cx="1436351" cy="1007562"/>
          </a:xfrm>
          <a:prstGeom prst="star5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win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8780" y="3302635"/>
            <a:ext cx="34905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zh-CN" altLang="en-US" dirty="0"/>
              <a:t>在这里，</a:t>
            </a:r>
            <a:r>
              <a:rPr lang="en-US" altLang="zh-CN" dirty="0"/>
              <a:t>xml</a:t>
            </a:r>
            <a:r>
              <a:rPr lang="zh-CN" altLang="en-US" dirty="0"/>
              <a:t>文件中的重要信息有两点：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、标签信息（猫，狗，人）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、位置信息</a:t>
            </a:r>
            <a:endParaRPr lang="zh-CN" altLang="en-US" dirty="0"/>
          </a:p>
          <a:p>
            <a:r>
              <a:rPr lang="zh-CN" altLang="en-US" dirty="0"/>
              <a:t>（识别框的中心点及宽和高）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72110" y="1272540"/>
            <a:ext cx="36537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什么是</a:t>
            </a:r>
            <a:r>
              <a:rPr lang="en-US" altLang="zh-CN"/>
              <a:t>xml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zh-CN" altLang="en-US"/>
              <a:t>     我的理解是：xml是用于定义人类和机器可以读取的文档的语法，所以xml是可以存储数据给机器读取的。在这里这个软件提取了图片中的坐标信息和标签，存储在xml文件中，供给</a:t>
            </a:r>
            <a:r>
              <a:rPr lang="zh-CN" altLang="en-US"/>
              <a:t>机器提取</a:t>
            </a:r>
            <a:r>
              <a:rPr lang="en-US" altLang="zh-CN"/>
              <a:t>x</a:t>
            </a:r>
            <a:r>
              <a:rPr lang="zh-CN" altLang="en-US"/>
              <a:t>ml中。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5595" y="4772025"/>
            <a:ext cx="37668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右图就是一个</a:t>
            </a:r>
            <a:r>
              <a:rPr lang="en-US" altLang="zh-CN"/>
              <a:t>xml</a:t>
            </a:r>
            <a:r>
              <a:rPr lang="zh-CN" altLang="en-US"/>
              <a:t>文件。</a:t>
            </a:r>
            <a:endParaRPr lang="zh-CN" altLang="en-US"/>
          </a:p>
          <a:p>
            <a:r>
              <a:rPr lang="en-US" altLang="zh-CN"/>
              <a:t>xmin</a:t>
            </a:r>
            <a:r>
              <a:rPr lang="zh-CN" altLang="en-US"/>
              <a:t>和</a:t>
            </a:r>
            <a:r>
              <a:rPr lang="en-US" altLang="zh-CN"/>
              <a:t>ymin</a:t>
            </a:r>
            <a:r>
              <a:rPr lang="zh-CN" altLang="en-US"/>
              <a:t>是识别框的左上角</a:t>
            </a:r>
            <a:br>
              <a:rPr lang="zh-CN" altLang="en-US"/>
            </a:br>
            <a:r>
              <a:rPr lang="zh-CN" altLang="en-US"/>
              <a:t>x</a:t>
            </a:r>
            <a:r>
              <a:rPr lang="en-US" altLang="zh-CN"/>
              <a:t>max</a:t>
            </a:r>
            <a:r>
              <a:rPr lang="zh-CN" altLang="en-US"/>
              <a:t>和</a:t>
            </a:r>
            <a:r>
              <a:rPr lang="en-US" altLang="zh-CN"/>
              <a:t>ymax</a:t>
            </a:r>
            <a:r>
              <a:rPr lang="zh-CN" altLang="en-US"/>
              <a:t>是识别框的右上角</a:t>
            </a:r>
            <a:br>
              <a:rPr lang="zh-CN" altLang="en-US"/>
            </a:br>
            <a:r>
              <a:rPr lang="en-US" altLang="zh-CN"/>
              <a:t>name</a:t>
            </a:r>
            <a:r>
              <a:rPr lang="zh-CN" altLang="en-US"/>
              <a:t>即标签（这里是狗）</a:t>
            </a:r>
            <a:endParaRPr lang="zh-CN" altLang="en-US"/>
          </a:p>
          <a:p>
            <a:r>
              <a:rPr lang="en-US" altLang="zh-CN"/>
              <a:t>width</a:t>
            </a:r>
            <a:r>
              <a:rPr lang="zh-CN" altLang="en-US"/>
              <a:t>和</a:t>
            </a:r>
            <a:r>
              <a:rPr lang="en-US" altLang="zh-CN"/>
              <a:t>height</a:t>
            </a:r>
            <a:r>
              <a:rPr lang="zh-CN" altLang="en-US"/>
              <a:t>是宽和高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835" y="302895"/>
            <a:ext cx="6985635" cy="546862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9" grpId="0" bldLvl="0" animBg="1"/>
      <p:bldP spid="30" grpId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763" y="0"/>
            <a:ext cx="11557000" cy="6500813"/>
          </a:xfrm>
          <a:prstGeom prst="rect">
            <a:avLst/>
          </a:prstGeom>
        </p:spPr>
      </p:pic>
      <p:sp>
        <p:nvSpPr>
          <p:cNvPr id="25" name="Freeform 1"/>
          <p:cNvSpPr/>
          <p:nvPr/>
        </p:nvSpPr>
        <p:spPr>
          <a:xfrm>
            <a:off x="0" y="231775"/>
            <a:ext cx="3889578" cy="641502"/>
          </a:xfrm>
          <a:custGeom>
            <a:avLst/>
            <a:gdLst/>
            <a:ahLst/>
            <a:cxnLst/>
            <a:rect l="l" t="t" r="r" b="b"/>
            <a:pathLst>
              <a:path w="3889578" h="641502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89578" y="0"/>
                </a:lnTo>
                <a:lnTo>
                  <a:pt x="3889578" y="0"/>
                </a:lnTo>
                <a:lnTo>
                  <a:pt x="3889578" y="468744"/>
                </a:lnTo>
                <a:cubicBezTo>
                  <a:pt x="3889578" y="564156"/>
                  <a:pt x="3812232" y="641502"/>
                  <a:pt x="3716820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6" name="Freeform 2"/>
          <p:cNvSpPr/>
          <p:nvPr/>
        </p:nvSpPr>
        <p:spPr>
          <a:xfrm>
            <a:off x="38100" y="342900"/>
            <a:ext cx="3890277" cy="641503"/>
          </a:xfrm>
          <a:custGeom>
            <a:avLst/>
            <a:gdLst/>
            <a:ahLst/>
            <a:cxnLst/>
            <a:rect l="l" t="t" r="r" b="b"/>
            <a:pathLst>
              <a:path w="3890277" h="641503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90277" y="0"/>
                </a:lnTo>
                <a:lnTo>
                  <a:pt x="3890277" y="0"/>
                </a:lnTo>
                <a:lnTo>
                  <a:pt x="3890277" y="468744"/>
                </a:lnTo>
                <a:cubicBezTo>
                  <a:pt x="3890277" y="514563"/>
                  <a:pt x="3872076" y="558504"/>
                  <a:pt x="3839677" y="590903"/>
                </a:cubicBezTo>
                <a:cubicBezTo>
                  <a:pt x="3807278" y="623301"/>
                  <a:pt x="3763337" y="641503"/>
                  <a:pt x="3717518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8F9F4"/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2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27000" y="0"/>
            <a:ext cx="1121274" cy="152738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0" name="TextBox 6"/>
          <p:cNvSpPr txBox="1"/>
          <p:nvPr/>
        </p:nvSpPr>
        <p:spPr>
          <a:xfrm>
            <a:off x="977265" y="302578"/>
            <a:ext cx="4082415" cy="49911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二、生成</a:t>
            </a:r>
            <a:r>
              <a:rPr lang="en-US" altLang="zh-CN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800" dirty="0">
              <a:solidFill>
                <a:srgbClr val="B9976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Freeform 7"/>
          <p:cNvSpPr/>
          <p:nvPr/>
        </p:nvSpPr>
        <p:spPr>
          <a:xfrm>
            <a:off x="4138549" y="342900"/>
            <a:ext cx="7291944" cy="0"/>
          </a:xfrm>
          <a:custGeom>
            <a:avLst/>
            <a:gdLst/>
            <a:ahLst/>
            <a:cxnLst/>
            <a:rect l="l" t="t" r="r" b="b"/>
            <a:pathLst>
              <a:path w="7291944">
                <a:moveTo>
                  <a:pt x="0" y="0"/>
                </a:moveTo>
                <a:lnTo>
                  <a:pt x="729194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Freeform 8"/>
          <p:cNvSpPr/>
          <p:nvPr/>
        </p:nvSpPr>
        <p:spPr>
          <a:xfrm>
            <a:off x="398907" y="6248400"/>
            <a:ext cx="9305754" cy="0"/>
          </a:xfrm>
          <a:custGeom>
            <a:avLst/>
            <a:gdLst/>
            <a:ahLst/>
            <a:cxnLst/>
            <a:rect l="l" t="t" r="r" b="b"/>
            <a:pathLst>
              <a:path w="9305754">
                <a:moveTo>
                  <a:pt x="0" y="0"/>
                </a:moveTo>
                <a:lnTo>
                  <a:pt x="930575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Freeform 9"/>
          <p:cNvSpPr/>
          <p:nvPr/>
        </p:nvSpPr>
        <p:spPr>
          <a:xfrm>
            <a:off x="401955" y="3403092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0" y="5880100"/>
            <a:ext cx="1540905" cy="39753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35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42900" y="2273300"/>
            <a:ext cx="1540905" cy="41961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6" name="Freeform 12"/>
          <p:cNvSpPr/>
          <p:nvPr/>
        </p:nvSpPr>
        <p:spPr>
          <a:xfrm>
            <a:off x="11252200" y="3568700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Freeform 13"/>
          <p:cNvSpPr/>
          <p:nvPr/>
        </p:nvSpPr>
        <p:spPr>
          <a:xfrm>
            <a:off x="11253216" y="170307"/>
            <a:ext cx="0" cy="2647187"/>
          </a:xfrm>
          <a:custGeom>
            <a:avLst/>
            <a:gdLst/>
            <a:ahLst/>
            <a:cxnLst/>
            <a:rect l="l" t="t" r="r" b="b"/>
            <a:pathLst>
              <a:path h="2647187">
                <a:moveTo>
                  <a:pt x="0" y="0"/>
                </a:moveTo>
                <a:lnTo>
                  <a:pt x="0" y="2647187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矩形 11"/>
          <p:cNvSpPr/>
          <p:nvPr/>
        </p:nvSpPr>
        <p:spPr>
          <a:xfrm rot="1155655">
            <a:off x="5314558" y="2789535"/>
            <a:ext cx="927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VS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星形: 五角 12"/>
          <p:cNvSpPr/>
          <p:nvPr/>
        </p:nvSpPr>
        <p:spPr>
          <a:xfrm rot="2685660">
            <a:off x="4233079" y="966711"/>
            <a:ext cx="1436351" cy="1007562"/>
          </a:xfrm>
          <a:prstGeom prst="star5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win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8780" y="3302635"/>
            <a:ext cx="34905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zh-CN" altLang="en-US" dirty="0"/>
              <a:t>在这里，</a:t>
            </a:r>
            <a:r>
              <a:rPr lang="en-US" altLang="zh-CN" dirty="0"/>
              <a:t>xml</a:t>
            </a:r>
            <a:r>
              <a:rPr lang="zh-CN" altLang="en-US" dirty="0"/>
              <a:t>文件中的重要信息有两点：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、标签信息（猫，狗，人）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、位置信息</a:t>
            </a:r>
            <a:endParaRPr lang="zh-CN" altLang="en-US" dirty="0"/>
          </a:p>
          <a:p>
            <a:r>
              <a:rPr lang="zh-CN" altLang="en-US" dirty="0"/>
              <a:t>（识别框的中心点及宽和高）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72110" y="1272540"/>
            <a:ext cx="36537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什么是</a:t>
            </a:r>
            <a:r>
              <a:rPr lang="en-US" altLang="zh-CN"/>
              <a:t>xml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zh-CN" altLang="en-US"/>
              <a:t>     我的理解是：xml是用于定义人类和机器可以读取的文档的语法，所以xml是可以存储数据给机器读取的。在这里这个软件提取了图片中的坐标信息和标签，存储在xml文件中，供给</a:t>
            </a:r>
            <a:r>
              <a:rPr lang="zh-CN" altLang="en-US"/>
              <a:t>机器提取</a:t>
            </a:r>
            <a:r>
              <a:rPr lang="en-US" altLang="zh-CN"/>
              <a:t>x</a:t>
            </a:r>
            <a:r>
              <a:rPr lang="zh-CN" altLang="en-US"/>
              <a:t>ml中。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5595" y="4772025"/>
            <a:ext cx="37668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右图就是一个</a:t>
            </a:r>
            <a:r>
              <a:rPr lang="en-US" altLang="zh-CN"/>
              <a:t>xml</a:t>
            </a:r>
            <a:r>
              <a:rPr lang="zh-CN" altLang="en-US"/>
              <a:t>文件。</a:t>
            </a:r>
            <a:endParaRPr lang="zh-CN" altLang="en-US"/>
          </a:p>
          <a:p>
            <a:r>
              <a:rPr lang="en-US" altLang="zh-CN"/>
              <a:t>xmin</a:t>
            </a:r>
            <a:r>
              <a:rPr lang="zh-CN" altLang="en-US"/>
              <a:t>和</a:t>
            </a:r>
            <a:r>
              <a:rPr lang="en-US" altLang="zh-CN"/>
              <a:t>ymin</a:t>
            </a:r>
            <a:r>
              <a:rPr lang="zh-CN" altLang="en-US"/>
              <a:t>是识别框的左上角</a:t>
            </a:r>
            <a:br>
              <a:rPr lang="zh-CN" altLang="en-US"/>
            </a:br>
            <a:r>
              <a:rPr lang="zh-CN" altLang="en-US"/>
              <a:t>x</a:t>
            </a:r>
            <a:r>
              <a:rPr lang="en-US" altLang="zh-CN"/>
              <a:t>max</a:t>
            </a:r>
            <a:r>
              <a:rPr lang="zh-CN" altLang="en-US"/>
              <a:t>和</a:t>
            </a:r>
            <a:r>
              <a:rPr lang="en-US" altLang="zh-CN"/>
              <a:t>ymax</a:t>
            </a:r>
            <a:r>
              <a:rPr lang="zh-CN" altLang="en-US"/>
              <a:t>是识别框的右上角</a:t>
            </a:r>
            <a:br>
              <a:rPr lang="zh-CN" altLang="en-US"/>
            </a:br>
            <a:r>
              <a:rPr lang="en-US" altLang="zh-CN"/>
              <a:t>name</a:t>
            </a:r>
            <a:r>
              <a:rPr lang="zh-CN" altLang="en-US"/>
              <a:t>即标签（这里是狗）</a:t>
            </a:r>
            <a:endParaRPr lang="zh-CN" altLang="en-US"/>
          </a:p>
          <a:p>
            <a:r>
              <a:rPr lang="en-US" altLang="zh-CN"/>
              <a:t>width</a:t>
            </a:r>
            <a:r>
              <a:rPr lang="zh-CN" altLang="en-US"/>
              <a:t>和</a:t>
            </a:r>
            <a:r>
              <a:rPr lang="en-US" altLang="zh-CN"/>
              <a:t>height</a:t>
            </a:r>
            <a:r>
              <a:rPr lang="zh-CN" altLang="en-US"/>
              <a:t>是宽和高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835" y="302895"/>
            <a:ext cx="6985635" cy="546862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9" grpId="0" bldLvl="0" animBg="1"/>
      <p:bldP spid="30" grpId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763" y="0"/>
            <a:ext cx="11557000" cy="6500813"/>
          </a:xfrm>
          <a:prstGeom prst="rect">
            <a:avLst/>
          </a:prstGeom>
        </p:spPr>
      </p:pic>
      <p:sp>
        <p:nvSpPr>
          <p:cNvPr id="25" name="Freeform 1"/>
          <p:cNvSpPr/>
          <p:nvPr/>
        </p:nvSpPr>
        <p:spPr>
          <a:xfrm>
            <a:off x="0" y="231775"/>
            <a:ext cx="3889578" cy="641502"/>
          </a:xfrm>
          <a:custGeom>
            <a:avLst/>
            <a:gdLst/>
            <a:ahLst/>
            <a:cxnLst/>
            <a:rect l="l" t="t" r="r" b="b"/>
            <a:pathLst>
              <a:path w="3889578" h="641502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89578" y="0"/>
                </a:lnTo>
                <a:lnTo>
                  <a:pt x="3889578" y="0"/>
                </a:lnTo>
                <a:lnTo>
                  <a:pt x="3889578" y="468744"/>
                </a:lnTo>
                <a:cubicBezTo>
                  <a:pt x="3889578" y="564156"/>
                  <a:pt x="3812232" y="641502"/>
                  <a:pt x="3716820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6" name="Freeform 2"/>
          <p:cNvSpPr/>
          <p:nvPr/>
        </p:nvSpPr>
        <p:spPr>
          <a:xfrm>
            <a:off x="38100" y="342900"/>
            <a:ext cx="3890277" cy="641503"/>
          </a:xfrm>
          <a:custGeom>
            <a:avLst/>
            <a:gdLst/>
            <a:ahLst/>
            <a:cxnLst/>
            <a:rect l="l" t="t" r="r" b="b"/>
            <a:pathLst>
              <a:path w="3890277" h="641503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90277" y="0"/>
                </a:lnTo>
                <a:lnTo>
                  <a:pt x="3890277" y="0"/>
                </a:lnTo>
                <a:lnTo>
                  <a:pt x="3890277" y="468744"/>
                </a:lnTo>
                <a:cubicBezTo>
                  <a:pt x="3890277" y="514563"/>
                  <a:pt x="3872076" y="558504"/>
                  <a:pt x="3839677" y="590903"/>
                </a:cubicBezTo>
                <a:cubicBezTo>
                  <a:pt x="3807278" y="623301"/>
                  <a:pt x="3763337" y="641503"/>
                  <a:pt x="3717518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8F9F4"/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2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27000" y="0"/>
            <a:ext cx="1121274" cy="152738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0" name="TextBox 6"/>
          <p:cNvSpPr txBox="1"/>
          <p:nvPr/>
        </p:nvSpPr>
        <p:spPr>
          <a:xfrm>
            <a:off x="977265" y="302578"/>
            <a:ext cx="4082415" cy="49911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、制成训练集</a:t>
            </a:r>
            <a:endParaRPr lang="zh-CN" altLang="en-US" sz="2800" dirty="0">
              <a:solidFill>
                <a:srgbClr val="B9976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Freeform 7"/>
          <p:cNvSpPr/>
          <p:nvPr/>
        </p:nvSpPr>
        <p:spPr>
          <a:xfrm>
            <a:off x="4138549" y="342900"/>
            <a:ext cx="7291944" cy="0"/>
          </a:xfrm>
          <a:custGeom>
            <a:avLst/>
            <a:gdLst/>
            <a:ahLst/>
            <a:cxnLst/>
            <a:rect l="l" t="t" r="r" b="b"/>
            <a:pathLst>
              <a:path w="7291944">
                <a:moveTo>
                  <a:pt x="0" y="0"/>
                </a:moveTo>
                <a:lnTo>
                  <a:pt x="729194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Freeform 8"/>
          <p:cNvSpPr/>
          <p:nvPr/>
        </p:nvSpPr>
        <p:spPr>
          <a:xfrm>
            <a:off x="398907" y="6248400"/>
            <a:ext cx="9305754" cy="0"/>
          </a:xfrm>
          <a:custGeom>
            <a:avLst/>
            <a:gdLst/>
            <a:ahLst/>
            <a:cxnLst/>
            <a:rect l="l" t="t" r="r" b="b"/>
            <a:pathLst>
              <a:path w="9305754">
                <a:moveTo>
                  <a:pt x="0" y="0"/>
                </a:moveTo>
                <a:lnTo>
                  <a:pt x="930575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Freeform 9"/>
          <p:cNvSpPr/>
          <p:nvPr/>
        </p:nvSpPr>
        <p:spPr>
          <a:xfrm>
            <a:off x="401955" y="3403092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0" y="5880100"/>
            <a:ext cx="1540905" cy="39753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35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42900" y="2273300"/>
            <a:ext cx="1540905" cy="41961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6" name="Freeform 12"/>
          <p:cNvSpPr/>
          <p:nvPr/>
        </p:nvSpPr>
        <p:spPr>
          <a:xfrm>
            <a:off x="11252200" y="3568700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Freeform 13"/>
          <p:cNvSpPr/>
          <p:nvPr/>
        </p:nvSpPr>
        <p:spPr>
          <a:xfrm>
            <a:off x="11253216" y="170307"/>
            <a:ext cx="0" cy="2647187"/>
          </a:xfrm>
          <a:custGeom>
            <a:avLst/>
            <a:gdLst/>
            <a:ahLst/>
            <a:cxnLst/>
            <a:rect l="l" t="t" r="r" b="b"/>
            <a:pathLst>
              <a:path h="2647187">
                <a:moveTo>
                  <a:pt x="0" y="0"/>
                </a:moveTo>
                <a:lnTo>
                  <a:pt x="0" y="2647187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矩形 11"/>
          <p:cNvSpPr/>
          <p:nvPr/>
        </p:nvSpPr>
        <p:spPr>
          <a:xfrm rot="1155655">
            <a:off x="5314558" y="2789535"/>
            <a:ext cx="927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VS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星形: 五角 12"/>
          <p:cNvSpPr/>
          <p:nvPr/>
        </p:nvSpPr>
        <p:spPr>
          <a:xfrm rot="2685660">
            <a:off x="4233079" y="966711"/>
            <a:ext cx="1436351" cy="1007562"/>
          </a:xfrm>
          <a:prstGeom prst="star5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win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" y="984250"/>
            <a:ext cx="8687435" cy="5006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55405" y="1062990"/>
            <a:ext cx="23094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读取</a:t>
            </a:r>
            <a:r>
              <a:rPr lang="en-US" altLang="zh-CN"/>
              <a:t>xml</a:t>
            </a:r>
            <a:r>
              <a:rPr lang="zh-CN" altLang="en-US"/>
              <a:t>文件，提取标签及坐标。</a:t>
            </a:r>
            <a:endParaRPr lang="zh-CN" altLang="en-US"/>
          </a:p>
          <a:p>
            <a:r>
              <a:rPr lang="en-US" altLang="zh-CN"/>
              <a:t>classes[0]='dog'</a:t>
            </a:r>
            <a:endParaRPr lang="en-US" altLang="zh-CN"/>
          </a:p>
          <a:p>
            <a:r>
              <a:rPr lang="en-US" altLang="zh-CN"/>
              <a:t>classes[1]='cat'</a:t>
            </a:r>
            <a:endParaRPr lang="en-US" altLang="zh-CN"/>
          </a:p>
          <a:p>
            <a:r>
              <a:rPr lang="en-US" altLang="zh-CN"/>
              <a:t>classes[2]='person'</a:t>
            </a:r>
            <a:endParaRPr lang="en-US" altLang="zh-CN"/>
          </a:p>
          <a:p>
            <a:r>
              <a:rPr lang="en-US" altLang="zh-CN"/>
              <a:t>dog</a:t>
            </a:r>
            <a:r>
              <a:rPr lang="zh-CN" altLang="en-US"/>
              <a:t>，</a:t>
            </a:r>
            <a:r>
              <a:rPr lang="en-US" altLang="zh-CN"/>
              <a:t>cat</a:t>
            </a:r>
            <a:r>
              <a:rPr lang="zh-CN" altLang="en-US"/>
              <a:t>，</a:t>
            </a:r>
            <a:r>
              <a:rPr lang="en-US" altLang="zh-CN"/>
              <a:t>person</a:t>
            </a:r>
            <a:r>
              <a:rPr lang="zh-CN" altLang="en-US"/>
              <a:t>分别用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的标签代替，最后和坐标一起写入训练集。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9" grpId="0" bldLvl="0" animBg="1"/>
      <p:bldP spid="30" grpId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763" y="0"/>
            <a:ext cx="11557000" cy="6500813"/>
          </a:xfrm>
          <a:prstGeom prst="rect">
            <a:avLst/>
          </a:prstGeom>
        </p:spPr>
      </p:pic>
      <p:sp>
        <p:nvSpPr>
          <p:cNvPr id="25" name="Freeform 1"/>
          <p:cNvSpPr/>
          <p:nvPr/>
        </p:nvSpPr>
        <p:spPr>
          <a:xfrm>
            <a:off x="0" y="231775"/>
            <a:ext cx="3889578" cy="641502"/>
          </a:xfrm>
          <a:custGeom>
            <a:avLst/>
            <a:gdLst/>
            <a:ahLst/>
            <a:cxnLst/>
            <a:rect l="l" t="t" r="r" b="b"/>
            <a:pathLst>
              <a:path w="3889578" h="641502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89578" y="0"/>
                </a:lnTo>
                <a:lnTo>
                  <a:pt x="3889578" y="0"/>
                </a:lnTo>
                <a:lnTo>
                  <a:pt x="3889578" y="468744"/>
                </a:lnTo>
                <a:cubicBezTo>
                  <a:pt x="3889578" y="564156"/>
                  <a:pt x="3812232" y="641502"/>
                  <a:pt x="3716820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6" name="Freeform 2"/>
          <p:cNvSpPr/>
          <p:nvPr/>
        </p:nvSpPr>
        <p:spPr>
          <a:xfrm>
            <a:off x="38100" y="342900"/>
            <a:ext cx="3890277" cy="641503"/>
          </a:xfrm>
          <a:custGeom>
            <a:avLst/>
            <a:gdLst/>
            <a:ahLst/>
            <a:cxnLst/>
            <a:rect l="l" t="t" r="r" b="b"/>
            <a:pathLst>
              <a:path w="3890277" h="641503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90277" y="0"/>
                </a:lnTo>
                <a:lnTo>
                  <a:pt x="3890277" y="0"/>
                </a:lnTo>
                <a:lnTo>
                  <a:pt x="3890277" y="468744"/>
                </a:lnTo>
                <a:cubicBezTo>
                  <a:pt x="3890277" y="514563"/>
                  <a:pt x="3872076" y="558504"/>
                  <a:pt x="3839677" y="590903"/>
                </a:cubicBezTo>
                <a:cubicBezTo>
                  <a:pt x="3807278" y="623301"/>
                  <a:pt x="3763337" y="641503"/>
                  <a:pt x="3717518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8F9F4"/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2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27000" y="0"/>
            <a:ext cx="1121274" cy="152738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0" name="TextBox 6"/>
          <p:cNvSpPr txBox="1"/>
          <p:nvPr/>
        </p:nvSpPr>
        <p:spPr>
          <a:xfrm>
            <a:off x="977265" y="302578"/>
            <a:ext cx="4082415" cy="49911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、制成训练集</a:t>
            </a:r>
            <a:endParaRPr lang="zh-CN" altLang="en-US" sz="2800" dirty="0">
              <a:solidFill>
                <a:srgbClr val="B9976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Freeform 7"/>
          <p:cNvSpPr/>
          <p:nvPr/>
        </p:nvSpPr>
        <p:spPr>
          <a:xfrm>
            <a:off x="4138549" y="342900"/>
            <a:ext cx="7291944" cy="0"/>
          </a:xfrm>
          <a:custGeom>
            <a:avLst/>
            <a:gdLst/>
            <a:ahLst/>
            <a:cxnLst/>
            <a:rect l="l" t="t" r="r" b="b"/>
            <a:pathLst>
              <a:path w="7291944">
                <a:moveTo>
                  <a:pt x="0" y="0"/>
                </a:moveTo>
                <a:lnTo>
                  <a:pt x="729194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Freeform 8"/>
          <p:cNvSpPr/>
          <p:nvPr/>
        </p:nvSpPr>
        <p:spPr>
          <a:xfrm>
            <a:off x="398907" y="6248400"/>
            <a:ext cx="9305754" cy="0"/>
          </a:xfrm>
          <a:custGeom>
            <a:avLst/>
            <a:gdLst/>
            <a:ahLst/>
            <a:cxnLst/>
            <a:rect l="l" t="t" r="r" b="b"/>
            <a:pathLst>
              <a:path w="9305754">
                <a:moveTo>
                  <a:pt x="0" y="0"/>
                </a:moveTo>
                <a:lnTo>
                  <a:pt x="930575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Freeform 9"/>
          <p:cNvSpPr/>
          <p:nvPr/>
        </p:nvSpPr>
        <p:spPr>
          <a:xfrm>
            <a:off x="401955" y="3403092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0" y="5880100"/>
            <a:ext cx="1540905" cy="39753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35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42900" y="2273300"/>
            <a:ext cx="1540905" cy="41961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6" name="Freeform 12"/>
          <p:cNvSpPr/>
          <p:nvPr/>
        </p:nvSpPr>
        <p:spPr>
          <a:xfrm>
            <a:off x="11252200" y="3568700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Freeform 13"/>
          <p:cNvSpPr/>
          <p:nvPr/>
        </p:nvSpPr>
        <p:spPr>
          <a:xfrm>
            <a:off x="11253216" y="170307"/>
            <a:ext cx="0" cy="2647187"/>
          </a:xfrm>
          <a:custGeom>
            <a:avLst/>
            <a:gdLst/>
            <a:ahLst/>
            <a:cxnLst/>
            <a:rect l="l" t="t" r="r" b="b"/>
            <a:pathLst>
              <a:path h="2647187">
                <a:moveTo>
                  <a:pt x="0" y="0"/>
                </a:moveTo>
                <a:lnTo>
                  <a:pt x="0" y="2647187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矩形 11"/>
          <p:cNvSpPr/>
          <p:nvPr/>
        </p:nvSpPr>
        <p:spPr>
          <a:xfrm rot="1155655">
            <a:off x="5314558" y="2789535"/>
            <a:ext cx="927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VS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星形: 五角 12"/>
          <p:cNvSpPr/>
          <p:nvPr/>
        </p:nvSpPr>
        <p:spPr>
          <a:xfrm rot="2685660">
            <a:off x="4233079" y="966711"/>
            <a:ext cx="1436351" cy="1007562"/>
          </a:xfrm>
          <a:prstGeom prst="star5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win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000" y="984250"/>
            <a:ext cx="11310620" cy="4098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3070" y="5230495"/>
            <a:ext cx="10820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如图是训练集的一部分，内容包含图片</a:t>
            </a:r>
            <a:r>
              <a:rPr lang="en-US" altLang="zh-CN"/>
              <a:t>+</a:t>
            </a:r>
            <a:r>
              <a:rPr lang="zh-CN" altLang="en-US"/>
              <a:t>（识别框的）位置坐标</a:t>
            </a:r>
            <a:r>
              <a:rPr lang="en-US" altLang="zh-CN"/>
              <a:t>+</a:t>
            </a:r>
            <a:r>
              <a:rPr lang="zh-CN" altLang="en-US"/>
              <a:t>标签（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9" grpId="0" bldLvl="0" animBg="1"/>
      <p:bldP spid="30" grpId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6900" y="1054100"/>
            <a:ext cx="6043052" cy="457239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196" name="Freeform 2"/>
          <p:cNvSpPr/>
          <p:nvPr/>
        </p:nvSpPr>
        <p:spPr>
          <a:xfrm>
            <a:off x="4838700" y="2298700"/>
            <a:ext cx="6098959" cy="946760"/>
          </a:xfrm>
          <a:custGeom>
            <a:avLst/>
            <a:gdLst/>
            <a:ahLst/>
            <a:cxnLst/>
            <a:rect l="l" t="t" r="r" b="b"/>
            <a:pathLst>
              <a:path w="6098959" h="946760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6098959" y="0"/>
                </a:lnTo>
                <a:lnTo>
                  <a:pt x="6098959" y="0"/>
                </a:lnTo>
                <a:lnTo>
                  <a:pt x="6098959" y="774001"/>
                </a:lnTo>
                <a:cubicBezTo>
                  <a:pt x="6098959" y="869413"/>
                  <a:pt x="6021613" y="946760"/>
                  <a:pt x="5926201" y="946760"/>
                </a:cubicBezTo>
                <a:lnTo>
                  <a:pt x="0" y="946760"/>
                </a:lnTo>
                <a:lnTo>
                  <a:pt x="0" y="946760"/>
                </a:lnTo>
                <a:lnTo>
                  <a:pt x="0" y="172758"/>
                </a:lnTo>
                <a:close/>
              </a:path>
            </a:pathLst>
          </a:custGeom>
          <a:solidFill>
            <a:srgbClr val="B9976C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97" name="TextBox 3"/>
          <p:cNvSpPr txBox="1"/>
          <p:nvPr/>
        </p:nvSpPr>
        <p:spPr>
          <a:xfrm>
            <a:off x="5078857" y="2362587"/>
            <a:ext cx="5753672" cy="79323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4800" b="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感谢聆听！</a:t>
            </a:r>
            <a:endParaRPr lang="en-US" sz="1100" dirty="0"/>
          </a:p>
        </p:txBody>
      </p:sp>
      <p:sp>
        <p:nvSpPr>
          <p:cNvPr id="198" name="TextBox 4"/>
          <p:cNvSpPr txBox="1"/>
          <p:nvPr/>
        </p:nvSpPr>
        <p:spPr>
          <a:xfrm>
            <a:off x="5321300" y="3479800"/>
            <a:ext cx="4379276" cy="134453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33000"/>
              </a:lnSpc>
            </a:pPr>
            <a:r>
              <a:rPr lang="en-US" b="0" dirty="0" err="1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报告人</a:t>
            </a:r>
            <a:r>
              <a:rPr lang="en-US" b="0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b="0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文添</a:t>
            </a:r>
            <a:r>
              <a:rPr lang="en-US" b="0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 </a:t>
            </a:r>
            <a:r>
              <a:rPr lang="zh-CN" altLang="en-US" b="0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杨致尧 袁逢春 胡先美 </a:t>
            </a:r>
            <a:endParaRPr lang="en-US" altLang="zh-CN" b="0" dirty="0">
              <a:solidFill>
                <a:srgbClr val="21212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atinLnBrk="1">
              <a:lnSpc>
                <a:spcPct val="133000"/>
              </a:lnSpc>
            </a:pPr>
            <a:r>
              <a:rPr lang="en-US" altLang="zh-CN" dirty="0" err="1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指导教师</a:t>
            </a:r>
            <a:r>
              <a:rPr lang="en-US" altLang="zh-CN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徐江</a:t>
            </a:r>
            <a:r>
              <a:rPr lang="en-US" altLang="zh-CN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atinLnBrk="1">
              <a:lnSpc>
                <a:spcPct val="133000"/>
              </a:lnSpc>
            </a:pPr>
            <a:r>
              <a:rPr lang="en-US" altLang="zh-CN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2020年6</a:t>
            </a:r>
            <a:r>
              <a:rPr lang="zh-CN" altLang="en-US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  <a:endParaRPr lang="en-US" altLang="zh-CN" dirty="0">
              <a:solidFill>
                <a:srgbClr val="21212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latinLnBrk="1">
              <a:lnSpc>
                <a:spcPct val="133000"/>
              </a:lnSpc>
            </a:pPr>
            <a:r>
              <a:rPr lang="en-US" sz="1300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  <a:endParaRPr lang="en-US" sz="1300" b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6" grpId="0" animBg="1"/>
      <p:bldP spid="197" grpId="0" animBg="1"/>
      <p:bldP spid="19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WPS 演示</Application>
  <PresentationFormat>自定义</PresentationFormat>
  <Paragraphs>87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依文洁琳</cp:lastModifiedBy>
  <cp:revision>40</cp:revision>
  <dcterms:created xsi:type="dcterms:W3CDTF">2006-08-16T00:00:00Z</dcterms:created>
  <dcterms:modified xsi:type="dcterms:W3CDTF">2020-06-04T04:51:54Z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