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75" r:id="rId6"/>
    <p:sldId id="285" r:id="rId7"/>
    <p:sldId id="286" r:id="rId8"/>
    <p:sldId id="287" r:id="rId9"/>
    <p:sldId id="288" r:id="rId10"/>
    <p:sldId id="291" r:id="rId11"/>
    <p:sldId id="289" r:id="rId12"/>
    <p:sldId id="290" r:id="rId13"/>
    <p:sldId id="266" r:id="rId14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先美 胡" initials="先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4B5B2"/>
    <a:srgbClr val="E1F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6" d="100"/>
          <a:sy n="86" d="100"/>
        </p:scale>
        <p:origin x="701" y="58"/>
      </p:cViewPr>
      <p:guideLst>
        <p:guide orient="horz" pos="21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7B8FD-AC39-4DBC-BA06-30497EF99E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DFC72-E26C-4AB9-97BF-B38CC8A811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611" y="889000"/>
            <a:ext cx="6043052" cy="457239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" name="Freeform 2"/>
          <p:cNvSpPr/>
          <p:nvPr/>
        </p:nvSpPr>
        <p:spPr>
          <a:xfrm>
            <a:off x="4635499" y="2142370"/>
            <a:ext cx="6372428" cy="943178"/>
          </a:xfrm>
          <a:custGeom>
            <a:avLst/>
            <a:gdLst/>
            <a:ahLst/>
            <a:cxnLst/>
            <a:rect l="l" t="t" r="r" b="b"/>
            <a:pathLst>
              <a:path w="6372428" h="943178">
                <a:moveTo>
                  <a:pt x="0" y="172758"/>
                </a:moveTo>
                <a:cubicBezTo>
                  <a:pt x="0" y="77347"/>
                  <a:pt x="77347" y="0"/>
                  <a:pt x="172758" y="0"/>
                </a:cubicBezTo>
                <a:lnTo>
                  <a:pt x="6372428" y="0"/>
                </a:lnTo>
                <a:lnTo>
                  <a:pt x="6372428" y="0"/>
                </a:lnTo>
                <a:lnTo>
                  <a:pt x="6372428" y="770420"/>
                </a:lnTo>
                <a:cubicBezTo>
                  <a:pt x="6372428" y="865832"/>
                  <a:pt x="6295082" y="943178"/>
                  <a:pt x="6199670" y="943178"/>
                </a:cubicBezTo>
                <a:lnTo>
                  <a:pt x="0" y="943178"/>
                </a:lnTo>
                <a:lnTo>
                  <a:pt x="0" y="943178"/>
                </a:lnTo>
                <a:lnTo>
                  <a:pt x="0" y="172758"/>
                </a:lnTo>
                <a:close/>
              </a:path>
            </a:pathLst>
          </a:custGeom>
          <a:solidFill>
            <a:srgbClr val="B9976C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4940300" y="3250701"/>
            <a:ext cx="3693541" cy="55118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33000"/>
              </a:lnSpc>
            </a:pPr>
            <a:r>
              <a:rPr lang="en-US" sz="1400" b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  <a:endParaRPr lang="en-US" sz="1100" dirty="0"/>
          </a:p>
          <a:p>
            <a:pPr algn="l" latinLnBrk="1">
              <a:lnSpc>
                <a:spcPct val="133000"/>
              </a:lnSpc>
            </a:pPr>
            <a:endParaRPr lang="en-US" sz="1300" b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4699" y="2353599"/>
            <a:ext cx="5219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Pyecharts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疫情可视化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763" y="0"/>
            <a:ext cx="11557000" cy="6500813"/>
          </a:xfrm>
          <a:prstGeom prst="rect">
            <a:avLst/>
          </a:prstGeom>
        </p:spPr>
      </p:pic>
      <p:sp>
        <p:nvSpPr>
          <p:cNvPr id="25" name="Freeform 1"/>
          <p:cNvSpPr/>
          <p:nvPr/>
        </p:nvSpPr>
        <p:spPr>
          <a:xfrm>
            <a:off x="0" y="231775"/>
            <a:ext cx="3889578" cy="641502"/>
          </a:xfrm>
          <a:custGeom>
            <a:avLst/>
            <a:gdLst/>
            <a:ahLst/>
            <a:cxnLst/>
            <a:rect l="l" t="t" r="r" b="b"/>
            <a:pathLst>
              <a:path w="3889578" h="641502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89578" y="0"/>
                </a:lnTo>
                <a:lnTo>
                  <a:pt x="3889578" y="0"/>
                </a:lnTo>
                <a:lnTo>
                  <a:pt x="3889578" y="468744"/>
                </a:lnTo>
                <a:cubicBezTo>
                  <a:pt x="3889578" y="564156"/>
                  <a:pt x="3812232" y="641502"/>
                  <a:pt x="3716820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6" name="Freeform 2"/>
          <p:cNvSpPr/>
          <p:nvPr/>
        </p:nvSpPr>
        <p:spPr>
          <a:xfrm>
            <a:off x="38100" y="342900"/>
            <a:ext cx="3890277" cy="641503"/>
          </a:xfrm>
          <a:custGeom>
            <a:avLst/>
            <a:gdLst/>
            <a:ahLst/>
            <a:cxnLst/>
            <a:rect l="l" t="t" r="r" b="b"/>
            <a:pathLst>
              <a:path w="3890277" h="641503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90277" y="0"/>
                </a:lnTo>
                <a:lnTo>
                  <a:pt x="3890277" y="0"/>
                </a:lnTo>
                <a:lnTo>
                  <a:pt x="3890277" y="468744"/>
                </a:lnTo>
                <a:cubicBezTo>
                  <a:pt x="3890277" y="514563"/>
                  <a:pt x="3872076" y="558504"/>
                  <a:pt x="3839677" y="590903"/>
                </a:cubicBezTo>
                <a:cubicBezTo>
                  <a:pt x="3807278" y="623301"/>
                  <a:pt x="3763337" y="641503"/>
                  <a:pt x="3717518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8F9F4"/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2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27000" y="0"/>
            <a:ext cx="1121274" cy="152738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0" name="TextBox 6"/>
          <p:cNvSpPr txBox="1"/>
          <p:nvPr/>
        </p:nvSpPr>
        <p:spPr>
          <a:xfrm>
            <a:off x="994410" y="302578"/>
            <a:ext cx="4082415" cy="49911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800" dirty="0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三、代码讲解</a:t>
            </a:r>
            <a:endParaRPr lang="zh-CN" altLang="en-US" sz="2800" dirty="0">
              <a:solidFill>
                <a:srgbClr val="B9976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Freeform 7"/>
          <p:cNvSpPr/>
          <p:nvPr/>
        </p:nvSpPr>
        <p:spPr>
          <a:xfrm>
            <a:off x="4138549" y="342900"/>
            <a:ext cx="7291944" cy="0"/>
          </a:xfrm>
          <a:custGeom>
            <a:avLst/>
            <a:gdLst/>
            <a:ahLst/>
            <a:cxnLst/>
            <a:rect l="l" t="t" r="r" b="b"/>
            <a:pathLst>
              <a:path w="7291944">
                <a:moveTo>
                  <a:pt x="0" y="0"/>
                </a:moveTo>
                <a:lnTo>
                  <a:pt x="729194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" name="Freeform 8"/>
          <p:cNvSpPr/>
          <p:nvPr/>
        </p:nvSpPr>
        <p:spPr>
          <a:xfrm>
            <a:off x="402082" y="6144895"/>
            <a:ext cx="9305754" cy="0"/>
          </a:xfrm>
          <a:custGeom>
            <a:avLst/>
            <a:gdLst/>
            <a:ahLst/>
            <a:cxnLst/>
            <a:rect l="l" t="t" r="r" b="b"/>
            <a:pathLst>
              <a:path w="9305754">
                <a:moveTo>
                  <a:pt x="0" y="0"/>
                </a:moveTo>
                <a:lnTo>
                  <a:pt x="930575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Freeform 9"/>
          <p:cNvSpPr/>
          <p:nvPr/>
        </p:nvSpPr>
        <p:spPr>
          <a:xfrm>
            <a:off x="401955" y="3403092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4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0" y="5880100"/>
            <a:ext cx="1540905" cy="39753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35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342900" y="2273300"/>
            <a:ext cx="1540905" cy="419615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6" name="Freeform 12"/>
          <p:cNvSpPr/>
          <p:nvPr/>
        </p:nvSpPr>
        <p:spPr>
          <a:xfrm>
            <a:off x="11252200" y="3568700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" name="Freeform 13"/>
          <p:cNvSpPr/>
          <p:nvPr/>
        </p:nvSpPr>
        <p:spPr>
          <a:xfrm>
            <a:off x="11253216" y="170307"/>
            <a:ext cx="0" cy="2647187"/>
          </a:xfrm>
          <a:custGeom>
            <a:avLst/>
            <a:gdLst/>
            <a:ahLst/>
            <a:cxnLst/>
            <a:rect l="l" t="t" r="r" b="b"/>
            <a:pathLst>
              <a:path h="2647187">
                <a:moveTo>
                  <a:pt x="0" y="0"/>
                </a:moveTo>
                <a:lnTo>
                  <a:pt x="0" y="2647187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文本框 13"/>
          <p:cNvSpPr txBox="1"/>
          <p:nvPr/>
        </p:nvSpPr>
        <p:spPr>
          <a:xfrm>
            <a:off x="-127000" y="5222875"/>
            <a:ext cx="5055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01955" y="984250"/>
            <a:ext cx="1004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代码都是纯手写的，比较多就不一一展示了</a:t>
            </a:r>
            <a:r>
              <a:rPr lang="zh-CN" altLang="en-US"/>
              <a:t>，以下全球疫情发展趋势的部分代码。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0" y="1352550"/>
            <a:ext cx="11077575" cy="46291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9" grpId="0" bldLvl="0" animBg="1"/>
      <p:bldP spid="30" grpId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6900" y="1054100"/>
            <a:ext cx="6043052" cy="457239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196" name="Freeform 2"/>
          <p:cNvSpPr/>
          <p:nvPr/>
        </p:nvSpPr>
        <p:spPr>
          <a:xfrm>
            <a:off x="4838700" y="2298700"/>
            <a:ext cx="6098959" cy="946760"/>
          </a:xfrm>
          <a:custGeom>
            <a:avLst/>
            <a:gdLst/>
            <a:ahLst/>
            <a:cxnLst/>
            <a:rect l="l" t="t" r="r" b="b"/>
            <a:pathLst>
              <a:path w="6098959" h="946760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6098959" y="0"/>
                </a:lnTo>
                <a:lnTo>
                  <a:pt x="6098959" y="0"/>
                </a:lnTo>
                <a:lnTo>
                  <a:pt x="6098959" y="774001"/>
                </a:lnTo>
                <a:cubicBezTo>
                  <a:pt x="6098959" y="869413"/>
                  <a:pt x="6021613" y="946760"/>
                  <a:pt x="5926201" y="946760"/>
                </a:cubicBezTo>
                <a:lnTo>
                  <a:pt x="0" y="946760"/>
                </a:lnTo>
                <a:lnTo>
                  <a:pt x="0" y="946760"/>
                </a:lnTo>
                <a:lnTo>
                  <a:pt x="0" y="172758"/>
                </a:lnTo>
                <a:close/>
              </a:path>
            </a:pathLst>
          </a:custGeom>
          <a:solidFill>
            <a:srgbClr val="B9976C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97" name="TextBox 3"/>
          <p:cNvSpPr txBox="1"/>
          <p:nvPr/>
        </p:nvSpPr>
        <p:spPr>
          <a:xfrm>
            <a:off x="5078857" y="2362587"/>
            <a:ext cx="5753672" cy="79323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4800" b="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感谢聆听！</a:t>
            </a:r>
            <a:endParaRPr lang="en-US" sz="1100" dirty="0"/>
          </a:p>
        </p:txBody>
      </p:sp>
      <p:sp>
        <p:nvSpPr>
          <p:cNvPr id="198" name="TextBox 4"/>
          <p:cNvSpPr txBox="1"/>
          <p:nvPr/>
        </p:nvSpPr>
        <p:spPr>
          <a:xfrm>
            <a:off x="5321300" y="3479800"/>
            <a:ext cx="4379276" cy="134453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33000"/>
              </a:lnSpc>
            </a:pPr>
            <a:r>
              <a:rPr lang="en-US" b="0" dirty="0" err="1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报告人</a:t>
            </a:r>
            <a:r>
              <a:rPr lang="en-US" b="0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b="0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文添</a:t>
            </a:r>
            <a:r>
              <a:rPr lang="en-US" b="0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 </a:t>
            </a:r>
            <a:r>
              <a:rPr lang="zh-CN" altLang="en-US" b="0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杨致尧 袁逢春 胡先美 </a:t>
            </a:r>
            <a:endParaRPr lang="en-US" altLang="zh-CN" b="0" dirty="0">
              <a:solidFill>
                <a:srgbClr val="21212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atinLnBrk="1">
              <a:lnSpc>
                <a:spcPct val="133000"/>
              </a:lnSpc>
            </a:pPr>
            <a:r>
              <a:rPr lang="en-US" altLang="zh-CN" dirty="0" err="1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指导教师</a:t>
            </a:r>
            <a:r>
              <a:rPr lang="en-US" altLang="zh-CN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徐江</a:t>
            </a:r>
            <a:r>
              <a:rPr lang="en-US" altLang="zh-CN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atinLnBrk="1">
              <a:lnSpc>
                <a:spcPct val="133000"/>
              </a:lnSpc>
            </a:pPr>
            <a:r>
              <a:rPr lang="en-US" altLang="zh-CN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2020年6</a:t>
            </a:r>
            <a:r>
              <a:rPr lang="zh-CN" altLang="en-US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</a:t>
            </a:r>
            <a:endParaRPr lang="en-US" altLang="zh-CN" dirty="0">
              <a:solidFill>
                <a:srgbClr val="21212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latinLnBrk="1">
              <a:lnSpc>
                <a:spcPct val="133000"/>
              </a:lnSpc>
            </a:pPr>
            <a:r>
              <a:rPr lang="en-US" sz="1300" b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  <a:endParaRPr lang="en-US" sz="1300" b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6" grpId="0" animBg="1"/>
      <p:bldP spid="197" grpId="0" animBg="1"/>
      <p:bldP spid="1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100" y="2540000"/>
            <a:ext cx="3207225" cy="2542813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1409700"/>
            <a:ext cx="1513182" cy="4125323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8" name="TextBox 3"/>
          <p:cNvSpPr txBox="1"/>
          <p:nvPr/>
        </p:nvSpPr>
        <p:spPr>
          <a:xfrm>
            <a:off x="3374771" y="1875334"/>
            <a:ext cx="4445001" cy="32067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latinLnBrk="1">
              <a:lnSpc>
                <a:spcPct val="116000"/>
              </a:lnSpc>
            </a:pPr>
            <a:r>
              <a:rPr lang="en-US" b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成果展示及</a:t>
            </a:r>
            <a:r>
              <a:rPr lang="zh-CN" altLang="en-US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优点</a:t>
            </a:r>
            <a:endParaRPr lang="zh-CN" altLang="en-US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3377919" y="3072579"/>
            <a:ext cx="4214308" cy="35623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latinLnBrk="1">
              <a:lnSpc>
                <a:spcPct val="116000"/>
              </a:lnSpc>
            </a:pPr>
            <a:r>
              <a:rPr lang="en-US" altLang="zh-CN" sz="2000" b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b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、缺点</a:t>
            </a:r>
            <a:endParaRPr lang="zh-CN" altLang="en-US" sz="2000" b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3375004" y="4071476"/>
            <a:ext cx="3454404" cy="32067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latinLnBrk="1">
              <a:lnSpc>
                <a:spcPct val="116000"/>
              </a:lnSpc>
            </a:pPr>
            <a:r>
              <a:rPr lang="en-US" b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b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、代码讲解</a:t>
            </a:r>
            <a:endParaRPr lang="zh-CN" altLang="en-US" b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1384300" y="2540000"/>
            <a:ext cx="609536" cy="13779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sz="3800" b="0" dirty="0" err="1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en-US" sz="1100" dirty="0"/>
          </a:p>
        </p:txBody>
      </p:sp>
      <p:pic>
        <p:nvPicPr>
          <p:cNvPr id="18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-165100"/>
            <a:ext cx="2252882" cy="306381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cxnSp>
        <p:nvCxnSpPr>
          <p:cNvPr id="19" name="Connector 14"/>
          <p:cNvCxnSpPr/>
          <p:nvPr/>
        </p:nvCxnSpPr>
        <p:spPr>
          <a:xfrm>
            <a:off x="3060700" y="1295400"/>
            <a:ext cx="5221586" cy="0"/>
          </a:xfrm>
          <a:prstGeom prst="straightConnector1">
            <a:avLst/>
          </a:prstGeom>
          <a:solidFill>
            <a:srgbClr val="42464B"/>
          </a:solidFill>
          <a:ln w="1270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" name="Connector 15"/>
          <p:cNvCxnSpPr/>
          <p:nvPr/>
        </p:nvCxnSpPr>
        <p:spPr>
          <a:xfrm>
            <a:off x="3374771" y="5397500"/>
            <a:ext cx="5259885" cy="0"/>
          </a:xfrm>
          <a:prstGeom prst="straightConnector1">
            <a:avLst/>
          </a:prstGeom>
          <a:solidFill>
            <a:srgbClr val="42464B"/>
          </a:solidFill>
          <a:ln w="1270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" name="Connector 16"/>
          <p:cNvCxnSpPr/>
          <p:nvPr/>
        </p:nvCxnSpPr>
        <p:spPr>
          <a:xfrm>
            <a:off x="3213100" y="1143000"/>
            <a:ext cx="0" cy="459590"/>
          </a:xfrm>
          <a:prstGeom prst="straightConnector1">
            <a:avLst/>
          </a:prstGeom>
          <a:solidFill>
            <a:srgbClr val="42464B"/>
          </a:solidFill>
          <a:ln w="1270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" name="Connector 17"/>
          <p:cNvCxnSpPr/>
          <p:nvPr/>
        </p:nvCxnSpPr>
        <p:spPr>
          <a:xfrm>
            <a:off x="8483600" y="5092700"/>
            <a:ext cx="0" cy="459590"/>
          </a:xfrm>
          <a:prstGeom prst="straightConnector1">
            <a:avLst/>
          </a:prstGeom>
          <a:solidFill>
            <a:srgbClr val="42464B"/>
          </a:solidFill>
          <a:ln w="1270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" name="Connector 18"/>
          <p:cNvCxnSpPr/>
          <p:nvPr/>
        </p:nvCxnSpPr>
        <p:spPr>
          <a:xfrm>
            <a:off x="3022600" y="1371600"/>
            <a:ext cx="5221586" cy="0"/>
          </a:xfrm>
          <a:prstGeom prst="straightConnector1">
            <a:avLst/>
          </a:prstGeom>
          <a:solidFill>
            <a:srgbClr val="42464B"/>
          </a:solidFill>
          <a:ln w="1270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" name="Connector 19"/>
          <p:cNvCxnSpPr/>
          <p:nvPr/>
        </p:nvCxnSpPr>
        <p:spPr>
          <a:xfrm>
            <a:off x="3378200" y="5461000"/>
            <a:ext cx="5259885" cy="0"/>
          </a:xfrm>
          <a:prstGeom prst="straightConnector1">
            <a:avLst/>
          </a:prstGeom>
          <a:solidFill>
            <a:srgbClr val="42464B"/>
          </a:solidFill>
          <a:ln w="1270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763" y="0"/>
            <a:ext cx="11557000" cy="6500813"/>
          </a:xfrm>
          <a:prstGeom prst="rect">
            <a:avLst/>
          </a:prstGeom>
        </p:spPr>
      </p:pic>
      <p:sp>
        <p:nvSpPr>
          <p:cNvPr id="25" name="Freeform 1"/>
          <p:cNvSpPr/>
          <p:nvPr/>
        </p:nvSpPr>
        <p:spPr>
          <a:xfrm>
            <a:off x="0" y="231775"/>
            <a:ext cx="3889578" cy="641502"/>
          </a:xfrm>
          <a:custGeom>
            <a:avLst/>
            <a:gdLst/>
            <a:ahLst/>
            <a:cxnLst/>
            <a:rect l="l" t="t" r="r" b="b"/>
            <a:pathLst>
              <a:path w="3889578" h="641502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89578" y="0"/>
                </a:lnTo>
                <a:lnTo>
                  <a:pt x="3889578" y="0"/>
                </a:lnTo>
                <a:lnTo>
                  <a:pt x="3889578" y="468744"/>
                </a:lnTo>
                <a:cubicBezTo>
                  <a:pt x="3889578" y="564156"/>
                  <a:pt x="3812232" y="641502"/>
                  <a:pt x="3716820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6" name="Freeform 2"/>
          <p:cNvSpPr/>
          <p:nvPr/>
        </p:nvSpPr>
        <p:spPr>
          <a:xfrm>
            <a:off x="38100" y="342900"/>
            <a:ext cx="3890277" cy="641503"/>
          </a:xfrm>
          <a:custGeom>
            <a:avLst/>
            <a:gdLst/>
            <a:ahLst/>
            <a:cxnLst/>
            <a:rect l="l" t="t" r="r" b="b"/>
            <a:pathLst>
              <a:path w="3890277" h="641503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90277" y="0"/>
                </a:lnTo>
                <a:lnTo>
                  <a:pt x="3890277" y="0"/>
                </a:lnTo>
                <a:lnTo>
                  <a:pt x="3890277" y="468744"/>
                </a:lnTo>
                <a:cubicBezTo>
                  <a:pt x="3890277" y="514563"/>
                  <a:pt x="3872076" y="558504"/>
                  <a:pt x="3839677" y="590903"/>
                </a:cubicBezTo>
                <a:cubicBezTo>
                  <a:pt x="3807278" y="623301"/>
                  <a:pt x="3763337" y="641503"/>
                  <a:pt x="3717518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8F9F4"/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2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27000" y="0"/>
            <a:ext cx="1121274" cy="152738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0" name="TextBox 6"/>
          <p:cNvSpPr txBox="1"/>
          <p:nvPr/>
        </p:nvSpPr>
        <p:spPr>
          <a:xfrm>
            <a:off x="637540" y="302578"/>
            <a:ext cx="4082415" cy="49911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800" dirty="0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一、成果展示及优点</a:t>
            </a:r>
            <a:endParaRPr lang="zh-CN" altLang="en-US" sz="2800" dirty="0">
              <a:solidFill>
                <a:srgbClr val="B9976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Freeform 7"/>
          <p:cNvSpPr/>
          <p:nvPr/>
        </p:nvSpPr>
        <p:spPr>
          <a:xfrm>
            <a:off x="4138549" y="342900"/>
            <a:ext cx="7291944" cy="0"/>
          </a:xfrm>
          <a:custGeom>
            <a:avLst/>
            <a:gdLst/>
            <a:ahLst/>
            <a:cxnLst/>
            <a:rect l="l" t="t" r="r" b="b"/>
            <a:pathLst>
              <a:path w="7291944">
                <a:moveTo>
                  <a:pt x="0" y="0"/>
                </a:moveTo>
                <a:lnTo>
                  <a:pt x="729194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" name="Freeform 8"/>
          <p:cNvSpPr/>
          <p:nvPr/>
        </p:nvSpPr>
        <p:spPr>
          <a:xfrm>
            <a:off x="398907" y="6248400"/>
            <a:ext cx="9305754" cy="0"/>
          </a:xfrm>
          <a:custGeom>
            <a:avLst/>
            <a:gdLst/>
            <a:ahLst/>
            <a:cxnLst/>
            <a:rect l="l" t="t" r="r" b="b"/>
            <a:pathLst>
              <a:path w="9305754">
                <a:moveTo>
                  <a:pt x="0" y="0"/>
                </a:moveTo>
                <a:lnTo>
                  <a:pt x="930575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Freeform 9"/>
          <p:cNvSpPr/>
          <p:nvPr/>
        </p:nvSpPr>
        <p:spPr>
          <a:xfrm>
            <a:off x="401955" y="3403092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4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0" y="5880100"/>
            <a:ext cx="1540905" cy="39753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35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342900" y="2273300"/>
            <a:ext cx="1540905" cy="419615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6" name="Freeform 12"/>
          <p:cNvSpPr/>
          <p:nvPr/>
        </p:nvSpPr>
        <p:spPr>
          <a:xfrm>
            <a:off x="11252200" y="3568700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" name="Freeform 13"/>
          <p:cNvSpPr/>
          <p:nvPr/>
        </p:nvSpPr>
        <p:spPr>
          <a:xfrm>
            <a:off x="11253216" y="170307"/>
            <a:ext cx="0" cy="2647187"/>
          </a:xfrm>
          <a:custGeom>
            <a:avLst/>
            <a:gdLst/>
            <a:ahLst/>
            <a:cxnLst/>
            <a:rect l="l" t="t" r="r" b="b"/>
            <a:pathLst>
              <a:path h="2647187">
                <a:moveTo>
                  <a:pt x="0" y="0"/>
                </a:moveTo>
                <a:lnTo>
                  <a:pt x="0" y="2647187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矩形 11"/>
          <p:cNvSpPr/>
          <p:nvPr/>
        </p:nvSpPr>
        <p:spPr>
          <a:xfrm rot="1155655">
            <a:off x="5314558" y="2789535"/>
            <a:ext cx="927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VS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星形: 五角 12"/>
          <p:cNvSpPr/>
          <p:nvPr/>
        </p:nvSpPr>
        <p:spPr>
          <a:xfrm rot="2685660">
            <a:off x="4233079" y="966711"/>
            <a:ext cx="1436351" cy="1007562"/>
          </a:xfrm>
          <a:prstGeom prst="star5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win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1333" y="5432985"/>
            <a:ext cx="50459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、实现全球疫情的可视化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、加入时间轴，能看出全球疫情发展趋势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577851" y="5433143"/>
            <a:ext cx="445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、全球确诊人数总和实时显示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335" y="984250"/>
            <a:ext cx="6983095" cy="428371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animBg="1"/>
      <p:bldP spid="29" grpId="0" animBg="1"/>
      <p:bldP spid="30" grpId="0" animBg="1"/>
      <p:bldP spid="31" grpId="0" bldLvl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763" y="0"/>
            <a:ext cx="11557000" cy="6500813"/>
          </a:xfrm>
          <a:prstGeom prst="rect">
            <a:avLst/>
          </a:prstGeom>
        </p:spPr>
      </p:pic>
      <p:sp>
        <p:nvSpPr>
          <p:cNvPr id="25" name="Freeform 1"/>
          <p:cNvSpPr/>
          <p:nvPr/>
        </p:nvSpPr>
        <p:spPr>
          <a:xfrm>
            <a:off x="0" y="231775"/>
            <a:ext cx="3889578" cy="641502"/>
          </a:xfrm>
          <a:custGeom>
            <a:avLst/>
            <a:gdLst/>
            <a:ahLst/>
            <a:cxnLst/>
            <a:rect l="l" t="t" r="r" b="b"/>
            <a:pathLst>
              <a:path w="3889578" h="641502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89578" y="0"/>
                </a:lnTo>
                <a:lnTo>
                  <a:pt x="3889578" y="0"/>
                </a:lnTo>
                <a:lnTo>
                  <a:pt x="3889578" y="468744"/>
                </a:lnTo>
                <a:cubicBezTo>
                  <a:pt x="3889578" y="564156"/>
                  <a:pt x="3812232" y="641502"/>
                  <a:pt x="3716820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6" name="Freeform 2"/>
          <p:cNvSpPr/>
          <p:nvPr/>
        </p:nvSpPr>
        <p:spPr>
          <a:xfrm>
            <a:off x="38100" y="342900"/>
            <a:ext cx="3890277" cy="641503"/>
          </a:xfrm>
          <a:custGeom>
            <a:avLst/>
            <a:gdLst/>
            <a:ahLst/>
            <a:cxnLst/>
            <a:rect l="l" t="t" r="r" b="b"/>
            <a:pathLst>
              <a:path w="3890277" h="641503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90277" y="0"/>
                </a:lnTo>
                <a:lnTo>
                  <a:pt x="3890277" y="0"/>
                </a:lnTo>
                <a:lnTo>
                  <a:pt x="3890277" y="468744"/>
                </a:lnTo>
                <a:cubicBezTo>
                  <a:pt x="3890277" y="514563"/>
                  <a:pt x="3872076" y="558504"/>
                  <a:pt x="3839677" y="590903"/>
                </a:cubicBezTo>
                <a:cubicBezTo>
                  <a:pt x="3807278" y="623301"/>
                  <a:pt x="3763337" y="641503"/>
                  <a:pt x="3717518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8F9F4"/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2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27000" y="0"/>
            <a:ext cx="1121274" cy="152738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0" name="TextBox 6"/>
          <p:cNvSpPr txBox="1"/>
          <p:nvPr/>
        </p:nvSpPr>
        <p:spPr>
          <a:xfrm>
            <a:off x="637540" y="302578"/>
            <a:ext cx="4082415" cy="49911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800" dirty="0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一、成果展示及优点</a:t>
            </a:r>
            <a:endParaRPr lang="zh-CN" altLang="en-US" sz="2800" dirty="0">
              <a:solidFill>
                <a:srgbClr val="B9976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Freeform 7"/>
          <p:cNvSpPr/>
          <p:nvPr/>
        </p:nvSpPr>
        <p:spPr>
          <a:xfrm>
            <a:off x="4138549" y="342900"/>
            <a:ext cx="7291944" cy="0"/>
          </a:xfrm>
          <a:custGeom>
            <a:avLst/>
            <a:gdLst/>
            <a:ahLst/>
            <a:cxnLst/>
            <a:rect l="l" t="t" r="r" b="b"/>
            <a:pathLst>
              <a:path w="7291944">
                <a:moveTo>
                  <a:pt x="0" y="0"/>
                </a:moveTo>
                <a:lnTo>
                  <a:pt x="729194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" name="Freeform 8"/>
          <p:cNvSpPr/>
          <p:nvPr/>
        </p:nvSpPr>
        <p:spPr>
          <a:xfrm>
            <a:off x="398907" y="6248400"/>
            <a:ext cx="9305754" cy="0"/>
          </a:xfrm>
          <a:custGeom>
            <a:avLst/>
            <a:gdLst/>
            <a:ahLst/>
            <a:cxnLst/>
            <a:rect l="l" t="t" r="r" b="b"/>
            <a:pathLst>
              <a:path w="9305754">
                <a:moveTo>
                  <a:pt x="0" y="0"/>
                </a:moveTo>
                <a:lnTo>
                  <a:pt x="930575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Freeform 9"/>
          <p:cNvSpPr/>
          <p:nvPr/>
        </p:nvSpPr>
        <p:spPr>
          <a:xfrm>
            <a:off x="401955" y="3403092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4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0" y="5880100"/>
            <a:ext cx="1540905" cy="39753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35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342900" y="2273300"/>
            <a:ext cx="1540905" cy="419615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6" name="Freeform 12"/>
          <p:cNvSpPr/>
          <p:nvPr/>
        </p:nvSpPr>
        <p:spPr>
          <a:xfrm>
            <a:off x="11252200" y="3568700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" name="Freeform 13"/>
          <p:cNvSpPr/>
          <p:nvPr/>
        </p:nvSpPr>
        <p:spPr>
          <a:xfrm>
            <a:off x="11253216" y="170307"/>
            <a:ext cx="0" cy="2647187"/>
          </a:xfrm>
          <a:custGeom>
            <a:avLst/>
            <a:gdLst/>
            <a:ahLst/>
            <a:cxnLst/>
            <a:rect l="l" t="t" r="r" b="b"/>
            <a:pathLst>
              <a:path h="2647187">
                <a:moveTo>
                  <a:pt x="0" y="0"/>
                </a:moveTo>
                <a:lnTo>
                  <a:pt x="0" y="2647187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矩形 11"/>
          <p:cNvSpPr/>
          <p:nvPr/>
        </p:nvSpPr>
        <p:spPr>
          <a:xfrm rot="1155655">
            <a:off x="5314558" y="2789535"/>
            <a:ext cx="927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VS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星形: 五角 12"/>
          <p:cNvSpPr/>
          <p:nvPr/>
        </p:nvSpPr>
        <p:spPr>
          <a:xfrm rot="2685660">
            <a:off x="4233079" y="966711"/>
            <a:ext cx="1436351" cy="1007562"/>
          </a:xfrm>
          <a:prstGeom prst="star5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win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5433060"/>
            <a:ext cx="50552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鉴于目前美国疫情形式最为严峻，这里是美国疫情数据的可视化，实现了国家疫情数据可视化。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7000" y="984250"/>
            <a:ext cx="5485765" cy="43662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215" y="984250"/>
            <a:ext cx="6339205" cy="41395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49900" y="5377180"/>
            <a:ext cx="5791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鉴于各州人口不一样，单看感染数不能体现各州的严重程度，所以加入各州人口这一因素，图表中呈现的确诊人数均伤在各州人口为一千万这个前提下。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9" grpId="0" bldLvl="0" animBg="1"/>
      <p:bldP spid="30" grpId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763" y="0"/>
            <a:ext cx="11557000" cy="6500813"/>
          </a:xfrm>
          <a:prstGeom prst="rect">
            <a:avLst/>
          </a:prstGeom>
        </p:spPr>
      </p:pic>
      <p:sp>
        <p:nvSpPr>
          <p:cNvPr id="25" name="Freeform 1"/>
          <p:cNvSpPr/>
          <p:nvPr/>
        </p:nvSpPr>
        <p:spPr>
          <a:xfrm>
            <a:off x="0" y="231775"/>
            <a:ext cx="3889578" cy="641502"/>
          </a:xfrm>
          <a:custGeom>
            <a:avLst/>
            <a:gdLst/>
            <a:ahLst/>
            <a:cxnLst/>
            <a:rect l="l" t="t" r="r" b="b"/>
            <a:pathLst>
              <a:path w="3889578" h="641502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89578" y="0"/>
                </a:lnTo>
                <a:lnTo>
                  <a:pt x="3889578" y="0"/>
                </a:lnTo>
                <a:lnTo>
                  <a:pt x="3889578" y="468744"/>
                </a:lnTo>
                <a:cubicBezTo>
                  <a:pt x="3889578" y="564156"/>
                  <a:pt x="3812232" y="641502"/>
                  <a:pt x="3716820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6" name="Freeform 2"/>
          <p:cNvSpPr/>
          <p:nvPr/>
        </p:nvSpPr>
        <p:spPr>
          <a:xfrm>
            <a:off x="38100" y="342900"/>
            <a:ext cx="3890277" cy="641503"/>
          </a:xfrm>
          <a:custGeom>
            <a:avLst/>
            <a:gdLst/>
            <a:ahLst/>
            <a:cxnLst/>
            <a:rect l="l" t="t" r="r" b="b"/>
            <a:pathLst>
              <a:path w="3890277" h="641503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90277" y="0"/>
                </a:lnTo>
                <a:lnTo>
                  <a:pt x="3890277" y="0"/>
                </a:lnTo>
                <a:lnTo>
                  <a:pt x="3890277" y="468744"/>
                </a:lnTo>
                <a:cubicBezTo>
                  <a:pt x="3890277" y="514563"/>
                  <a:pt x="3872076" y="558504"/>
                  <a:pt x="3839677" y="590903"/>
                </a:cubicBezTo>
                <a:cubicBezTo>
                  <a:pt x="3807278" y="623301"/>
                  <a:pt x="3763337" y="641503"/>
                  <a:pt x="3717518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8F9F4"/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2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27000" y="0"/>
            <a:ext cx="1121274" cy="152738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0" name="TextBox 6"/>
          <p:cNvSpPr txBox="1"/>
          <p:nvPr/>
        </p:nvSpPr>
        <p:spPr>
          <a:xfrm>
            <a:off x="637540" y="302578"/>
            <a:ext cx="4082415" cy="49911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800" dirty="0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一、成果展示及优点</a:t>
            </a:r>
            <a:endParaRPr lang="zh-CN" altLang="en-US" sz="2800" dirty="0">
              <a:solidFill>
                <a:srgbClr val="B9976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Freeform 7"/>
          <p:cNvSpPr/>
          <p:nvPr/>
        </p:nvSpPr>
        <p:spPr>
          <a:xfrm>
            <a:off x="4138549" y="342900"/>
            <a:ext cx="7291944" cy="0"/>
          </a:xfrm>
          <a:custGeom>
            <a:avLst/>
            <a:gdLst/>
            <a:ahLst/>
            <a:cxnLst/>
            <a:rect l="l" t="t" r="r" b="b"/>
            <a:pathLst>
              <a:path w="7291944">
                <a:moveTo>
                  <a:pt x="0" y="0"/>
                </a:moveTo>
                <a:lnTo>
                  <a:pt x="729194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" name="Freeform 8"/>
          <p:cNvSpPr/>
          <p:nvPr/>
        </p:nvSpPr>
        <p:spPr>
          <a:xfrm>
            <a:off x="398907" y="6248400"/>
            <a:ext cx="9305754" cy="0"/>
          </a:xfrm>
          <a:custGeom>
            <a:avLst/>
            <a:gdLst/>
            <a:ahLst/>
            <a:cxnLst/>
            <a:rect l="l" t="t" r="r" b="b"/>
            <a:pathLst>
              <a:path w="9305754">
                <a:moveTo>
                  <a:pt x="0" y="0"/>
                </a:moveTo>
                <a:lnTo>
                  <a:pt x="930575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Freeform 9"/>
          <p:cNvSpPr/>
          <p:nvPr/>
        </p:nvSpPr>
        <p:spPr>
          <a:xfrm>
            <a:off x="401955" y="3403092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4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0" y="5880100"/>
            <a:ext cx="1540905" cy="39753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35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342900" y="2273300"/>
            <a:ext cx="1540905" cy="419615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6" name="Freeform 12"/>
          <p:cNvSpPr/>
          <p:nvPr/>
        </p:nvSpPr>
        <p:spPr>
          <a:xfrm>
            <a:off x="11252200" y="3568700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" name="Freeform 13"/>
          <p:cNvSpPr/>
          <p:nvPr/>
        </p:nvSpPr>
        <p:spPr>
          <a:xfrm>
            <a:off x="11253216" y="170307"/>
            <a:ext cx="0" cy="2647187"/>
          </a:xfrm>
          <a:custGeom>
            <a:avLst/>
            <a:gdLst/>
            <a:ahLst/>
            <a:cxnLst/>
            <a:rect l="l" t="t" r="r" b="b"/>
            <a:pathLst>
              <a:path h="2647187">
                <a:moveTo>
                  <a:pt x="0" y="0"/>
                </a:moveTo>
                <a:lnTo>
                  <a:pt x="0" y="2647187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文本框 13"/>
          <p:cNvSpPr txBox="1"/>
          <p:nvPr/>
        </p:nvSpPr>
        <p:spPr>
          <a:xfrm>
            <a:off x="-127000" y="5222875"/>
            <a:ext cx="50552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Georgia</a:t>
            </a:r>
            <a:r>
              <a:rPr lang="zh-CN" altLang="en-US" dirty="0"/>
              <a:t>州是美国的一个州， 获得</a:t>
            </a:r>
            <a:r>
              <a:rPr lang="en-US" altLang="zh-CN" dirty="0"/>
              <a:t>Georgia</a:t>
            </a:r>
            <a:r>
              <a:rPr lang="zh-CN" altLang="en-US" dirty="0"/>
              <a:t>州的地图</a:t>
            </a:r>
            <a:r>
              <a:rPr lang="en-US" altLang="zh-CN" dirty="0"/>
              <a:t>json</a:t>
            </a:r>
            <a:r>
              <a:rPr lang="zh-CN" altLang="en-US" dirty="0"/>
              <a:t>数据花费了很大的功夫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实现了对州（县）疫情数据的可视化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28235" y="5326380"/>
            <a:ext cx="579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综上，实现了全球，全国，全州（省、县）的可视化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0660" y="984250"/>
            <a:ext cx="4704080" cy="4238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10625" y="615950"/>
            <a:ext cx="24415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可拖动数值来观察符合条件的地区，这也是我选择</a:t>
            </a:r>
            <a:r>
              <a:rPr lang="en-US" altLang="zh-CN"/>
              <a:t>pyecharts</a:t>
            </a:r>
            <a:r>
              <a:rPr lang="zh-CN" altLang="en-US"/>
              <a:t>作为可视化工具的原因之一。</a:t>
            </a:r>
            <a:endParaRPr lang="zh-CN" altLang="en-US"/>
          </a:p>
          <a:p>
            <a:r>
              <a:rPr lang="en-US" altLang="zh-CN"/>
              <a:t>python</a:t>
            </a:r>
            <a:r>
              <a:rPr lang="zh-CN" altLang="en-US"/>
              <a:t>传统的可视化库</a:t>
            </a:r>
            <a:r>
              <a:rPr lang="en-US" altLang="zh-CN"/>
              <a:t>matplotlib</a:t>
            </a:r>
            <a:r>
              <a:rPr lang="zh-CN" altLang="en-US"/>
              <a:t>可能不方便做到这一点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955" y="342900"/>
            <a:ext cx="4135120" cy="487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9" grpId="0" bldLvl="0" animBg="1"/>
      <p:bldP spid="30" grpId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763" y="0"/>
            <a:ext cx="11557000" cy="6500813"/>
          </a:xfrm>
          <a:prstGeom prst="rect">
            <a:avLst/>
          </a:prstGeom>
        </p:spPr>
      </p:pic>
      <p:sp>
        <p:nvSpPr>
          <p:cNvPr id="25" name="Freeform 1"/>
          <p:cNvSpPr/>
          <p:nvPr/>
        </p:nvSpPr>
        <p:spPr>
          <a:xfrm>
            <a:off x="0" y="231775"/>
            <a:ext cx="3889578" cy="641502"/>
          </a:xfrm>
          <a:custGeom>
            <a:avLst/>
            <a:gdLst/>
            <a:ahLst/>
            <a:cxnLst/>
            <a:rect l="l" t="t" r="r" b="b"/>
            <a:pathLst>
              <a:path w="3889578" h="641502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89578" y="0"/>
                </a:lnTo>
                <a:lnTo>
                  <a:pt x="3889578" y="0"/>
                </a:lnTo>
                <a:lnTo>
                  <a:pt x="3889578" y="468744"/>
                </a:lnTo>
                <a:cubicBezTo>
                  <a:pt x="3889578" y="564156"/>
                  <a:pt x="3812232" y="641502"/>
                  <a:pt x="3716820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6" name="Freeform 2"/>
          <p:cNvSpPr/>
          <p:nvPr/>
        </p:nvSpPr>
        <p:spPr>
          <a:xfrm>
            <a:off x="38100" y="342900"/>
            <a:ext cx="3890277" cy="641503"/>
          </a:xfrm>
          <a:custGeom>
            <a:avLst/>
            <a:gdLst/>
            <a:ahLst/>
            <a:cxnLst/>
            <a:rect l="l" t="t" r="r" b="b"/>
            <a:pathLst>
              <a:path w="3890277" h="641503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90277" y="0"/>
                </a:lnTo>
                <a:lnTo>
                  <a:pt x="3890277" y="0"/>
                </a:lnTo>
                <a:lnTo>
                  <a:pt x="3890277" y="468744"/>
                </a:lnTo>
                <a:cubicBezTo>
                  <a:pt x="3890277" y="514563"/>
                  <a:pt x="3872076" y="558504"/>
                  <a:pt x="3839677" y="590903"/>
                </a:cubicBezTo>
                <a:cubicBezTo>
                  <a:pt x="3807278" y="623301"/>
                  <a:pt x="3763337" y="641503"/>
                  <a:pt x="3717518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8F9F4"/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2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27000" y="0"/>
            <a:ext cx="1121274" cy="152738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0" name="TextBox 6"/>
          <p:cNvSpPr txBox="1"/>
          <p:nvPr/>
        </p:nvSpPr>
        <p:spPr>
          <a:xfrm>
            <a:off x="637540" y="302578"/>
            <a:ext cx="4082415" cy="49911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800" dirty="0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一、成果展示及优点</a:t>
            </a:r>
            <a:endParaRPr lang="zh-CN" altLang="en-US" sz="2800" dirty="0">
              <a:solidFill>
                <a:srgbClr val="B9976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Freeform 7"/>
          <p:cNvSpPr/>
          <p:nvPr/>
        </p:nvSpPr>
        <p:spPr>
          <a:xfrm>
            <a:off x="4138549" y="342900"/>
            <a:ext cx="7291944" cy="0"/>
          </a:xfrm>
          <a:custGeom>
            <a:avLst/>
            <a:gdLst/>
            <a:ahLst/>
            <a:cxnLst/>
            <a:rect l="l" t="t" r="r" b="b"/>
            <a:pathLst>
              <a:path w="7291944">
                <a:moveTo>
                  <a:pt x="0" y="0"/>
                </a:moveTo>
                <a:lnTo>
                  <a:pt x="729194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" name="Freeform 8"/>
          <p:cNvSpPr/>
          <p:nvPr/>
        </p:nvSpPr>
        <p:spPr>
          <a:xfrm>
            <a:off x="398907" y="6248400"/>
            <a:ext cx="9305754" cy="0"/>
          </a:xfrm>
          <a:custGeom>
            <a:avLst/>
            <a:gdLst/>
            <a:ahLst/>
            <a:cxnLst/>
            <a:rect l="l" t="t" r="r" b="b"/>
            <a:pathLst>
              <a:path w="9305754">
                <a:moveTo>
                  <a:pt x="0" y="0"/>
                </a:moveTo>
                <a:lnTo>
                  <a:pt x="930575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Freeform 9"/>
          <p:cNvSpPr/>
          <p:nvPr/>
        </p:nvSpPr>
        <p:spPr>
          <a:xfrm>
            <a:off x="401955" y="3403092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4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0" y="5880100"/>
            <a:ext cx="1540905" cy="39753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35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342900" y="2273300"/>
            <a:ext cx="1540905" cy="419615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6" name="Freeform 12"/>
          <p:cNvSpPr/>
          <p:nvPr/>
        </p:nvSpPr>
        <p:spPr>
          <a:xfrm>
            <a:off x="11252200" y="3568700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" name="Freeform 13"/>
          <p:cNvSpPr/>
          <p:nvPr/>
        </p:nvSpPr>
        <p:spPr>
          <a:xfrm>
            <a:off x="11253216" y="170307"/>
            <a:ext cx="0" cy="2647187"/>
          </a:xfrm>
          <a:custGeom>
            <a:avLst/>
            <a:gdLst/>
            <a:ahLst/>
            <a:cxnLst/>
            <a:rect l="l" t="t" r="r" b="b"/>
            <a:pathLst>
              <a:path h="2647187">
                <a:moveTo>
                  <a:pt x="0" y="0"/>
                </a:moveTo>
                <a:lnTo>
                  <a:pt x="0" y="2647187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文本框 13"/>
          <p:cNvSpPr txBox="1"/>
          <p:nvPr/>
        </p:nvSpPr>
        <p:spPr>
          <a:xfrm>
            <a:off x="-127000" y="5222875"/>
            <a:ext cx="50552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Georgia</a:t>
            </a:r>
            <a:r>
              <a:rPr lang="zh-CN" altLang="en-US" dirty="0"/>
              <a:t>州是美国的一个州， 获得</a:t>
            </a:r>
            <a:r>
              <a:rPr lang="en-US" altLang="zh-CN" dirty="0"/>
              <a:t>Georgia</a:t>
            </a:r>
            <a:r>
              <a:rPr lang="zh-CN" altLang="en-US" dirty="0"/>
              <a:t>州的地图</a:t>
            </a:r>
            <a:r>
              <a:rPr lang="en-US" altLang="zh-CN" dirty="0"/>
              <a:t>json</a:t>
            </a:r>
            <a:r>
              <a:rPr lang="zh-CN" altLang="en-US" dirty="0"/>
              <a:t>数据花费了很大的功夫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实现了对州（县）疫情数据的可视化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129270" y="1207135"/>
            <a:ext cx="31229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这是美国近一周内疫情情况的折线图分析，结合地图一起分析更加直观。</a:t>
            </a:r>
            <a:endParaRPr lang="zh-CN" altLang="en-US"/>
          </a:p>
          <a:p>
            <a:r>
              <a:rPr lang="zh-CN" altLang="en-US"/>
              <a:t>图四是美国</a:t>
            </a:r>
            <a:r>
              <a:rPr lang="en-US" altLang="zh-CN"/>
              <a:t>56</a:t>
            </a:r>
            <a:r>
              <a:rPr lang="zh-CN" altLang="en-US"/>
              <a:t>州近一周疫情确诊人数增长速率，鼠标滚轮放大部分数据会更明显。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7000" y="1075055"/>
            <a:ext cx="8075295" cy="54273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9" grpId="0" bldLvl="0" animBg="1"/>
      <p:bldP spid="30" grpId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763" y="0"/>
            <a:ext cx="11557000" cy="6500813"/>
          </a:xfrm>
          <a:prstGeom prst="rect">
            <a:avLst/>
          </a:prstGeom>
        </p:spPr>
      </p:pic>
      <p:sp>
        <p:nvSpPr>
          <p:cNvPr id="25" name="Freeform 1"/>
          <p:cNvSpPr/>
          <p:nvPr/>
        </p:nvSpPr>
        <p:spPr>
          <a:xfrm>
            <a:off x="0" y="231775"/>
            <a:ext cx="3889578" cy="641502"/>
          </a:xfrm>
          <a:custGeom>
            <a:avLst/>
            <a:gdLst/>
            <a:ahLst/>
            <a:cxnLst/>
            <a:rect l="l" t="t" r="r" b="b"/>
            <a:pathLst>
              <a:path w="3889578" h="641502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89578" y="0"/>
                </a:lnTo>
                <a:lnTo>
                  <a:pt x="3889578" y="0"/>
                </a:lnTo>
                <a:lnTo>
                  <a:pt x="3889578" y="468744"/>
                </a:lnTo>
                <a:cubicBezTo>
                  <a:pt x="3889578" y="564156"/>
                  <a:pt x="3812232" y="641502"/>
                  <a:pt x="3716820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6" name="Freeform 2"/>
          <p:cNvSpPr/>
          <p:nvPr/>
        </p:nvSpPr>
        <p:spPr>
          <a:xfrm>
            <a:off x="38100" y="342900"/>
            <a:ext cx="3890277" cy="641503"/>
          </a:xfrm>
          <a:custGeom>
            <a:avLst/>
            <a:gdLst/>
            <a:ahLst/>
            <a:cxnLst/>
            <a:rect l="l" t="t" r="r" b="b"/>
            <a:pathLst>
              <a:path w="3890277" h="641503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90277" y="0"/>
                </a:lnTo>
                <a:lnTo>
                  <a:pt x="3890277" y="0"/>
                </a:lnTo>
                <a:lnTo>
                  <a:pt x="3890277" y="468744"/>
                </a:lnTo>
                <a:cubicBezTo>
                  <a:pt x="3890277" y="514563"/>
                  <a:pt x="3872076" y="558504"/>
                  <a:pt x="3839677" y="590903"/>
                </a:cubicBezTo>
                <a:cubicBezTo>
                  <a:pt x="3807278" y="623301"/>
                  <a:pt x="3763337" y="641503"/>
                  <a:pt x="3717518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8F9F4"/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2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27000" y="0"/>
            <a:ext cx="1121274" cy="152738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0" name="TextBox 6"/>
          <p:cNvSpPr txBox="1"/>
          <p:nvPr/>
        </p:nvSpPr>
        <p:spPr>
          <a:xfrm>
            <a:off x="637540" y="302578"/>
            <a:ext cx="4082415" cy="49911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800" dirty="0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一、成果展示及优点</a:t>
            </a:r>
            <a:endParaRPr lang="zh-CN" altLang="en-US" sz="2800" dirty="0">
              <a:solidFill>
                <a:srgbClr val="B9976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Freeform 7"/>
          <p:cNvSpPr/>
          <p:nvPr/>
        </p:nvSpPr>
        <p:spPr>
          <a:xfrm>
            <a:off x="4138549" y="342900"/>
            <a:ext cx="7291944" cy="0"/>
          </a:xfrm>
          <a:custGeom>
            <a:avLst/>
            <a:gdLst/>
            <a:ahLst/>
            <a:cxnLst/>
            <a:rect l="l" t="t" r="r" b="b"/>
            <a:pathLst>
              <a:path w="7291944">
                <a:moveTo>
                  <a:pt x="0" y="0"/>
                </a:moveTo>
                <a:lnTo>
                  <a:pt x="729194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" name="Freeform 8"/>
          <p:cNvSpPr/>
          <p:nvPr/>
        </p:nvSpPr>
        <p:spPr>
          <a:xfrm>
            <a:off x="398907" y="6248400"/>
            <a:ext cx="9305754" cy="0"/>
          </a:xfrm>
          <a:custGeom>
            <a:avLst/>
            <a:gdLst/>
            <a:ahLst/>
            <a:cxnLst/>
            <a:rect l="l" t="t" r="r" b="b"/>
            <a:pathLst>
              <a:path w="9305754">
                <a:moveTo>
                  <a:pt x="0" y="0"/>
                </a:moveTo>
                <a:lnTo>
                  <a:pt x="930575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Freeform 9"/>
          <p:cNvSpPr/>
          <p:nvPr/>
        </p:nvSpPr>
        <p:spPr>
          <a:xfrm>
            <a:off x="401955" y="3403092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4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0" y="5880100"/>
            <a:ext cx="1540905" cy="39753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35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342900" y="2273300"/>
            <a:ext cx="1540905" cy="419615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6" name="Freeform 12"/>
          <p:cNvSpPr/>
          <p:nvPr/>
        </p:nvSpPr>
        <p:spPr>
          <a:xfrm>
            <a:off x="11252200" y="3568700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" name="Freeform 13"/>
          <p:cNvSpPr/>
          <p:nvPr/>
        </p:nvSpPr>
        <p:spPr>
          <a:xfrm>
            <a:off x="11253216" y="170307"/>
            <a:ext cx="0" cy="2647187"/>
          </a:xfrm>
          <a:custGeom>
            <a:avLst/>
            <a:gdLst/>
            <a:ahLst/>
            <a:cxnLst/>
            <a:rect l="l" t="t" r="r" b="b"/>
            <a:pathLst>
              <a:path h="2647187">
                <a:moveTo>
                  <a:pt x="0" y="0"/>
                </a:moveTo>
                <a:lnTo>
                  <a:pt x="0" y="2647187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文本框 13"/>
          <p:cNvSpPr txBox="1"/>
          <p:nvPr/>
        </p:nvSpPr>
        <p:spPr>
          <a:xfrm>
            <a:off x="-127000" y="5222875"/>
            <a:ext cx="5055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01955" y="5222875"/>
            <a:ext cx="105867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这是疫情爆发以来部分国家每日新增确诊人数的折线图，这里看得可能不大清楚，但在网页内局部放大看还是比较直观的</a:t>
            </a:r>
            <a:endParaRPr lang="zh-CN" altLang="en-US"/>
          </a:p>
          <a:p>
            <a:r>
              <a:rPr lang="zh-CN" altLang="en-US"/>
              <a:t>这里几条曲线靠的较近是采用了对数坐标轴，用于将数据差距过大数据（如中国和美国）放在一个小区间里观察。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" y="1065530"/>
            <a:ext cx="11214100" cy="40767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9" grpId="0" bldLvl="0" animBg="1"/>
      <p:bldP spid="30" grpId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763" y="0"/>
            <a:ext cx="11557000" cy="6500813"/>
          </a:xfrm>
          <a:prstGeom prst="rect">
            <a:avLst/>
          </a:prstGeom>
        </p:spPr>
      </p:pic>
      <p:sp>
        <p:nvSpPr>
          <p:cNvPr id="25" name="Freeform 1"/>
          <p:cNvSpPr/>
          <p:nvPr/>
        </p:nvSpPr>
        <p:spPr>
          <a:xfrm>
            <a:off x="0" y="231775"/>
            <a:ext cx="3889578" cy="641502"/>
          </a:xfrm>
          <a:custGeom>
            <a:avLst/>
            <a:gdLst/>
            <a:ahLst/>
            <a:cxnLst/>
            <a:rect l="l" t="t" r="r" b="b"/>
            <a:pathLst>
              <a:path w="3889578" h="641502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89578" y="0"/>
                </a:lnTo>
                <a:lnTo>
                  <a:pt x="3889578" y="0"/>
                </a:lnTo>
                <a:lnTo>
                  <a:pt x="3889578" y="468744"/>
                </a:lnTo>
                <a:cubicBezTo>
                  <a:pt x="3889578" y="564156"/>
                  <a:pt x="3812232" y="641502"/>
                  <a:pt x="3716820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6" name="Freeform 2"/>
          <p:cNvSpPr/>
          <p:nvPr/>
        </p:nvSpPr>
        <p:spPr>
          <a:xfrm>
            <a:off x="38100" y="342900"/>
            <a:ext cx="3890277" cy="641503"/>
          </a:xfrm>
          <a:custGeom>
            <a:avLst/>
            <a:gdLst/>
            <a:ahLst/>
            <a:cxnLst/>
            <a:rect l="l" t="t" r="r" b="b"/>
            <a:pathLst>
              <a:path w="3890277" h="641503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90277" y="0"/>
                </a:lnTo>
                <a:lnTo>
                  <a:pt x="3890277" y="0"/>
                </a:lnTo>
                <a:lnTo>
                  <a:pt x="3890277" y="468744"/>
                </a:lnTo>
                <a:cubicBezTo>
                  <a:pt x="3890277" y="514563"/>
                  <a:pt x="3872076" y="558504"/>
                  <a:pt x="3839677" y="590903"/>
                </a:cubicBezTo>
                <a:cubicBezTo>
                  <a:pt x="3807278" y="623301"/>
                  <a:pt x="3763337" y="641503"/>
                  <a:pt x="3717518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8F9F4"/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2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27000" y="0"/>
            <a:ext cx="1121274" cy="152738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0" name="TextBox 6"/>
          <p:cNvSpPr txBox="1"/>
          <p:nvPr/>
        </p:nvSpPr>
        <p:spPr>
          <a:xfrm>
            <a:off x="700405" y="302578"/>
            <a:ext cx="4082415" cy="49911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800" dirty="0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一、成果展示及优点</a:t>
            </a:r>
            <a:endParaRPr lang="zh-CN" altLang="en-US" sz="2800" dirty="0">
              <a:solidFill>
                <a:srgbClr val="B9976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Freeform 7"/>
          <p:cNvSpPr/>
          <p:nvPr/>
        </p:nvSpPr>
        <p:spPr>
          <a:xfrm>
            <a:off x="4138549" y="342900"/>
            <a:ext cx="7291944" cy="0"/>
          </a:xfrm>
          <a:custGeom>
            <a:avLst/>
            <a:gdLst/>
            <a:ahLst/>
            <a:cxnLst/>
            <a:rect l="l" t="t" r="r" b="b"/>
            <a:pathLst>
              <a:path w="7291944">
                <a:moveTo>
                  <a:pt x="0" y="0"/>
                </a:moveTo>
                <a:lnTo>
                  <a:pt x="729194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" name="Freeform 8"/>
          <p:cNvSpPr/>
          <p:nvPr/>
        </p:nvSpPr>
        <p:spPr>
          <a:xfrm>
            <a:off x="402082" y="6144895"/>
            <a:ext cx="9305754" cy="0"/>
          </a:xfrm>
          <a:custGeom>
            <a:avLst/>
            <a:gdLst/>
            <a:ahLst/>
            <a:cxnLst/>
            <a:rect l="l" t="t" r="r" b="b"/>
            <a:pathLst>
              <a:path w="9305754">
                <a:moveTo>
                  <a:pt x="0" y="0"/>
                </a:moveTo>
                <a:lnTo>
                  <a:pt x="930575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Freeform 9"/>
          <p:cNvSpPr/>
          <p:nvPr/>
        </p:nvSpPr>
        <p:spPr>
          <a:xfrm>
            <a:off x="401955" y="3403092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4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0" y="5880100"/>
            <a:ext cx="1540905" cy="39753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35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342900" y="2273300"/>
            <a:ext cx="1540905" cy="419615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6" name="Freeform 12"/>
          <p:cNvSpPr/>
          <p:nvPr/>
        </p:nvSpPr>
        <p:spPr>
          <a:xfrm>
            <a:off x="11252200" y="3568700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" name="Freeform 13"/>
          <p:cNvSpPr/>
          <p:nvPr/>
        </p:nvSpPr>
        <p:spPr>
          <a:xfrm>
            <a:off x="11253216" y="170307"/>
            <a:ext cx="0" cy="2647187"/>
          </a:xfrm>
          <a:custGeom>
            <a:avLst/>
            <a:gdLst/>
            <a:ahLst/>
            <a:cxnLst/>
            <a:rect l="l" t="t" r="r" b="b"/>
            <a:pathLst>
              <a:path h="2647187">
                <a:moveTo>
                  <a:pt x="0" y="0"/>
                </a:moveTo>
                <a:lnTo>
                  <a:pt x="0" y="2647187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文本框 13"/>
          <p:cNvSpPr txBox="1"/>
          <p:nvPr/>
        </p:nvSpPr>
        <p:spPr>
          <a:xfrm>
            <a:off x="-127000" y="5222875"/>
            <a:ext cx="5055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38530" y="984250"/>
            <a:ext cx="1004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文添每天都会爬取数据发给我，然后我来生成可视化文件。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55" y="1291590"/>
            <a:ext cx="7112000" cy="5210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3640" y="398780"/>
            <a:ext cx="3896360" cy="2854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1420" y="3402965"/>
            <a:ext cx="3878580" cy="28416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9" grpId="0" bldLvl="0" animBg="1"/>
      <p:bldP spid="30" grpId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763" y="0"/>
            <a:ext cx="11557000" cy="6500813"/>
          </a:xfrm>
          <a:prstGeom prst="rect">
            <a:avLst/>
          </a:prstGeom>
        </p:spPr>
      </p:pic>
      <p:sp>
        <p:nvSpPr>
          <p:cNvPr id="25" name="Freeform 1"/>
          <p:cNvSpPr/>
          <p:nvPr/>
        </p:nvSpPr>
        <p:spPr>
          <a:xfrm>
            <a:off x="0" y="231775"/>
            <a:ext cx="3889578" cy="641502"/>
          </a:xfrm>
          <a:custGeom>
            <a:avLst/>
            <a:gdLst/>
            <a:ahLst/>
            <a:cxnLst/>
            <a:rect l="l" t="t" r="r" b="b"/>
            <a:pathLst>
              <a:path w="3889578" h="641502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89578" y="0"/>
                </a:lnTo>
                <a:lnTo>
                  <a:pt x="3889578" y="0"/>
                </a:lnTo>
                <a:lnTo>
                  <a:pt x="3889578" y="468744"/>
                </a:lnTo>
                <a:cubicBezTo>
                  <a:pt x="3889578" y="564156"/>
                  <a:pt x="3812232" y="641502"/>
                  <a:pt x="3716820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6" name="Freeform 2"/>
          <p:cNvSpPr/>
          <p:nvPr/>
        </p:nvSpPr>
        <p:spPr>
          <a:xfrm>
            <a:off x="38100" y="342900"/>
            <a:ext cx="3890277" cy="641503"/>
          </a:xfrm>
          <a:custGeom>
            <a:avLst/>
            <a:gdLst/>
            <a:ahLst/>
            <a:cxnLst/>
            <a:rect l="l" t="t" r="r" b="b"/>
            <a:pathLst>
              <a:path w="3890277" h="641503">
                <a:moveTo>
                  <a:pt x="0" y="172758"/>
                </a:moveTo>
                <a:cubicBezTo>
                  <a:pt x="0" y="77346"/>
                  <a:pt x="77346" y="0"/>
                  <a:pt x="172758" y="0"/>
                </a:cubicBezTo>
                <a:lnTo>
                  <a:pt x="3890277" y="0"/>
                </a:lnTo>
                <a:lnTo>
                  <a:pt x="3890277" y="0"/>
                </a:lnTo>
                <a:lnTo>
                  <a:pt x="3890277" y="468744"/>
                </a:lnTo>
                <a:cubicBezTo>
                  <a:pt x="3890277" y="514563"/>
                  <a:pt x="3872076" y="558504"/>
                  <a:pt x="3839677" y="590903"/>
                </a:cubicBezTo>
                <a:cubicBezTo>
                  <a:pt x="3807278" y="623301"/>
                  <a:pt x="3763337" y="641503"/>
                  <a:pt x="3717518" y="641502"/>
                </a:cubicBezTo>
                <a:lnTo>
                  <a:pt x="0" y="641502"/>
                </a:lnTo>
                <a:lnTo>
                  <a:pt x="0" y="641502"/>
                </a:lnTo>
                <a:lnTo>
                  <a:pt x="0" y="172758"/>
                </a:lnTo>
                <a:close/>
              </a:path>
            </a:pathLst>
          </a:custGeom>
          <a:solidFill>
            <a:srgbClr val="F8F9F4"/>
          </a:solidFill>
          <a:ln w="6350">
            <a:solidFill>
              <a:srgbClr val="B9976C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2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27000" y="0"/>
            <a:ext cx="1121274" cy="152738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0" name="TextBox 6"/>
          <p:cNvSpPr txBox="1"/>
          <p:nvPr/>
        </p:nvSpPr>
        <p:spPr>
          <a:xfrm>
            <a:off x="637540" y="302578"/>
            <a:ext cx="4082415" cy="49911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000"/>
              </a:lnSpc>
            </a:pPr>
            <a:r>
              <a:rPr lang="zh-CN" altLang="en-US" sz="2800" dirty="0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en-US" sz="2800" dirty="0">
                <a:solidFill>
                  <a:srgbClr val="B997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、缺点</a:t>
            </a:r>
            <a:endParaRPr lang="zh-CN" altLang="en-US" sz="2800" dirty="0">
              <a:solidFill>
                <a:srgbClr val="B9976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Freeform 7"/>
          <p:cNvSpPr/>
          <p:nvPr/>
        </p:nvSpPr>
        <p:spPr>
          <a:xfrm>
            <a:off x="4138549" y="342900"/>
            <a:ext cx="7291944" cy="0"/>
          </a:xfrm>
          <a:custGeom>
            <a:avLst/>
            <a:gdLst/>
            <a:ahLst/>
            <a:cxnLst/>
            <a:rect l="l" t="t" r="r" b="b"/>
            <a:pathLst>
              <a:path w="7291944">
                <a:moveTo>
                  <a:pt x="0" y="0"/>
                </a:moveTo>
                <a:lnTo>
                  <a:pt x="729194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" name="Freeform 8"/>
          <p:cNvSpPr/>
          <p:nvPr/>
        </p:nvSpPr>
        <p:spPr>
          <a:xfrm>
            <a:off x="398907" y="6248400"/>
            <a:ext cx="9305754" cy="0"/>
          </a:xfrm>
          <a:custGeom>
            <a:avLst/>
            <a:gdLst/>
            <a:ahLst/>
            <a:cxnLst/>
            <a:rect l="l" t="t" r="r" b="b"/>
            <a:pathLst>
              <a:path w="9305754">
                <a:moveTo>
                  <a:pt x="0" y="0"/>
                </a:moveTo>
                <a:lnTo>
                  <a:pt x="9305754" y="0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Freeform 9"/>
          <p:cNvSpPr/>
          <p:nvPr/>
        </p:nvSpPr>
        <p:spPr>
          <a:xfrm>
            <a:off x="401955" y="3403092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4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0" y="5880100"/>
            <a:ext cx="1540905" cy="39753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35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342900" y="2273300"/>
            <a:ext cx="1540905" cy="419615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prstDash val="solid"/>
          </a:ln>
        </p:spPr>
      </p:pic>
      <p:sp>
        <p:nvSpPr>
          <p:cNvPr id="36" name="Freeform 12"/>
          <p:cNvSpPr/>
          <p:nvPr/>
        </p:nvSpPr>
        <p:spPr>
          <a:xfrm>
            <a:off x="11252200" y="3568700"/>
            <a:ext cx="0" cy="2030051"/>
          </a:xfrm>
          <a:custGeom>
            <a:avLst/>
            <a:gdLst/>
            <a:ahLst/>
            <a:cxnLst/>
            <a:rect l="l" t="t" r="r" b="b"/>
            <a:pathLst>
              <a:path h="2030051">
                <a:moveTo>
                  <a:pt x="0" y="0"/>
                </a:moveTo>
                <a:lnTo>
                  <a:pt x="0" y="2030051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" name="Freeform 13"/>
          <p:cNvSpPr/>
          <p:nvPr/>
        </p:nvSpPr>
        <p:spPr>
          <a:xfrm>
            <a:off x="11253216" y="170307"/>
            <a:ext cx="0" cy="2647187"/>
          </a:xfrm>
          <a:custGeom>
            <a:avLst/>
            <a:gdLst/>
            <a:ahLst/>
            <a:cxnLst/>
            <a:rect l="l" t="t" r="r" b="b"/>
            <a:pathLst>
              <a:path h="2647187">
                <a:moveTo>
                  <a:pt x="0" y="0"/>
                </a:moveTo>
                <a:lnTo>
                  <a:pt x="0" y="2647187"/>
                </a:lnTo>
              </a:path>
            </a:pathLst>
          </a:custGeom>
          <a:solidFill>
            <a:srgbClr val="B9976C"/>
          </a:solidFill>
          <a:ln w="6350">
            <a:solidFill>
              <a:srgbClr val="B9976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文本框 13"/>
          <p:cNvSpPr txBox="1"/>
          <p:nvPr/>
        </p:nvSpPr>
        <p:spPr>
          <a:xfrm>
            <a:off x="-127000" y="5222875"/>
            <a:ext cx="5055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01955" y="1149350"/>
            <a:ext cx="100418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、这次疫情爬取只能说是半成品，虽然做了不少图表，但最后一步图表整合网页制作并没完成。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、没能实现悬浮提示框的多标签显示。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这个是希望实现的效果，悬浮提示框能显示多条信息         我这个只能显示一条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" y="3505200"/>
            <a:ext cx="5295900" cy="274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575" y="3434715"/>
            <a:ext cx="4980305" cy="284289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9" grpId="0" bldLvl="0" animBg="1"/>
      <p:bldP spid="30" grpId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</Words>
  <Application>WPS 演示</Application>
  <PresentationFormat>自定义</PresentationFormat>
  <Paragraphs>109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依文洁琳</cp:lastModifiedBy>
  <cp:revision>40</cp:revision>
  <dcterms:created xsi:type="dcterms:W3CDTF">2006-08-16T00:00:00Z</dcterms:created>
  <dcterms:modified xsi:type="dcterms:W3CDTF">2020-06-04T05:07:44Z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