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3794" autoAdjust="0"/>
  </p:normalViewPr>
  <p:slideViewPr>
    <p:cSldViewPr snapToGrid="0" snapToObjects="1" showGuides="1">
      <p:cViewPr>
        <p:scale>
          <a:sx n="50" d="100"/>
          <a:sy n="50" d="100"/>
        </p:scale>
        <p:origin x="-3726" y="-5700"/>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image" Target="../media/image3.wmf"/><Relationship Id="rId12" Type="http://schemas.openxmlformats.org/officeDocument/2006/relationships/image" Target="../media/image7.png"/><Relationship Id="rId17" Type="http://schemas.openxmlformats.org/officeDocument/2006/relationships/image" Target="../media/image10.wmf"/><Relationship Id="rId2" Type="http://schemas.openxmlformats.org/officeDocument/2006/relationships/theme" Target="../theme/theme2.xml"/><Relationship Id="rId16"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image" Target="../media/image9.wmf"/><Relationship Id="rId10" Type="http://schemas.openxmlformats.org/officeDocument/2006/relationships/image" Target="../media/image5.png"/><Relationship Id="rId4" Type="http://schemas.openxmlformats.org/officeDocument/2006/relationships/image" Target="../media/image1.wmf"/><Relationship Id="rId9" Type="http://schemas.openxmlformats.org/officeDocument/2006/relationships/image" Target="../media/image4.jpeg"/><Relationship Id="rId14" Type="http://schemas.openxmlformats.org/officeDocument/2006/relationships/oleObject" Target="../embeddings/oleObject3.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8.png"/><Relationship Id="rId3" Type="http://schemas.openxmlformats.org/officeDocument/2006/relationships/oleObject" Target="../embeddings/oleObject5.bin"/><Relationship Id="rId7" Type="http://schemas.openxmlformats.org/officeDocument/2006/relationships/image" Target="../media/image3.wmf"/><Relationship Id="rId12" Type="http://schemas.openxmlformats.org/officeDocument/2006/relationships/image" Target="../media/image7.png"/><Relationship Id="rId17" Type="http://schemas.openxmlformats.org/officeDocument/2006/relationships/image" Target="../media/image10.wmf"/><Relationship Id="rId2" Type="http://schemas.openxmlformats.org/officeDocument/2006/relationships/theme" Target="../theme/theme3.xml"/><Relationship Id="rId16" Type="http://schemas.openxmlformats.org/officeDocument/2006/relationships/oleObject" Target="../embeddings/oleObject8.bin"/><Relationship Id="rId1" Type="http://schemas.openxmlformats.org/officeDocument/2006/relationships/slideLayout" Target="../slideLayouts/slideLayout3.xml"/><Relationship Id="rId6" Type="http://schemas.openxmlformats.org/officeDocument/2006/relationships/oleObject" Target="../embeddings/oleObject6.bin"/><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image" Target="../media/image9.wmf"/><Relationship Id="rId10" Type="http://schemas.openxmlformats.org/officeDocument/2006/relationships/image" Target="../media/image5.png"/><Relationship Id="rId4" Type="http://schemas.openxmlformats.org/officeDocument/2006/relationships/image" Target="../media/image1.wmf"/><Relationship Id="rId9" Type="http://schemas.openxmlformats.org/officeDocument/2006/relationships/image" Target="../media/image4.jpeg"/><Relationship Id="rId14" Type="http://schemas.openxmlformats.org/officeDocument/2006/relationships/oleObject" Target="../embeddings/oleObject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5091628"/>
          </a:xfrm>
        </p:spPr>
        <p:txBody>
          <a:bodyPr/>
          <a:lstStyle/>
          <a:p>
            <a:pPr>
              <a:lnSpc>
                <a:spcPct val="107000"/>
              </a:lnSpc>
              <a:spcAft>
                <a:spcPts val="800"/>
              </a:spcAft>
            </a:pPr>
            <a:r>
              <a:rPr lang="en-IE"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Developing an automated Security Operation Centre solution (SOC) integrating </a:t>
            </a:r>
            <a:r>
              <a:rPr lang="en-IE"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Wazuh</a:t>
            </a:r>
            <a:r>
              <a:rPr lang="en-IE"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(SIEM &amp; XDR), </a:t>
            </a:r>
            <a:r>
              <a:rPr lang="en-IE" sz="2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TheHive</a:t>
            </a:r>
            <a:r>
              <a:rPr lang="en-IE"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Shuffle to provide a centralised, cost-effective, and customisable solution for security monitoring and intelligent response. </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machine learning algorithms and a phishing URL dataset to enhance the intelligent response capabilities within the SOC.</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project will cover open-source tools, business analysis, data analysis, legal ethical considerations about data in cyber security.</a:t>
            </a:r>
            <a:endParaRPr lang="en-GB"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509578" y="18648837"/>
            <a:ext cx="10050462" cy="754045"/>
          </a:xfrm>
        </p:spPr>
        <p:txBody>
          <a:bodyPr/>
          <a:lstStyle/>
          <a:p>
            <a:r>
              <a:rPr lang="en-US" dirty="0">
                <a:solidFill>
                  <a:schemeClr val="tx2"/>
                </a:solidFill>
                <a:latin typeface="Arial" panose="020B0604020202020204" pitchFamily="34" charset="0"/>
                <a:cs typeface="Arial" panose="020B0604020202020204" pitchFamily="34" charset="0"/>
              </a:rPr>
              <a:t>CRISP-DM FRAMEWORK</a:t>
            </a:r>
          </a:p>
        </p:txBody>
      </p:sp>
      <p:sp>
        <p:nvSpPr>
          <p:cNvPr id="5" name="Text Placeholder 4"/>
          <p:cNvSpPr>
            <a:spLocks noGrp="1"/>
          </p:cNvSpPr>
          <p:nvPr>
            <p:ph type="body" sz="quarter" idx="21"/>
          </p:nvPr>
        </p:nvSpPr>
        <p:spPr>
          <a:xfrm>
            <a:off x="11441111" y="6092185"/>
            <a:ext cx="10048874" cy="3839806"/>
          </a:xfrm>
        </p:spPr>
        <p:txBody>
          <a:bodyPr/>
          <a:lstStyle/>
          <a:p>
            <a:r>
              <a:rPr lang="en-GB" sz="2400" dirty="0">
                <a:solidFill>
                  <a:schemeClr val="tx1"/>
                </a:solidFill>
                <a:latin typeface="Arial" panose="020B0604020202020204" pitchFamily="34" charset="0"/>
                <a:cs typeface="Arial" panose="020B0604020202020204" pitchFamily="34" charset="0"/>
              </a:rPr>
              <a:t>The Automated Security Operations Solutions project aims to build an open-source security operation centre platform by integrating:</a:t>
            </a:r>
          </a:p>
          <a:p>
            <a:r>
              <a:rPr lang="en-GB" sz="2400" dirty="0">
                <a:solidFill>
                  <a:schemeClr val="tx1"/>
                </a:solidFill>
                <a:latin typeface="Arial" panose="020B0604020202020204" pitchFamily="34" charset="0"/>
                <a:cs typeface="Arial" panose="020B0604020202020204" pitchFamily="34" charset="0"/>
              </a:rPr>
              <a:t>• Wazuh (SIEM – Security Information and Event Management &amp; XDR – Extended Detection and Response).</a:t>
            </a:r>
          </a:p>
          <a:p>
            <a:r>
              <a:rPr lang="en-GB" sz="2400" dirty="0">
                <a:solidFill>
                  <a:schemeClr val="tx1"/>
                </a:solidFill>
                <a:latin typeface="Arial" panose="020B0604020202020204" pitchFamily="34" charset="0"/>
                <a:cs typeface="Arial" panose="020B0604020202020204" pitchFamily="34" charset="0"/>
              </a:rPr>
              <a:t>• TheHive (Case Management) and,</a:t>
            </a:r>
          </a:p>
          <a:p>
            <a:r>
              <a:rPr lang="en-GB" sz="2400" dirty="0">
                <a:solidFill>
                  <a:schemeClr val="tx1"/>
                </a:solidFill>
                <a:latin typeface="Arial" panose="020B0604020202020204" pitchFamily="34" charset="0"/>
                <a:cs typeface="Arial" panose="020B0604020202020204" pitchFamily="34" charset="0"/>
              </a:rPr>
              <a:t>• Shuffle (SOAR – Security Orchestration, Automation and Response).</a:t>
            </a:r>
          </a:p>
          <a:p>
            <a:r>
              <a:rPr lang="en-GB" sz="2400" dirty="0">
                <a:solidFill>
                  <a:schemeClr val="tx1"/>
                </a:solidFill>
                <a:latin typeface="Arial" panose="020B0604020202020204" pitchFamily="34" charset="0"/>
                <a:cs typeface="Arial" panose="020B0604020202020204" pitchFamily="34" charset="0"/>
              </a:rPr>
              <a:t>Using machine learning to enhance phishing detection to prevent stealing of private and sensitive information</a:t>
            </a:r>
          </a:p>
          <a:p>
            <a:endParaRPr lang="en-GB" sz="2400" dirty="0">
              <a:solidFill>
                <a:schemeClr val="tx1"/>
              </a:solidFill>
              <a:latin typeface="Arial" panose="020B0604020202020204" pitchFamily="34" charset="0"/>
              <a:cs typeface="Arial" panose="020B0604020202020204" pitchFamily="34" charset="0"/>
            </a:endParaRPr>
          </a:p>
          <a:p>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Business Understanding</a:t>
            </a:r>
          </a:p>
        </p:txBody>
      </p:sp>
      <p:sp>
        <p:nvSpPr>
          <p:cNvPr id="8" name="Text Placeholder 7"/>
          <p:cNvSpPr>
            <a:spLocks noGrp="1"/>
          </p:cNvSpPr>
          <p:nvPr>
            <p:ph type="body" sz="quarter" idx="24"/>
          </p:nvPr>
        </p:nvSpPr>
        <p:spPr/>
        <p:txBody>
          <a:bodyPr/>
          <a:lstStyle/>
          <a:p>
            <a:r>
              <a:rPr lang="en-US" sz="3700" b="1" u="sng" dirty="0">
                <a:solidFill>
                  <a:schemeClr val="tx2"/>
                </a:solidFill>
                <a:latin typeface="Arial" panose="020B0604020202020204" pitchFamily="34" charset="0"/>
                <a:cs typeface="Arial" panose="020B0604020202020204" pitchFamily="34" charset="0"/>
              </a:rPr>
              <a:t>MODELLING</a:t>
            </a:r>
            <a:endParaRPr lang="en-US" dirty="0">
              <a:solidFill>
                <a:schemeClr val="tx2"/>
              </a:solidFill>
              <a:latin typeface="Arial" panose="020B0604020202020204" pitchFamily="34" charset="0"/>
              <a:cs typeface="Arial" panose="020B0604020202020204" pitchFamily="34" charset="0"/>
            </a:endParaRPr>
          </a:p>
        </p:txBody>
      </p:sp>
      <p:sp>
        <p:nvSpPr>
          <p:cNvPr id="9" name="Text Placeholder 8"/>
          <p:cNvSpPr>
            <a:spLocks noGrp="1"/>
          </p:cNvSpPr>
          <p:nvPr>
            <p:ph type="body" sz="quarter" idx="25"/>
          </p:nvPr>
        </p:nvSpPr>
        <p:spPr>
          <a:xfrm>
            <a:off x="33387654" y="11571934"/>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46443" y="16842905"/>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Yuri Mendonca Ribeiro - 2020347</a:t>
            </a:r>
          </a:p>
        </p:txBody>
      </p:sp>
      <p:sp>
        <p:nvSpPr>
          <p:cNvPr id="18" name="Text Placeholder 17"/>
          <p:cNvSpPr>
            <a:spLocks noGrp="1"/>
          </p:cNvSpPr>
          <p:nvPr>
            <p:ph type="body" sz="quarter" idx="153"/>
          </p:nvPr>
        </p:nvSpPr>
        <p:spPr>
          <a:xfrm>
            <a:off x="509578" y="817503"/>
            <a:ext cx="42901013" cy="2277387"/>
          </a:xfrm>
        </p:spPr>
        <p:txBody>
          <a:bodyPr>
            <a:normAutofit/>
          </a:bodyPr>
          <a:lstStyle/>
          <a:p>
            <a:r>
              <a:rPr lang="en-IE" sz="9600" b="1" dirty="0">
                <a:effectLst/>
                <a:latin typeface="Arial" panose="020B0604020202020204" pitchFamily="34" charset="0"/>
                <a:ea typeface="Calibri" panose="020F0502020204030204" pitchFamily="34" charset="0"/>
                <a:cs typeface="Times New Roman" panose="02020603050405020304" pitchFamily="18" charset="0"/>
              </a:rPr>
              <a:t>Automated Security Operations Solutions</a:t>
            </a:r>
          </a:p>
        </p:txBody>
      </p:sp>
      <p:sp>
        <p:nvSpPr>
          <p:cNvPr id="30" name="Text Placeholder 6"/>
          <p:cNvSpPr>
            <a:spLocks noGrp="1"/>
          </p:cNvSpPr>
          <p:nvPr>
            <p:ph type="body" sz="quarter" idx="23"/>
          </p:nvPr>
        </p:nvSpPr>
        <p:spPr>
          <a:xfrm>
            <a:off x="33513137" y="5291349"/>
            <a:ext cx="10048874" cy="1031029"/>
          </a:xfrm>
        </p:spPr>
        <p:txBody>
          <a:bodyPr/>
          <a:lstStyle/>
          <a:p>
            <a:pPr algn="ctr"/>
            <a:r>
              <a:rPr lang="en-US" sz="3700" b="1" u="sng" dirty="0">
                <a:solidFill>
                  <a:schemeClr val="tx2"/>
                </a:solidFill>
                <a:latin typeface="Arial" panose="020B0604020202020204" pitchFamily="34" charset="0"/>
                <a:cs typeface="Arial" panose="020B0604020202020204" pitchFamily="34" charset="0"/>
              </a:rPr>
              <a:t>DEPLOYMENT</a:t>
            </a:r>
          </a:p>
        </p:txBody>
      </p:sp>
      <p:sp>
        <p:nvSpPr>
          <p:cNvPr id="31" name="Text Placeholder 11"/>
          <p:cNvSpPr>
            <a:spLocks noGrp="1"/>
          </p:cNvSpPr>
          <p:nvPr>
            <p:ph type="body" sz="quarter" idx="28"/>
          </p:nvPr>
        </p:nvSpPr>
        <p:spPr>
          <a:xfrm>
            <a:off x="33382622" y="6056596"/>
            <a:ext cx="10052050" cy="5853888"/>
          </a:xfrm>
        </p:spPr>
        <p:txBody>
          <a:bodyPr/>
          <a:lstStyle/>
          <a:p>
            <a:r>
              <a:rPr lang="en-GB" sz="2400" dirty="0">
                <a:solidFill>
                  <a:schemeClr val="tx1"/>
                </a:solidFill>
                <a:latin typeface="Arial" panose="020B0604020202020204" pitchFamily="34" charset="0"/>
                <a:cs typeface="Arial" panose="020B0604020202020204" pitchFamily="34" charset="0"/>
              </a:rPr>
              <a:t>In the final phase of the CRISP-DM process, the goal is to create a plan for integrating the machine learning model for phishing URL detection into the workflow of the Automated Security Operations Centre (SOC) solution.</a:t>
            </a:r>
          </a:p>
          <a:p>
            <a:r>
              <a:rPr lang="en-GB" sz="2400" dirty="0">
                <a:solidFill>
                  <a:schemeClr val="tx1"/>
                </a:solidFill>
                <a:latin typeface="Arial" panose="020B0604020202020204" pitchFamily="34" charset="0"/>
                <a:cs typeface="Arial" panose="020B0604020202020204" pitchFamily="34" charset="0"/>
              </a:rPr>
              <a:t>Given the Random Forest model has achieved an accuracy of 99.99%, will be deployed for real-time detection of phishing URLs. The model can be integrated with the Wazuh SIEM to analyse network traffic.</a:t>
            </a:r>
          </a:p>
          <a:p>
            <a:r>
              <a:rPr lang="en-GB" sz="2400" dirty="0">
                <a:solidFill>
                  <a:schemeClr val="tx1"/>
                </a:solidFill>
                <a:latin typeface="Arial" panose="020B0604020202020204" pitchFamily="34" charset="0"/>
                <a:cs typeface="Arial" panose="020B0604020202020204" pitchFamily="34" charset="0"/>
              </a:rPr>
              <a:t>Whenever a new URL request is made from any monitored device, the URL will be passed through the trained Random Forest model, the model will then classify the URL as either legitimate or a phishing threat. If classified as a phishing threat, an alert can be automatically generated within Wazuh and then passed to TheHive system for further analysis by a security analyst.</a:t>
            </a:r>
          </a:p>
          <a:p>
            <a:endParaRPr lang="en-US" sz="2400" dirty="0">
              <a:solidFill>
                <a:schemeClr val="tx1"/>
              </a:solidFill>
              <a:latin typeface="Arial" panose="020B0604020202020204" pitchFamily="34" charset="0"/>
              <a:cs typeface="Arial" panose="020B0604020202020204" pitchFamily="34" charset="0"/>
            </a:endParaRPr>
          </a:p>
        </p:txBody>
      </p:sp>
      <p:sp>
        <p:nvSpPr>
          <p:cNvPr id="32" name="Content Placeholder 2"/>
          <p:cNvSpPr txBox="1">
            <a:spLocks/>
          </p:cNvSpPr>
          <p:nvPr/>
        </p:nvSpPr>
        <p:spPr>
          <a:xfrm>
            <a:off x="718249" y="19594272"/>
            <a:ext cx="9397301" cy="4221880"/>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GB" sz="2400" dirty="0">
                <a:latin typeface="Arial" panose="020B0604020202020204" pitchFamily="34" charset="0"/>
                <a:cs typeface="Arial" panose="020B0604020202020204" pitchFamily="34" charset="0"/>
              </a:rPr>
              <a:t>CRISP-DM stands for Cross-Industry Standard Process for Data Mining. The key points about CRISP-DM:</a:t>
            </a:r>
          </a:p>
          <a:p>
            <a:pPr marL="457200" indent="-457200">
              <a:buAutoNum type="arabicPeriod"/>
            </a:pPr>
            <a:r>
              <a:rPr lang="en-GB" sz="2400" dirty="0">
                <a:latin typeface="Arial" panose="020B0604020202020204" pitchFamily="34" charset="0"/>
                <a:cs typeface="Arial" panose="020B0604020202020204" pitchFamily="34" charset="0"/>
              </a:rPr>
              <a:t>Business Understanding</a:t>
            </a:r>
          </a:p>
          <a:p>
            <a:pPr marL="457200" indent="-457200">
              <a:buAutoNum type="arabicPeriod"/>
            </a:pPr>
            <a:r>
              <a:rPr lang="en-GB" sz="2400" dirty="0">
                <a:latin typeface="Arial" panose="020B0604020202020204" pitchFamily="34" charset="0"/>
                <a:cs typeface="Arial" panose="020B0604020202020204" pitchFamily="34" charset="0"/>
              </a:rPr>
              <a:t>Data Understanding</a:t>
            </a:r>
          </a:p>
          <a:p>
            <a:pPr marL="457200" indent="-457200">
              <a:buAutoNum type="arabicPeriod"/>
            </a:pPr>
            <a:r>
              <a:rPr lang="en-GB" sz="2400" dirty="0">
                <a:latin typeface="Arial" panose="020B0604020202020204" pitchFamily="34" charset="0"/>
                <a:cs typeface="Arial" panose="020B0604020202020204" pitchFamily="34" charset="0"/>
              </a:rPr>
              <a:t>Data Preparation</a:t>
            </a:r>
          </a:p>
          <a:p>
            <a:pPr marL="457200" indent="-457200">
              <a:buAutoNum type="arabicPeriod"/>
            </a:pPr>
            <a:r>
              <a:rPr lang="en-GB" sz="2400" dirty="0" err="1">
                <a:latin typeface="Arial" panose="020B0604020202020204" pitchFamily="34" charset="0"/>
                <a:cs typeface="Arial" panose="020B0604020202020204" pitchFamily="34" charset="0"/>
              </a:rPr>
              <a:t>Modeling</a:t>
            </a:r>
            <a:endParaRPr lang="en-GB" sz="2400" dirty="0">
              <a:latin typeface="Arial" panose="020B0604020202020204" pitchFamily="34" charset="0"/>
              <a:cs typeface="Arial" panose="020B0604020202020204" pitchFamily="34" charset="0"/>
            </a:endParaRPr>
          </a:p>
          <a:p>
            <a:pPr marL="457200" indent="-457200">
              <a:buAutoNum type="arabicPeriod"/>
            </a:pPr>
            <a:r>
              <a:rPr lang="en-GB" sz="2400" dirty="0">
                <a:latin typeface="Arial" panose="020B0604020202020204" pitchFamily="34" charset="0"/>
                <a:cs typeface="Arial" panose="020B0604020202020204" pitchFamily="34" charset="0"/>
              </a:rPr>
              <a:t>Evaluation</a:t>
            </a:r>
          </a:p>
          <a:p>
            <a:pPr marL="457200" indent="-457200">
              <a:buAutoNum type="arabicPeriod"/>
            </a:pPr>
            <a:r>
              <a:rPr lang="en-GB" sz="2400" dirty="0">
                <a:latin typeface="Arial" panose="020B0604020202020204" pitchFamily="34" charset="0"/>
                <a:cs typeface="Arial" panose="020B0604020202020204" pitchFamily="34" charset="0"/>
              </a:rPr>
              <a:t>Deployment</a:t>
            </a:r>
            <a:endParaRPr lang="en-IE" sz="24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18170" y="6372032"/>
            <a:ext cx="9795691" cy="8658837"/>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GB" sz="2400" dirty="0">
                <a:latin typeface="Arial" panose="020B0604020202020204" pitchFamily="34" charset="0"/>
                <a:cs typeface="Arial" panose="020B0604020202020204" pitchFamily="34" charset="0"/>
              </a:rPr>
              <a:t>In the fourth phase of the CRISP-DM process, I have chosen to train three different machine-learning models:</a:t>
            </a:r>
          </a:p>
          <a:p>
            <a:pPr marL="0" indent="0">
              <a:buNone/>
            </a:pPr>
            <a:endParaRPr lang="en-GB" sz="2500" dirty="0"/>
          </a:p>
          <a:p>
            <a:pPr marL="0" indent="0">
              <a:buNone/>
            </a:pPr>
            <a:r>
              <a:rPr lang="en-GB" sz="2500" dirty="0"/>
              <a:t>• </a:t>
            </a:r>
            <a:r>
              <a:rPr lang="en-GB" sz="2400" b="1" dirty="0">
                <a:latin typeface="Arial" panose="020B0604020202020204" pitchFamily="34" charset="0"/>
                <a:cs typeface="Arial" panose="020B0604020202020204" pitchFamily="34" charset="0"/>
              </a:rPr>
              <a:t>Logistic Regression – 99.98%</a:t>
            </a:r>
          </a:p>
          <a:p>
            <a:pPr marL="0" indent="0">
              <a:buNone/>
            </a:pPr>
            <a:endParaRPr lang="en-GB" sz="2500" dirty="0"/>
          </a:p>
          <a:p>
            <a:pPr marL="0" indent="0">
              <a:buNone/>
            </a:pPr>
            <a:endParaRPr lang="en-GB" sz="2500" dirty="0"/>
          </a:p>
          <a:p>
            <a:pPr marL="0" indent="0">
              <a:buNone/>
            </a:pPr>
            <a:endParaRPr lang="en-GB" sz="2500" dirty="0"/>
          </a:p>
          <a:p>
            <a:pPr marL="0" indent="0">
              <a:buNone/>
            </a:pPr>
            <a:endParaRPr lang="en-GB" sz="2500" dirty="0"/>
          </a:p>
          <a:p>
            <a:pPr marL="0" indent="0">
              <a:buNone/>
            </a:pPr>
            <a:r>
              <a:rPr lang="en-GB" sz="2500" dirty="0"/>
              <a:t>• </a:t>
            </a:r>
            <a:r>
              <a:rPr lang="en-GB" sz="2400" b="1" dirty="0">
                <a:latin typeface="Arial" panose="020B0604020202020204" pitchFamily="34" charset="0"/>
                <a:cs typeface="Arial" panose="020B0604020202020204" pitchFamily="34" charset="0"/>
              </a:rPr>
              <a:t>Random Forest – 99.99%</a:t>
            </a:r>
          </a:p>
          <a:p>
            <a:pPr marL="0" indent="0">
              <a:buNone/>
            </a:pPr>
            <a:endParaRPr lang="en-GB" sz="2500" dirty="0"/>
          </a:p>
          <a:p>
            <a:pPr marL="0" indent="0">
              <a:buNone/>
            </a:pPr>
            <a:endParaRPr lang="en-GB" sz="2500" dirty="0"/>
          </a:p>
          <a:p>
            <a:pPr marL="0" indent="0">
              <a:buNone/>
            </a:pPr>
            <a:endParaRPr lang="en-GB" sz="2500" dirty="0"/>
          </a:p>
          <a:p>
            <a:pPr marL="0" indent="0">
              <a:buNone/>
            </a:pPr>
            <a:endParaRPr lang="en-GB" sz="2500" dirty="0"/>
          </a:p>
          <a:p>
            <a:pPr marL="0" indent="0">
              <a:buNone/>
            </a:pPr>
            <a:endParaRPr lang="en-GB" sz="2500" dirty="0"/>
          </a:p>
          <a:p>
            <a:pPr marL="0" indent="0">
              <a:buNone/>
            </a:pPr>
            <a:r>
              <a:rPr lang="en-GB" sz="2500" dirty="0"/>
              <a:t>• </a:t>
            </a:r>
            <a:r>
              <a:rPr lang="en-GB" sz="2400" b="1" dirty="0">
                <a:latin typeface="Arial" panose="020B0604020202020204" pitchFamily="34" charset="0"/>
                <a:cs typeface="Arial" panose="020B0604020202020204" pitchFamily="34" charset="0"/>
              </a:rPr>
              <a:t>SVM model – 99.98%</a:t>
            </a:r>
          </a:p>
          <a:p>
            <a:pPr marL="0" indent="0">
              <a:buNone/>
            </a:pPr>
            <a:endParaRPr lang="en-GB" sz="2500" dirty="0"/>
          </a:p>
        </p:txBody>
      </p:sp>
      <p:sp>
        <p:nvSpPr>
          <p:cNvPr id="40" name="Text Placeholder 3"/>
          <p:cNvSpPr>
            <a:spLocks noGrp="1"/>
          </p:cNvSpPr>
          <p:nvPr>
            <p:ph type="body" sz="quarter" idx="20"/>
          </p:nvPr>
        </p:nvSpPr>
        <p:spPr>
          <a:xfrm>
            <a:off x="491425" y="10907454"/>
            <a:ext cx="10026754" cy="754045"/>
          </a:xfrm>
        </p:spPr>
        <p:txBody>
          <a:bodyPr/>
          <a:lstStyle/>
          <a:p>
            <a:r>
              <a:rPr lang="en-US" dirty="0">
                <a:solidFill>
                  <a:schemeClr val="tx2"/>
                </a:solidFill>
                <a:latin typeface="Arial" panose="020B0604020202020204" pitchFamily="34" charset="0"/>
                <a:cs typeface="Arial" panose="020B0604020202020204" pitchFamily="34" charset="0"/>
              </a:rPr>
              <a:t>METHODOLOGY</a:t>
            </a:r>
          </a:p>
        </p:txBody>
      </p:sp>
      <p:sp>
        <p:nvSpPr>
          <p:cNvPr id="41" name="Content Placeholder 2"/>
          <p:cNvSpPr txBox="1">
            <a:spLocks/>
          </p:cNvSpPr>
          <p:nvPr/>
        </p:nvSpPr>
        <p:spPr>
          <a:xfrm>
            <a:off x="548428" y="11798292"/>
            <a:ext cx="9921498" cy="665915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defTabSz="895350">
              <a:buFont typeface="Arial" pitchFamily="34" charset="0"/>
              <a:buNone/>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Business Understanding</a:t>
            </a:r>
            <a:r>
              <a:rPr lang="en-GB" sz="2400" dirty="0">
                <a:latin typeface="Arial" panose="020B0604020202020204" pitchFamily="34" charset="0"/>
                <a:cs typeface="Arial" panose="020B0604020202020204" pitchFamily="34" charset="0"/>
              </a:rPr>
              <a:t>: Determining business objectives; Identifying the threats that the SOC aims to address; Understanding the tools, and technologies used in the SOC</a:t>
            </a:r>
          </a:p>
          <a:p>
            <a:pPr marL="0" indent="0" defTabSz="895350">
              <a:buFont typeface="Arial" pitchFamily="34" charset="0"/>
              <a:buNone/>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Understanding</a:t>
            </a:r>
            <a:r>
              <a:rPr lang="en-GB" sz="2400" dirty="0">
                <a:latin typeface="Arial" panose="020B0604020202020204" pitchFamily="34" charset="0"/>
                <a:cs typeface="Arial" panose="020B0604020202020204" pitchFamily="34" charset="0"/>
              </a:rPr>
              <a:t>: Identifying the relevant data sources for the project and explore and analyse the data to understand its structure, quality and potential limitations.</a:t>
            </a:r>
          </a:p>
          <a:p>
            <a:pPr marL="0" indent="0" defTabSz="895350">
              <a:buFont typeface="Arial" pitchFamily="34" charset="0"/>
              <a:buNone/>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Preparation</a:t>
            </a:r>
            <a:r>
              <a:rPr lang="en-GB" sz="2400" dirty="0">
                <a:latin typeface="Arial" panose="020B0604020202020204" pitchFamily="34" charset="0"/>
                <a:cs typeface="Arial" panose="020B0604020202020204" pitchFamily="34" charset="0"/>
              </a:rPr>
              <a:t>: Performing data cleansing and normalisation. Selection and extraction of relevant features from the data set for ML modelling; Handling missing values, and imbalanced data, if necessary; Splitting the data into training and testing sets.</a:t>
            </a:r>
          </a:p>
          <a:p>
            <a:pPr marL="0" indent="0" defTabSz="895350">
              <a:buFont typeface="Arial" pitchFamily="34" charset="0"/>
              <a:buNone/>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Modelling</a:t>
            </a:r>
            <a:r>
              <a:rPr lang="en-GB" sz="2400" dirty="0">
                <a:latin typeface="Arial" panose="020B0604020202020204" pitchFamily="34" charset="0"/>
                <a:cs typeface="Arial" panose="020B0604020202020204" pitchFamily="34" charset="0"/>
              </a:rPr>
              <a:t>: Choosing the machine learning algorithm for phishing URL detection.</a:t>
            </a:r>
          </a:p>
          <a:p>
            <a:pPr marL="0" indent="0" defTabSz="895350">
              <a:buFont typeface="Arial" pitchFamily="34" charset="0"/>
              <a:buNone/>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Evaluation</a:t>
            </a:r>
            <a:r>
              <a:rPr lang="en-GB" sz="2400" dirty="0">
                <a:latin typeface="Arial" panose="020B0604020202020204" pitchFamily="34" charset="0"/>
                <a:cs typeface="Arial" panose="020B0604020202020204" pitchFamily="34" charset="0"/>
              </a:rPr>
              <a:t>: Evaluation of the performance of the models; Interpretation of the model’s result.</a:t>
            </a:r>
          </a:p>
          <a:p>
            <a:pPr marL="0" indent="0" defTabSz="895350">
              <a:buFont typeface="Arial" pitchFamily="34" charset="0"/>
              <a:buNone/>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Deployment</a:t>
            </a:r>
            <a:r>
              <a:rPr lang="en-GB" sz="2400" dirty="0">
                <a:latin typeface="Arial" panose="020B0604020202020204" pitchFamily="34" charset="0"/>
                <a:cs typeface="Arial" panose="020B0604020202020204" pitchFamily="34" charset="0"/>
              </a:rPr>
              <a:t>: Creation of a plan for integrating the machine learning model into the SOC’s existing workflows.</a:t>
            </a:r>
          </a:p>
        </p:txBody>
      </p:sp>
      <p:sp>
        <p:nvSpPr>
          <p:cNvPr id="42" name="Content Placeholder 2"/>
          <p:cNvSpPr txBox="1">
            <a:spLocks/>
          </p:cNvSpPr>
          <p:nvPr/>
        </p:nvSpPr>
        <p:spPr>
          <a:xfrm>
            <a:off x="33540176" y="12470611"/>
            <a:ext cx="9736942" cy="4689430"/>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GB" sz="2400" dirty="0">
                <a:latin typeface="Arial" panose="020B0604020202020204" pitchFamily="34" charset="0"/>
                <a:cs typeface="Arial" panose="020B0604020202020204" pitchFamily="34" charset="0"/>
              </a:rPr>
              <a:t>The integration of machine learning for the detection of Phishing URLs showcases the ability to greatly increase the intelligent response capabilities within the SOC. As demonstrated, the Random Forest model reached an impressive 99.99% accuracy making this new feature a key component in this project. </a:t>
            </a:r>
          </a:p>
          <a:p>
            <a:pPr marL="0" indent="0" algn="just" defTabSz="895350">
              <a:buFont typeface="Arial" pitchFamily="34" charset="0"/>
              <a:buNone/>
            </a:pPr>
            <a:r>
              <a:rPr lang="en-GB" sz="2400" dirty="0">
                <a:latin typeface="Arial" panose="020B0604020202020204" pitchFamily="34" charset="0"/>
                <a:cs typeface="Arial" panose="020B0604020202020204" pitchFamily="34" charset="0"/>
              </a:rPr>
              <a:t>While the proposed solution presents numerous advantages, we cannot forget that the challenges in cyber security are daily and improvements and updates must be carried on regularly. However, the solution offers a promising foundation for further developments whether in phishing detection or malware detection, abnormally network behaviour and so on.</a:t>
            </a:r>
          </a:p>
        </p:txBody>
      </p:sp>
      <p:sp>
        <p:nvSpPr>
          <p:cNvPr id="45" name="Text Placeholder 4"/>
          <p:cNvSpPr>
            <a:spLocks noGrp="1"/>
          </p:cNvSpPr>
          <p:nvPr>
            <p:ph type="body" sz="quarter" idx="21"/>
          </p:nvPr>
        </p:nvSpPr>
        <p:spPr>
          <a:xfrm>
            <a:off x="11459293" y="25496880"/>
            <a:ext cx="10048874" cy="1031029"/>
          </a:xfrm>
        </p:spPr>
        <p:txBody>
          <a:bodyPr/>
          <a:lstStyle/>
          <a:p>
            <a:pPr algn="ctr"/>
            <a:r>
              <a:rPr lang="en-US" sz="3700" b="1" i="1" u="sng" dirty="0">
                <a:solidFill>
                  <a:schemeClr val="tx2"/>
                </a:solidFill>
                <a:latin typeface="Arial" panose="020B0604020202020204" pitchFamily="34" charset="0"/>
                <a:cs typeface="Arial" panose="020B0604020202020204" pitchFamily="34" charset="0"/>
              </a:rPr>
              <a:t>DATA PREPARATION</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4" name="Text Placeholder 4"/>
          <p:cNvSpPr>
            <a:spLocks noGrp="1"/>
          </p:cNvSpPr>
          <p:nvPr>
            <p:ph type="body" sz="quarter" idx="21"/>
          </p:nvPr>
        </p:nvSpPr>
        <p:spPr>
          <a:xfrm>
            <a:off x="11453400" y="17219928"/>
            <a:ext cx="10048874" cy="1031029"/>
          </a:xfrm>
        </p:spPr>
        <p:txBody>
          <a:bodyPr/>
          <a:lstStyle/>
          <a:p>
            <a:pPr algn="ctr"/>
            <a:r>
              <a:rPr lang="en-US" sz="3700" b="1" i="1" u="sng" dirty="0">
                <a:solidFill>
                  <a:schemeClr val="tx2"/>
                </a:solidFill>
                <a:latin typeface="Arial" panose="020B0604020202020204" pitchFamily="34" charset="0"/>
                <a:cs typeface="Arial" panose="020B0604020202020204" pitchFamily="34" charset="0"/>
              </a:rPr>
              <a:t>DATA UNDERSTANDING</a:t>
            </a:r>
          </a:p>
        </p:txBody>
      </p:sp>
      <p:sp>
        <p:nvSpPr>
          <p:cNvPr id="43" name="Text Placeholder 4">
            <a:extLst>
              <a:ext uri="{FF2B5EF4-FFF2-40B4-BE49-F238E27FC236}">
                <a16:creationId xmlns:a16="http://schemas.microsoft.com/office/drawing/2014/main" id="{D01E89C6-0794-4157-9DEF-383030D60FAB}"/>
              </a:ext>
            </a:extLst>
          </p:cNvPr>
          <p:cNvSpPr txBox="1">
            <a:spLocks/>
          </p:cNvSpPr>
          <p:nvPr/>
        </p:nvSpPr>
        <p:spPr>
          <a:xfrm>
            <a:off x="11447321" y="26027104"/>
            <a:ext cx="10048874" cy="127417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GB" sz="2400" dirty="0">
              <a:solidFill>
                <a:schemeClr val="tx1"/>
              </a:solidFill>
              <a:latin typeface="Arial" panose="020B0604020202020204" pitchFamily="34" charset="0"/>
              <a:cs typeface="Arial" panose="020B0604020202020204" pitchFamily="34" charset="0"/>
            </a:endParaRPr>
          </a:p>
          <a:p>
            <a:r>
              <a:rPr lang="en-GB" sz="2400" dirty="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550518" y="17596950"/>
            <a:ext cx="9736942" cy="13568850"/>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1800" dirty="0">
                <a:latin typeface="Arial" panose="020B0604020202020204" pitchFamily="34" charset="0"/>
                <a:cs typeface="Arial" panose="020B0604020202020204" pitchFamily="34" charset="0"/>
              </a:rPr>
              <a:t>Anonymisation and pseudonymisation. (n.d.). Retrieved from Data Protection </a:t>
            </a:r>
            <a:r>
              <a:rPr lang="en-IE" sz="1800" dirty="0" err="1">
                <a:latin typeface="Arial" panose="020B0604020202020204" pitchFamily="34" charset="0"/>
                <a:cs typeface="Arial" panose="020B0604020202020204" pitchFamily="34" charset="0"/>
              </a:rPr>
              <a:t>Comission</a:t>
            </a:r>
            <a:r>
              <a:rPr lang="en-IE" sz="1800" dirty="0">
                <a:latin typeface="Arial" panose="020B0604020202020204" pitchFamily="34" charset="0"/>
                <a:cs typeface="Arial" panose="020B0604020202020204" pitchFamily="34" charset="0"/>
              </a:rPr>
              <a:t>: https://www.dataprotection.ie/en/dpc-guidance/anonymisation-pseudonymisation</a:t>
            </a:r>
          </a:p>
          <a:p>
            <a:pPr marL="0" indent="0" algn="just" defTabSz="895350">
              <a:buNone/>
            </a:pPr>
            <a:r>
              <a:rPr lang="en-IE" sz="1800" dirty="0">
                <a:latin typeface="Arial" panose="020B0604020202020204" pitchFamily="34" charset="0"/>
                <a:cs typeface="Arial" panose="020B0604020202020204" pitchFamily="34" charset="0"/>
              </a:rPr>
              <a:t>Aznar, P. (2020, December 02). Decision Trees: Gini vs Entropy. Retrieved from </a:t>
            </a:r>
            <a:r>
              <a:rPr lang="en-IE" sz="1800" dirty="0" err="1">
                <a:latin typeface="Arial" panose="020B0604020202020204" pitchFamily="34" charset="0"/>
                <a:cs typeface="Arial" panose="020B0604020202020204" pitchFamily="34" charset="0"/>
              </a:rPr>
              <a:t>QuantDare</a:t>
            </a:r>
            <a:r>
              <a:rPr lang="en-IE" sz="1800" dirty="0">
                <a:latin typeface="Arial" panose="020B0604020202020204" pitchFamily="34" charset="0"/>
                <a:cs typeface="Arial" panose="020B0604020202020204" pitchFamily="34" charset="0"/>
              </a:rPr>
              <a:t>: https://quantdare.com/decision-trees-gini-vs-entropy/</a:t>
            </a:r>
          </a:p>
          <a:p>
            <a:pPr marL="0" indent="0" algn="just" defTabSz="895350">
              <a:buNone/>
            </a:pPr>
            <a:r>
              <a:rPr lang="en-IE" sz="1800" dirty="0">
                <a:latin typeface="Arial" panose="020B0604020202020204" pitchFamily="34" charset="0"/>
                <a:cs typeface="Arial" panose="020B0604020202020204" pitchFamily="34" charset="0"/>
              </a:rPr>
              <a:t>Brownlee, J. (2020, August 15). Support Vector Machines for Machine Learning. Retrieved from Machine Learning Mastery: https://machinelearningmastery.com/support-vector-machines-for-machine-learning/</a:t>
            </a:r>
          </a:p>
          <a:p>
            <a:pPr marL="0" indent="0" algn="just" defTabSz="895350">
              <a:buNone/>
            </a:pPr>
            <a:r>
              <a:rPr lang="en-IE" sz="1800" dirty="0">
                <a:latin typeface="Arial" panose="020B0604020202020204" pitchFamily="34" charset="0"/>
                <a:cs typeface="Arial" panose="020B0604020202020204" pitchFamily="34" charset="0"/>
              </a:rPr>
              <a:t>Brownlee, J. (2023, December 06). Logistic Regression for Machine Learning. Retrieved from Machine Learning Mastery: https://machinelearningmastery.com/logistic-regression-for-machine-learning/</a:t>
            </a:r>
          </a:p>
          <a:p>
            <a:pPr marL="0" indent="0" algn="just" defTabSz="895350">
              <a:buNone/>
            </a:pPr>
            <a:r>
              <a:rPr lang="en-IE" sz="1800" dirty="0">
                <a:latin typeface="Arial" panose="020B0604020202020204" pitchFamily="34" charset="0"/>
                <a:cs typeface="Arial" panose="020B0604020202020204" pitchFamily="34" charset="0"/>
              </a:rPr>
              <a:t>Cyber Security Market. (2023, 04 17). Retrieved from Fortune Business Insights: https://www.fortunebusinessinsights.com/press-release/cyber-security-market-9280</a:t>
            </a:r>
          </a:p>
          <a:p>
            <a:pPr marL="0" indent="0" algn="just" defTabSz="895350">
              <a:buNone/>
            </a:pPr>
            <a:r>
              <a:rPr lang="en-IE" sz="1800" dirty="0">
                <a:latin typeface="Arial" panose="020B0604020202020204" pitchFamily="34" charset="0"/>
                <a:cs typeface="Arial" panose="020B0604020202020204" pitchFamily="34" charset="0"/>
              </a:rPr>
              <a:t>Donges, N. (n.d.). Random Forest: A Complete Guide for Machine Learning. Retrieved from </a:t>
            </a:r>
            <a:r>
              <a:rPr lang="en-IE" sz="1800" dirty="0" err="1">
                <a:latin typeface="Arial" panose="020B0604020202020204" pitchFamily="34" charset="0"/>
                <a:cs typeface="Arial" panose="020B0604020202020204" pitchFamily="34" charset="0"/>
              </a:rPr>
              <a:t>BuiltIn</a:t>
            </a:r>
            <a:r>
              <a:rPr lang="en-IE" sz="1800" dirty="0">
                <a:latin typeface="Arial" panose="020B0604020202020204" pitchFamily="34" charset="0"/>
                <a:cs typeface="Arial" panose="020B0604020202020204" pitchFamily="34" charset="0"/>
              </a:rPr>
              <a:t>: https://builtin.com/data-science/random-forest-algorithm</a:t>
            </a:r>
          </a:p>
          <a:p>
            <a:pPr marL="0" indent="0" algn="just" defTabSz="895350">
              <a:buNone/>
            </a:pPr>
            <a:r>
              <a:rPr lang="en-IE" sz="1800" dirty="0">
                <a:latin typeface="Arial" panose="020B0604020202020204" pitchFamily="34" charset="0"/>
                <a:cs typeface="Arial" panose="020B0604020202020204" pitchFamily="34" charset="0"/>
              </a:rPr>
              <a:t>Geeks for Geeks. (2023, May 07). Retrieved from Differentiate between Support Vector Machine and Logistic Regression: https://www.geeksforgeeks.org/differentiate-between-support-vector-machine-and-logistic-regression/</a:t>
            </a:r>
          </a:p>
          <a:p>
            <a:pPr marL="0" indent="0" algn="just" defTabSz="895350">
              <a:buNone/>
            </a:pPr>
            <a:r>
              <a:rPr lang="en-IE" sz="1800" dirty="0" err="1">
                <a:latin typeface="Arial" panose="020B0604020202020204" pitchFamily="34" charset="0"/>
                <a:cs typeface="Arial" panose="020B0604020202020204" pitchFamily="34" charset="0"/>
              </a:rPr>
              <a:t>Graylog</a:t>
            </a:r>
            <a:r>
              <a:rPr lang="en-IE" sz="1800" dirty="0">
                <a:latin typeface="Arial" panose="020B0604020202020204" pitchFamily="34" charset="0"/>
                <a:cs typeface="Arial" panose="020B0604020202020204" pitchFamily="34" charset="0"/>
              </a:rPr>
              <a:t>. (n.d.). Retrieved from </a:t>
            </a:r>
            <a:r>
              <a:rPr lang="en-IE" sz="1800" dirty="0" err="1">
                <a:latin typeface="Arial" panose="020B0604020202020204" pitchFamily="34" charset="0"/>
                <a:cs typeface="Arial" panose="020B0604020202020204" pitchFamily="34" charset="0"/>
              </a:rPr>
              <a:t>Graylog</a:t>
            </a:r>
            <a:r>
              <a:rPr lang="en-IE" sz="1800" dirty="0">
                <a:latin typeface="Arial" panose="020B0604020202020204" pitchFamily="34" charset="0"/>
                <a:cs typeface="Arial" panose="020B0604020202020204" pitchFamily="34" charset="0"/>
              </a:rPr>
              <a:t> Pricing: https://graylog.org/pricing/</a:t>
            </a:r>
          </a:p>
          <a:p>
            <a:pPr marL="0" indent="0" algn="just" defTabSz="895350">
              <a:buNone/>
            </a:pPr>
            <a:r>
              <a:rPr lang="en-IE" sz="1800" dirty="0">
                <a:latin typeface="Arial" panose="020B0604020202020204" pitchFamily="34" charset="0"/>
                <a:cs typeface="Arial" panose="020B0604020202020204" pitchFamily="34" charset="0"/>
              </a:rPr>
              <a:t>ISC2. (2022). Retrieved from Cybersecurity Workforce Study: https://media.isc2.org/-/media/Project/ISC2/Main/Media/documents/research/ISC2-Cybersecurity-Workforce-Study-2022.pdf?rev=1bb9812a77c74e7c9042c3939678c196</a:t>
            </a:r>
          </a:p>
          <a:p>
            <a:pPr marL="0" indent="0" algn="just" defTabSz="895350">
              <a:buNone/>
            </a:pPr>
            <a:r>
              <a:rPr lang="en-IE" sz="1800" dirty="0">
                <a:latin typeface="Arial" panose="020B0604020202020204" pitchFamily="34" charset="0"/>
                <a:cs typeface="Arial" panose="020B0604020202020204" pitchFamily="34" charset="0"/>
              </a:rPr>
              <a:t>Markets And Markets. (2023, 08). Retrieved from Security Automation Market : https://www.marketsandmarkets.com/Market-Reports/security-automation-market-266165.html</a:t>
            </a:r>
          </a:p>
          <a:p>
            <a:pPr marL="0" indent="0" algn="just" defTabSz="895350">
              <a:buNone/>
            </a:pPr>
            <a:r>
              <a:rPr lang="en-IE" sz="1800" dirty="0" err="1">
                <a:latin typeface="Arial" panose="020B0604020202020204" pitchFamily="34" charset="0"/>
                <a:cs typeface="Arial" panose="020B0604020202020204" pitchFamily="34" charset="0"/>
              </a:rPr>
              <a:t>OpenLogic</a:t>
            </a:r>
            <a:r>
              <a:rPr lang="en-IE" sz="1800" dirty="0">
                <a:latin typeface="Arial" panose="020B0604020202020204" pitchFamily="34" charset="0"/>
                <a:cs typeface="Arial" panose="020B0604020202020204" pitchFamily="34" charset="0"/>
              </a:rPr>
              <a:t>. (2024). Retrieved from 2024 State of Open Source Report: https://www.openlogic.com/resources/state-of-open-source-report?utm_source=landingpage&amp;utm_medium=social&amp;utm_campaign=OPL-GLB-2024Q1-CON-2024StateofOpenSourceReport&amp;utm_content=press-release</a:t>
            </a:r>
          </a:p>
          <a:p>
            <a:pPr marL="0" indent="0" algn="just" defTabSz="895350">
              <a:buNone/>
            </a:pPr>
            <a:r>
              <a:rPr lang="en-IE" sz="1800" dirty="0" err="1">
                <a:latin typeface="Arial" panose="020B0604020202020204" pitchFamily="34" charset="0"/>
                <a:cs typeface="Arial" panose="020B0604020202020204" pitchFamily="34" charset="0"/>
              </a:rPr>
              <a:t>PhiUSIIL</a:t>
            </a:r>
            <a:r>
              <a:rPr lang="en-IE" sz="1800" dirty="0">
                <a:latin typeface="Arial" panose="020B0604020202020204" pitchFamily="34" charset="0"/>
                <a:cs typeface="Arial" panose="020B0604020202020204" pitchFamily="34" charset="0"/>
              </a:rPr>
              <a:t> Phishing URL (Website). (2024, March 03). Retrieved from UCI Machine Learning Repository: https://archive.ics.uci.edu/dataset/967/phiusiil+phishing+url+dataset</a:t>
            </a:r>
          </a:p>
          <a:p>
            <a:pPr marL="0" indent="0" algn="just" defTabSz="895350">
              <a:buNone/>
            </a:pPr>
            <a:r>
              <a:rPr lang="en-IE" sz="1800" dirty="0">
                <a:latin typeface="Arial" panose="020B0604020202020204" pitchFamily="34" charset="0"/>
                <a:cs typeface="Arial" panose="020B0604020202020204" pitchFamily="34" charset="0"/>
              </a:rPr>
              <a:t>Shea, S. (2024, February). SOAR (security orchestration, automation and response). Retrieved from TechTarget: https://www.techtarget.com/searchsecurity/definition/SOAR</a:t>
            </a:r>
          </a:p>
          <a:p>
            <a:pPr marL="0" indent="0" algn="just" defTabSz="895350">
              <a:buNone/>
            </a:pPr>
            <a:r>
              <a:rPr lang="en-IE" sz="1800" dirty="0">
                <a:latin typeface="Arial" panose="020B0604020202020204" pitchFamily="34" charset="0"/>
                <a:cs typeface="Arial" panose="020B0604020202020204" pitchFamily="34" charset="0"/>
              </a:rPr>
              <a:t>Short, R. (2023, March 20). 10 Applications of Machine Learning in </a:t>
            </a:r>
            <a:r>
              <a:rPr lang="en-IE" sz="1800" dirty="0" err="1">
                <a:latin typeface="Arial" panose="020B0604020202020204" pitchFamily="34" charset="0"/>
                <a:cs typeface="Arial" panose="020B0604020202020204" pitchFamily="34" charset="0"/>
              </a:rPr>
              <a:t>CyberSecurity</a:t>
            </a:r>
            <a:r>
              <a:rPr lang="en-IE" sz="1800" dirty="0">
                <a:latin typeface="Arial" panose="020B0604020202020204" pitchFamily="34" charset="0"/>
                <a:cs typeface="Arial" panose="020B0604020202020204" pitchFamily="34" charset="0"/>
              </a:rPr>
              <a:t>. Retrieved from IT SUPPORT 4U: https://itsupport4u.ie/blog/applications-of-machine-learning-in-cyber-security</a:t>
            </a:r>
          </a:p>
          <a:p>
            <a:pPr marL="0" indent="0" algn="just" defTabSz="895350">
              <a:buNone/>
            </a:pPr>
            <a:r>
              <a:rPr lang="en-IE" sz="1800" dirty="0">
                <a:latin typeface="Arial" panose="020B0604020202020204" pitchFamily="34" charset="0"/>
                <a:cs typeface="Arial" panose="020B0604020202020204" pitchFamily="34" charset="0"/>
              </a:rPr>
              <a:t>What is cloud scalability? (n.d.). Retrieved from </a:t>
            </a:r>
            <a:r>
              <a:rPr lang="en-IE" sz="1800" dirty="0" err="1">
                <a:latin typeface="Arial" panose="020B0604020202020204" pitchFamily="34" charset="0"/>
                <a:cs typeface="Arial" panose="020B0604020202020204" pitchFamily="34" charset="0"/>
              </a:rPr>
              <a:t>DigitalOcean</a:t>
            </a:r>
            <a:r>
              <a:rPr lang="en-IE" sz="1800" dirty="0">
                <a:latin typeface="Arial" panose="020B0604020202020204" pitchFamily="34" charset="0"/>
                <a:cs typeface="Arial" panose="020B0604020202020204" pitchFamily="34" charset="0"/>
              </a:rPr>
              <a:t>: https://www.digitalocean.com/resources/article/cloud-scalability</a:t>
            </a:r>
          </a:p>
          <a:p>
            <a:pPr marL="0" indent="0" algn="just" defTabSz="895350">
              <a:buNone/>
            </a:pPr>
            <a:r>
              <a:rPr lang="en-IE" sz="1800" dirty="0">
                <a:latin typeface="Arial" panose="020B0604020202020204" pitchFamily="34" charset="0"/>
                <a:cs typeface="Arial" panose="020B0604020202020204" pitchFamily="34" charset="0"/>
              </a:rPr>
              <a:t>What is Phishing? (2023). Retrieved from Proofpoint: https://www.proofpoint.com/us/threat-reference/phishing</a:t>
            </a: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endParaRPr lang="en-IE" sz="900" dirty="0">
              <a:latin typeface="Arial" panose="020B0604020202020204" pitchFamily="34" charset="0"/>
              <a:cs typeface="Arial" panose="020B0604020202020204" pitchFamily="34" charset="0"/>
            </a:endParaRPr>
          </a:p>
          <a:p>
            <a:pPr marL="0" indent="0" algn="just" defTabSz="895350">
              <a:buNone/>
            </a:pPr>
            <a:endParaRPr lang="en-IE" sz="9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9E82A958-FBF2-2901-59A6-4872FF2D8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49" y="23816152"/>
            <a:ext cx="9397301" cy="7495080"/>
          </a:xfrm>
          <a:prstGeom prst="rect">
            <a:avLst/>
          </a:prstGeom>
        </p:spPr>
      </p:pic>
      <p:pic>
        <p:nvPicPr>
          <p:cNvPr id="15" name="Picture 14">
            <a:extLst>
              <a:ext uri="{FF2B5EF4-FFF2-40B4-BE49-F238E27FC236}">
                <a16:creationId xmlns:a16="http://schemas.microsoft.com/office/drawing/2014/main" id="{730B0B60-C84D-A30A-965A-A5CADF711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01653" y="9749018"/>
            <a:ext cx="9858518" cy="7650478"/>
          </a:xfrm>
          <a:prstGeom prst="rect">
            <a:avLst/>
          </a:prstGeom>
        </p:spPr>
      </p:pic>
      <p:sp>
        <p:nvSpPr>
          <p:cNvPr id="17" name="TextBox 16">
            <a:extLst>
              <a:ext uri="{FF2B5EF4-FFF2-40B4-BE49-F238E27FC236}">
                <a16:creationId xmlns:a16="http://schemas.microsoft.com/office/drawing/2014/main" id="{917ADB48-FD00-E28E-ADE0-2D164982DDA9}"/>
              </a:ext>
            </a:extLst>
          </p:cNvPr>
          <p:cNvSpPr txBox="1"/>
          <p:nvPr/>
        </p:nvSpPr>
        <p:spPr>
          <a:xfrm>
            <a:off x="11693941" y="18450140"/>
            <a:ext cx="9184859" cy="1938992"/>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The dataset chosen is the </a:t>
            </a:r>
            <a:r>
              <a:rPr lang="en-GB" sz="2400" dirty="0" err="1">
                <a:latin typeface="Arial" panose="020B0604020202020204" pitchFamily="34" charset="0"/>
                <a:cs typeface="Arial" panose="020B0604020202020204" pitchFamily="34" charset="0"/>
              </a:rPr>
              <a:t>PhiUSIIL</a:t>
            </a:r>
            <a:r>
              <a:rPr lang="en-GB" sz="2400" dirty="0">
                <a:latin typeface="Arial" panose="020B0604020202020204" pitchFamily="34" charset="0"/>
                <a:cs typeface="Arial" panose="020B0604020202020204" pitchFamily="34" charset="0"/>
              </a:rPr>
              <a:t> Phishing URL Dataset. It is a substantial dataset comprising 134,850 legitimate and 100.945 phishing URLs.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Target label 0 for legitimate URL and 1 for phishing URL</a:t>
            </a:r>
          </a:p>
        </p:txBody>
      </p:sp>
      <p:pic>
        <p:nvPicPr>
          <p:cNvPr id="23" name="Picture 22">
            <a:extLst>
              <a:ext uri="{FF2B5EF4-FFF2-40B4-BE49-F238E27FC236}">
                <a16:creationId xmlns:a16="http://schemas.microsoft.com/office/drawing/2014/main" id="{06C194C0-9F4E-77B6-52D4-8C774292F3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1653" y="20489054"/>
            <a:ext cx="9936386" cy="5049840"/>
          </a:xfrm>
          <a:prstGeom prst="rect">
            <a:avLst/>
          </a:prstGeom>
        </p:spPr>
      </p:pic>
      <p:sp>
        <p:nvSpPr>
          <p:cNvPr id="26" name="TextBox 25">
            <a:extLst>
              <a:ext uri="{FF2B5EF4-FFF2-40B4-BE49-F238E27FC236}">
                <a16:creationId xmlns:a16="http://schemas.microsoft.com/office/drawing/2014/main" id="{D84ECB7B-1267-B4E3-988B-627ECBB49BEC}"/>
              </a:ext>
            </a:extLst>
          </p:cNvPr>
          <p:cNvSpPr txBox="1"/>
          <p:nvPr/>
        </p:nvSpPr>
        <p:spPr>
          <a:xfrm>
            <a:off x="11752097" y="26412595"/>
            <a:ext cx="9744098" cy="2677656"/>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The objective is to perform a data-cleansing, handle missing values if there are any and also select and extract the relevant features from the data set to finally split the data for machine learning modelling.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After identifying and dropping the categorical columns and applying OneHotEncoder and Standardisation the dataset is ready to be applied in the machine learning model.</a:t>
            </a:r>
          </a:p>
        </p:txBody>
      </p:sp>
      <p:pic>
        <p:nvPicPr>
          <p:cNvPr id="44" name="Picture 43">
            <a:extLst>
              <a:ext uri="{FF2B5EF4-FFF2-40B4-BE49-F238E27FC236}">
                <a16:creationId xmlns:a16="http://schemas.microsoft.com/office/drawing/2014/main" id="{436BEC1D-B7B8-79F9-C036-325CD25E2B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53633" y="29126077"/>
            <a:ext cx="9623829" cy="2861685"/>
          </a:xfrm>
          <a:prstGeom prst="rect">
            <a:avLst/>
          </a:prstGeom>
        </p:spPr>
      </p:pic>
      <p:pic>
        <p:nvPicPr>
          <p:cNvPr id="53" name="Picture 52">
            <a:extLst>
              <a:ext uri="{FF2B5EF4-FFF2-40B4-BE49-F238E27FC236}">
                <a16:creationId xmlns:a16="http://schemas.microsoft.com/office/drawing/2014/main" id="{3932CD2C-2856-D53E-C0E5-8E582500FA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73460" y="8193594"/>
            <a:ext cx="9795692" cy="1629002"/>
          </a:xfrm>
          <a:prstGeom prst="rect">
            <a:avLst/>
          </a:prstGeom>
        </p:spPr>
      </p:pic>
      <p:pic>
        <p:nvPicPr>
          <p:cNvPr id="55" name="Picture 54">
            <a:extLst>
              <a:ext uri="{FF2B5EF4-FFF2-40B4-BE49-F238E27FC236}">
                <a16:creationId xmlns:a16="http://schemas.microsoft.com/office/drawing/2014/main" id="{6BF18FDE-16FF-1AAF-EB28-16C6D4FE9D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87409" y="10560344"/>
            <a:ext cx="9841664" cy="1819529"/>
          </a:xfrm>
          <a:prstGeom prst="rect">
            <a:avLst/>
          </a:prstGeom>
        </p:spPr>
      </p:pic>
      <p:pic>
        <p:nvPicPr>
          <p:cNvPr id="57" name="Picture 56">
            <a:extLst>
              <a:ext uri="{FF2B5EF4-FFF2-40B4-BE49-F238E27FC236}">
                <a16:creationId xmlns:a16="http://schemas.microsoft.com/office/drawing/2014/main" id="{030EF96A-E1E7-2216-5B86-C534BB612E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39514" y="13373445"/>
            <a:ext cx="9874348" cy="1648055"/>
          </a:xfrm>
          <a:prstGeom prst="rect">
            <a:avLst/>
          </a:prstGeom>
        </p:spPr>
      </p:pic>
      <p:sp>
        <p:nvSpPr>
          <p:cNvPr id="58" name="Text Placeholder 2">
            <a:extLst>
              <a:ext uri="{FF2B5EF4-FFF2-40B4-BE49-F238E27FC236}">
                <a16:creationId xmlns:a16="http://schemas.microsoft.com/office/drawing/2014/main" id="{085FD523-6C92-1910-5293-7559A6525775}"/>
              </a:ext>
            </a:extLst>
          </p:cNvPr>
          <p:cNvSpPr txBox="1">
            <a:spLocks/>
          </p:cNvSpPr>
          <p:nvPr/>
        </p:nvSpPr>
        <p:spPr>
          <a:xfrm>
            <a:off x="22183902" y="15154715"/>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2"/>
                </a:solidFill>
                <a:latin typeface="Arial" panose="020B0604020202020204" pitchFamily="34" charset="0"/>
                <a:cs typeface="Arial" panose="020B0604020202020204" pitchFamily="34" charset="0"/>
              </a:rPr>
              <a:t>EVALUATION</a:t>
            </a:r>
          </a:p>
        </p:txBody>
      </p:sp>
      <p:sp>
        <p:nvSpPr>
          <p:cNvPr id="63" name="TextBox 62">
            <a:extLst>
              <a:ext uri="{FF2B5EF4-FFF2-40B4-BE49-F238E27FC236}">
                <a16:creationId xmlns:a16="http://schemas.microsoft.com/office/drawing/2014/main" id="{AC26AB12-3A93-1174-6115-9E28C8830C59}"/>
              </a:ext>
            </a:extLst>
          </p:cNvPr>
          <p:cNvSpPr txBox="1"/>
          <p:nvPr/>
        </p:nvSpPr>
        <p:spPr>
          <a:xfrm>
            <a:off x="22518170" y="16098407"/>
            <a:ext cx="9795690" cy="14342388"/>
          </a:xfrm>
          <a:prstGeom prst="rect">
            <a:avLst/>
          </a:prstGeom>
          <a:noFill/>
        </p:spPr>
        <p:txBody>
          <a:bodyPr wrap="square" rtlCol="0">
            <a:spAutoFit/>
          </a:bodyPr>
          <a:lstStyle/>
          <a:p>
            <a:r>
              <a:rPr lang="en-IE" sz="2400" dirty="0">
                <a:effectLst/>
                <a:latin typeface="Arial" panose="020B0604020202020204" pitchFamily="34" charset="0"/>
                <a:ea typeface="Calibri" panose="020F0502020204030204" pitchFamily="34" charset="0"/>
                <a:cs typeface="Arial" panose="020B0604020202020204" pitchFamily="34" charset="0"/>
              </a:rPr>
              <a:t>Evaluation is the fifth phase of CRISP-DM. In this phase, we will interpret the models’ results and evaluate their effectiveness in phishing URL detection.</a:t>
            </a:r>
          </a:p>
          <a:p>
            <a:endParaRPr lang="en-IE" sz="2400" dirty="0">
              <a:latin typeface="Arial" panose="020B0604020202020204" pitchFamily="34" charset="0"/>
              <a:ea typeface="Calibri" panose="020F0502020204030204" pitchFamily="34" charset="0"/>
              <a:cs typeface="Arial" panose="020B0604020202020204" pitchFamily="34" charset="0"/>
            </a:endParaRPr>
          </a:p>
          <a:p>
            <a:r>
              <a:rPr lang="en-IE" sz="2400" dirty="0">
                <a:effectLst/>
                <a:latin typeface="Arial" panose="020B0604020202020204" pitchFamily="34" charset="0"/>
                <a:ea typeface="Calibri" panose="020F0502020204030204" pitchFamily="34" charset="0"/>
                <a:cs typeface="Arial" panose="020B0604020202020204" pitchFamily="34" charset="0"/>
              </a:rPr>
              <a:t>To evaluate the accuracy score of each model we can analyse the confusion matrix:</a:t>
            </a:r>
          </a:p>
          <a:p>
            <a:endParaRPr lang="en-IE" sz="2400" dirty="0">
              <a:latin typeface="Arial" panose="020B0604020202020204" pitchFamily="34" charset="0"/>
              <a:ea typeface="Calibri" panose="020F050202020403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Logistic Regression – 99.98%</a:t>
            </a: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Random Forest – 99.99%</a:t>
            </a: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SVM model – 99.98%</a:t>
            </a:r>
          </a:p>
          <a:p>
            <a:endParaRPr lang="en-GB" sz="2400" b="1" dirty="0">
              <a:latin typeface="Arial" panose="020B0604020202020204" pitchFamily="34" charset="0"/>
              <a:cs typeface="Arial" panose="020B0604020202020204" pitchFamily="34" charset="0"/>
            </a:endParaRPr>
          </a:p>
          <a:p>
            <a:endParaRPr lang="en-GB" sz="2400" b="1" dirty="0">
              <a:latin typeface="Arial" panose="020B0604020202020204" pitchFamily="34" charset="0"/>
              <a:cs typeface="Arial" panose="020B0604020202020204" pitchFamily="34" charset="0"/>
            </a:endParaRPr>
          </a:p>
          <a:p>
            <a:endParaRPr lang="en-IE" sz="2400" dirty="0">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pic>
        <p:nvPicPr>
          <p:cNvPr id="4097" name="Picture 4096">
            <a:extLst>
              <a:ext uri="{FF2B5EF4-FFF2-40B4-BE49-F238E27FC236}">
                <a16:creationId xmlns:a16="http://schemas.microsoft.com/office/drawing/2014/main" id="{01968F06-3A6C-EB4E-7EC9-9EF60CA8F4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18170" y="19136099"/>
            <a:ext cx="9750981" cy="3895352"/>
          </a:xfrm>
          <a:prstGeom prst="rect">
            <a:avLst/>
          </a:prstGeom>
        </p:spPr>
      </p:pic>
      <p:pic>
        <p:nvPicPr>
          <p:cNvPr id="4102" name="Picture 4101">
            <a:extLst>
              <a:ext uri="{FF2B5EF4-FFF2-40B4-BE49-F238E27FC236}">
                <a16:creationId xmlns:a16="http://schemas.microsoft.com/office/drawing/2014/main" id="{3BC3644D-6632-277C-D769-54E1D7EF0F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54511" y="23873421"/>
            <a:ext cx="9814641" cy="3496230"/>
          </a:xfrm>
          <a:prstGeom prst="rect">
            <a:avLst/>
          </a:prstGeom>
        </p:spPr>
      </p:pic>
      <p:pic>
        <p:nvPicPr>
          <p:cNvPr id="4104" name="Picture 4103">
            <a:extLst>
              <a:ext uri="{FF2B5EF4-FFF2-40B4-BE49-F238E27FC236}">
                <a16:creationId xmlns:a16="http://schemas.microsoft.com/office/drawing/2014/main" id="{9C8BC32F-3F43-5B99-F669-667BEFFA25D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87409" y="27960994"/>
            <a:ext cx="9826451" cy="3895352"/>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3507</TotalTime>
  <Words>1293</Words>
  <Application>Microsoft Office PowerPoint</Application>
  <PresentationFormat>Custom</PresentationFormat>
  <Paragraphs>110</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yuri.ribeiro@gmail.com</cp:lastModifiedBy>
  <cp:revision>130</cp:revision>
  <dcterms:created xsi:type="dcterms:W3CDTF">2012-02-03T19:11:35Z</dcterms:created>
  <dcterms:modified xsi:type="dcterms:W3CDTF">2024-05-17T19:36:45Z</dcterms:modified>
</cp:coreProperties>
</file>