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5486400" cy="5486400"/>
  <p:notesSz cx="9144000" cy="6858000"/>
  <p:defaultTextStyle>
    <a:defPPr>
      <a:defRPr lang="en-US"/>
    </a:defPPr>
    <a:lvl1pPr marL="0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13502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27004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40506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54008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67510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81012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94514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508016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67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2456" y="-112"/>
      </p:cViewPr>
      <p:guideLst>
        <p:guide orient="horz" pos="1728"/>
        <p:guide pos="17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DD303-F771-4343-B89A-4C2F6306AC54}" type="datetimeFigureOut">
              <a:rPr lang="en-US" smtClean="0"/>
              <a:t>10/25/15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6125" y="514350"/>
            <a:ext cx="25717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8D2D9-C873-7C48-A655-6F9E091E4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6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1350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13502" algn="l" defTabSz="31350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27004" algn="l" defTabSz="31350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40506" algn="l" defTabSz="31350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54008" algn="l" defTabSz="31350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7510" algn="l" defTabSz="31350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81012" algn="l" defTabSz="31350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94514" algn="l" defTabSz="31350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08016" algn="l" defTabSz="31350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704346"/>
            <a:ext cx="466344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3108960"/>
            <a:ext cx="384048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13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2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40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54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94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08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C1F9-44D0-F04E-858D-8A2CD953930F}" type="datetimeFigureOut">
              <a:rPr lang="en-US" smtClean="0"/>
              <a:t>10/25/15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659A-1F9E-3A4B-946B-877B0BB8E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69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C1F9-44D0-F04E-858D-8A2CD953930F}" type="datetimeFigureOut">
              <a:rPr lang="en-US" smtClean="0"/>
              <a:t>10/25/15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659A-1F9E-3A4B-946B-877B0BB8E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41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305" y="116846"/>
            <a:ext cx="987743" cy="24968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078" y="116846"/>
            <a:ext cx="2871788" cy="2496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C1F9-44D0-F04E-858D-8A2CD953930F}" type="datetimeFigureOut">
              <a:rPr lang="en-US" smtClean="0"/>
              <a:t>10/25/15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659A-1F9E-3A4B-946B-877B0BB8E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4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C1F9-44D0-F04E-858D-8A2CD953930F}" type="datetimeFigureOut">
              <a:rPr lang="en-US" smtClean="0"/>
              <a:t>10/25/15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659A-1F9E-3A4B-946B-877B0BB8E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50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8" y="3525521"/>
            <a:ext cx="4663440" cy="1089660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388" y="2325371"/>
            <a:ext cx="4663440" cy="1200150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1350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2700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4050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5400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56751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88101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19451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50801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C1F9-44D0-F04E-858D-8A2CD953930F}" type="datetimeFigureOut">
              <a:rPr lang="en-US" smtClean="0"/>
              <a:t>10/25/15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659A-1F9E-3A4B-946B-877B0BB8E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7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076" y="683265"/>
            <a:ext cx="1929766" cy="19304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40281" y="683265"/>
            <a:ext cx="1929766" cy="19304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C1F9-44D0-F04E-858D-8A2CD953930F}" type="datetimeFigureOut">
              <a:rPr lang="en-US" smtClean="0"/>
              <a:t>10/25/15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659A-1F9E-3A4B-946B-877B0BB8E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24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19711"/>
            <a:ext cx="493776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1" y="1228092"/>
            <a:ext cx="2424113" cy="511809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13502" indent="0">
              <a:buNone/>
              <a:defRPr sz="1400" b="1"/>
            </a:lvl2pPr>
            <a:lvl3pPr marL="627004" indent="0">
              <a:buNone/>
              <a:defRPr sz="1200" b="1"/>
            </a:lvl3pPr>
            <a:lvl4pPr marL="940506" indent="0">
              <a:buNone/>
              <a:defRPr sz="1100" b="1"/>
            </a:lvl4pPr>
            <a:lvl5pPr marL="1254008" indent="0">
              <a:buNone/>
              <a:defRPr sz="1100" b="1"/>
            </a:lvl5pPr>
            <a:lvl6pPr marL="1567510" indent="0">
              <a:buNone/>
              <a:defRPr sz="1100" b="1"/>
            </a:lvl6pPr>
            <a:lvl7pPr marL="1881012" indent="0">
              <a:buNone/>
              <a:defRPr sz="1100" b="1"/>
            </a:lvl7pPr>
            <a:lvl8pPr marL="2194514" indent="0">
              <a:buNone/>
              <a:defRPr sz="1100" b="1"/>
            </a:lvl8pPr>
            <a:lvl9pPr marL="250801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1" y="1739900"/>
            <a:ext cx="2424113" cy="31610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87016" y="1228092"/>
            <a:ext cx="2425066" cy="511809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13502" indent="0">
              <a:buNone/>
              <a:defRPr sz="1400" b="1"/>
            </a:lvl2pPr>
            <a:lvl3pPr marL="627004" indent="0">
              <a:buNone/>
              <a:defRPr sz="1200" b="1"/>
            </a:lvl3pPr>
            <a:lvl4pPr marL="940506" indent="0">
              <a:buNone/>
              <a:defRPr sz="1100" b="1"/>
            </a:lvl4pPr>
            <a:lvl5pPr marL="1254008" indent="0">
              <a:buNone/>
              <a:defRPr sz="1100" b="1"/>
            </a:lvl5pPr>
            <a:lvl6pPr marL="1567510" indent="0">
              <a:buNone/>
              <a:defRPr sz="1100" b="1"/>
            </a:lvl6pPr>
            <a:lvl7pPr marL="1881012" indent="0">
              <a:buNone/>
              <a:defRPr sz="1100" b="1"/>
            </a:lvl7pPr>
            <a:lvl8pPr marL="2194514" indent="0">
              <a:buNone/>
              <a:defRPr sz="1100" b="1"/>
            </a:lvl8pPr>
            <a:lvl9pPr marL="250801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87016" y="1739900"/>
            <a:ext cx="2425066" cy="31610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C1F9-44D0-F04E-858D-8A2CD953930F}" type="datetimeFigureOut">
              <a:rPr lang="en-US" smtClean="0"/>
              <a:t>10/25/15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659A-1F9E-3A4B-946B-877B0BB8E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6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C1F9-44D0-F04E-858D-8A2CD953930F}" type="datetimeFigureOut">
              <a:rPr lang="en-US" smtClean="0"/>
              <a:t>10/25/15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659A-1F9E-3A4B-946B-877B0BB8E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5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C1F9-44D0-F04E-858D-8A2CD953930F}" type="datetimeFigureOut">
              <a:rPr lang="en-US" smtClean="0"/>
              <a:t>10/25/15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659A-1F9E-3A4B-946B-877B0BB8E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4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3" y="218441"/>
            <a:ext cx="1804988" cy="929640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031" y="218441"/>
            <a:ext cx="3067050" cy="468249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3" y="1148081"/>
            <a:ext cx="1804988" cy="3752850"/>
          </a:xfrm>
        </p:spPr>
        <p:txBody>
          <a:bodyPr/>
          <a:lstStyle>
            <a:lvl1pPr marL="0" indent="0">
              <a:buNone/>
              <a:defRPr sz="1000"/>
            </a:lvl1pPr>
            <a:lvl2pPr marL="313502" indent="0">
              <a:buNone/>
              <a:defRPr sz="800"/>
            </a:lvl2pPr>
            <a:lvl3pPr marL="627004" indent="0">
              <a:buNone/>
              <a:defRPr sz="700"/>
            </a:lvl3pPr>
            <a:lvl4pPr marL="940506" indent="0">
              <a:buNone/>
              <a:defRPr sz="600"/>
            </a:lvl4pPr>
            <a:lvl5pPr marL="1254008" indent="0">
              <a:buNone/>
              <a:defRPr sz="600"/>
            </a:lvl5pPr>
            <a:lvl6pPr marL="1567510" indent="0">
              <a:buNone/>
              <a:defRPr sz="600"/>
            </a:lvl6pPr>
            <a:lvl7pPr marL="1881012" indent="0">
              <a:buNone/>
              <a:defRPr sz="600"/>
            </a:lvl7pPr>
            <a:lvl8pPr marL="2194514" indent="0">
              <a:buNone/>
              <a:defRPr sz="600"/>
            </a:lvl8pPr>
            <a:lvl9pPr marL="250801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C1F9-44D0-F04E-858D-8A2CD953930F}" type="datetimeFigureOut">
              <a:rPr lang="en-US" smtClean="0"/>
              <a:t>10/25/15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659A-1F9E-3A4B-946B-877B0BB8E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8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373" y="3840480"/>
            <a:ext cx="3291840" cy="453390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5373" y="490220"/>
            <a:ext cx="3291840" cy="3291840"/>
          </a:xfrm>
        </p:spPr>
        <p:txBody>
          <a:bodyPr/>
          <a:lstStyle>
            <a:lvl1pPr marL="0" indent="0">
              <a:buNone/>
              <a:defRPr sz="2200"/>
            </a:lvl1pPr>
            <a:lvl2pPr marL="313502" indent="0">
              <a:buNone/>
              <a:defRPr sz="1900"/>
            </a:lvl2pPr>
            <a:lvl3pPr marL="627004" indent="0">
              <a:buNone/>
              <a:defRPr sz="1600"/>
            </a:lvl3pPr>
            <a:lvl4pPr marL="940506" indent="0">
              <a:buNone/>
              <a:defRPr sz="1400"/>
            </a:lvl4pPr>
            <a:lvl5pPr marL="1254008" indent="0">
              <a:buNone/>
              <a:defRPr sz="1400"/>
            </a:lvl5pPr>
            <a:lvl6pPr marL="1567510" indent="0">
              <a:buNone/>
              <a:defRPr sz="1400"/>
            </a:lvl6pPr>
            <a:lvl7pPr marL="1881012" indent="0">
              <a:buNone/>
              <a:defRPr sz="1400"/>
            </a:lvl7pPr>
            <a:lvl8pPr marL="2194514" indent="0">
              <a:buNone/>
              <a:defRPr sz="1400"/>
            </a:lvl8pPr>
            <a:lvl9pPr marL="2508016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373" y="4293870"/>
            <a:ext cx="3291840" cy="643890"/>
          </a:xfrm>
        </p:spPr>
        <p:txBody>
          <a:bodyPr/>
          <a:lstStyle>
            <a:lvl1pPr marL="0" indent="0">
              <a:buNone/>
              <a:defRPr sz="1000"/>
            </a:lvl1pPr>
            <a:lvl2pPr marL="313502" indent="0">
              <a:buNone/>
              <a:defRPr sz="800"/>
            </a:lvl2pPr>
            <a:lvl3pPr marL="627004" indent="0">
              <a:buNone/>
              <a:defRPr sz="700"/>
            </a:lvl3pPr>
            <a:lvl4pPr marL="940506" indent="0">
              <a:buNone/>
              <a:defRPr sz="600"/>
            </a:lvl4pPr>
            <a:lvl5pPr marL="1254008" indent="0">
              <a:buNone/>
              <a:defRPr sz="600"/>
            </a:lvl5pPr>
            <a:lvl6pPr marL="1567510" indent="0">
              <a:buNone/>
              <a:defRPr sz="600"/>
            </a:lvl6pPr>
            <a:lvl7pPr marL="1881012" indent="0">
              <a:buNone/>
              <a:defRPr sz="600"/>
            </a:lvl7pPr>
            <a:lvl8pPr marL="2194514" indent="0">
              <a:buNone/>
              <a:defRPr sz="600"/>
            </a:lvl8pPr>
            <a:lvl9pPr marL="250801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C1F9-44D0-F04E-858D-8A2CD953930F}" type="datetimeFigureOut">
              <a:rPr lang="en-US" smtClean="0"/>
              <a:t>10/25/15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659A-1F9E-3A4B-946B-877B0BB8E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4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219711"/>
            <a:ext cx="4937760" cy="914400"/>
          </a:xfrm>
          <a:prstGeom prst="rect">
            <a:avLst/>
          </a:prstGeom>
        </p:spPr>
        <p:txBody>
          <a:bodyPr vert="horz" lIns="62700" tIns="31350" rIns="62700" bIns="3135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280166"/>
            <a:ext cx="4937760" cy="3620771"/>
          </a:xfrm>
          <a:prstGeom prst="rect">
            <a:avLst/>
          </a:prstGeom>
        </p:spPr>
        <p:txBody>
          <a:bodyPr vert="horz" lIns="62700" tIns="31350" rIns="62700" bIns="313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5085086"/>
            <a:ext cx="1280160" cy="292100"/>
          </a:xfrm>
          <a:prstGeom prst="rect">
            <a:avLst/>
          </a:prstGeom>
        </p:spPr>
        <p:txBody>
          <a:bodyPr vert="horz" lIns="62700" tIns="31350" rIns="62700" bIns="3135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6C1F9-44D0-F04E-858D-8A2CD953930F}" type="datetimeFigureOut">
              <a:rPr lang="en-US" smtClean="0"/>
              <a:t>10/25/15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520" y="5085086"/>
            <a:ext cx="1737360" cy="292100"/>
          </a:xfrm>
          <a:prstGeom prst="rect">
            <a:avLst/>
          </a:prstGeom>
        </p:spPr>
        <p:txBody>
          <a:bodyPr vert="horz" lIns="62700" tIns="31350" rIns="62700" bIns="3135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31920" y="5085086"/>
            <a:ext cx="1280160" cy="292100"/>
          </a:xfrm>
          <a:prstGeom prst="rect">
            <a:avLst/>
          </a:prstGeom>
        </p:spPr>
        <p:txBody>
          <a:bodyPr vert="horz" lIns="62700" tIns="31350" rIns="62700" bIns="3135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B659A-1F9E-3A4B-946B-877B0BB8E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3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02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5127" indent="-235127" algn="l" defTabSz="31350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41" indent="-195939" algn="l" defTabSz="313502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83755" indent="-156751" algn="l" defTabSz="313502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57" indent="-156751" algn="l" defTabSz="313502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10759" indent="-156751" algn="l" defTabSz="313502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24261" indent="-156751" algn="l" defTabSz="313502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37763" indent="-156751" algn="l" defTabSz="313502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51265" indent="-156751" algn="l" defTabSz="313502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64767" indent="-156751" algn="l" defTabSz="313502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3502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04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40506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54008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67510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81012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14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08016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amages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3" t="25000" r="17497" b="19999"/>
          <a:stretch/>
        </p:blipFill>
        <p:spPr>
          <a:xfrm>
            <a:off x="1433369" y="121920"/>
            <a:ext cx="1266653" cy="24231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reliability.e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3" t="25003" r="17497" b="19997"/>
          <a:stretch/>
        </p:blipFill>
        <p:spPr>
          <a:xfrm>
            <a:off x="2782917" y="121920"/>
            <a:ext cx="1266653" cy="24231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total_costs.ep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3" t="25003" r="17497" b="19997"/>
          <a:stretch/>
        </p:blipFill>
        <p:spPr>
          <a:xfrm>
            <a:off x="4132465" y="121920"/>
            <a:ext cx="1266653" cy="24231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costs.eps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3" t="25003" r="17497" b="19997"/>
          <a:stretch/>
        </p:blipFill>
        <p:spPr>
          <a:xfrm>
            <a:off x="83821" y="121920"/>
            <a:ext cx="1266653" cy="24231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Oval 11"/>
          <p:cNvSpPr>
            <a:spLocks noChangeAspect="1"/>
          </p:cNvSpPr>
          <p:nvPr/>
        </p:nvSpPr>
        <p:spPr>
          <a:xfrm>
            <a:off x="580010" y="9434634"/>
            <a:ext cx="457409" cy="875889"/>
          </a:xfrm>
          <a:prstGeom prst="ellipse">
            <a:avLst/>
          </a:prstGeom>
          <a:solidFill>
            <a:srgbClr val="5353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027760" y="9673361"/>
            <a:ext cx="230801" cy="441960"/>
          </a:xfrm>
          <a:prstGeom prst="ellipse">
            <a:avLst/>
          </a:prstGeom>
          <a:solidFill>
            <a:schemeClr val="bg1"/>
          </a:solidFill>
          <a:ln w="12700" cmpd="sng">
            <a:solidFill>
              <a:srgbClr val="5353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3475434" y="9905247"/>
            <a:ext cx="277716" cy="0"/>
          </a:xfrm>
          <a:prstGeom prst="line">
            <a:avLst/>
          </a:prstGeom>
          <a:ln w="762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912916" y="9905247"/>
            <a:ext cx="281178" cy="0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>
            <a:spLocks noChangeAspect="1"/>
          </p:cNvSpPr>
          <p:nvPr/>
        </p:nvSpPr>
        <p:spPr>
          <a:xfrm flipV="1">
            <a:off x="2576696" y="9833386"/>
            <a:ext cx="52650" cy="100820"/>
          </a:xfrm>
          <a:prstGeom prst="ellipse">
            <a:avLst/>
          </a:prstGeom>
          <a:solidFill>
            <a:schemeClr val="bg1"/>
          </a:solidFill>
          <a:ln w="12700" cmpd="sng">
            <a:solidFill>
              <a:srgbClr val="5353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 flipH="1" flipV="1">
            <a:off x="1287447" y="9875520"/>
            <a:ext cx="37246" cy="71322"/>
          </a:xfrm>
          <a:prstGeom prst="ellipse">
            <a:avLst/>
          </a:prstGeom>
          <a:solidFill>
            <a:srgbClr val="5353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2125" y="10343946"/>
            <a:ext cx="1301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First-Order Sensitivities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697759" y="10343946"/>
            <a:ext cx="1298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Total-Order Sensitivities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111491" y="10343946"/>
            <a:ext cx="1474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Second-Order Sensitivities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85802" y="9128765"/>
            <a:ext cx="40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98%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1182542" y="9128765"/>
            <a:ext cx="341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1%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1990786" y="9128765"/>
            <a:ext cx="40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37%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2484787" y="9128765"/>
            <a:ext cx="341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8%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3497149" y="9128765"/>
            <a:ext cx="341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7%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3938094" y="9128765"/>
            <a:ext cx="341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  <a:r>
              <a:rPr lang="en-US" sz="1000" dirty="0" smtClean="0"/>
              <a:t>%</a:t>
            </a:r>
            <a:endParaRPr lang="en-US" sz="1000" dirty="0"/>
          </a:p>
        </p:txBody>
      </p:sp>
      <p:sp>
        <p:nvSpPr>
          <p:cNvPr id="27" name="Rectangle 26"/>
          <p:cNvSpPr/>
          <p:nvPr/>
        </p:nvSpPr>
        <p:spPr>
          <a:xfrm>
            <a:off x="198617" y="9128760"/>
            <a:ext cx="4403371" cy="166116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694310" y="9663234"/>
            <a:ext cx="457409" cy="875889"/>
          </a:xfrm>
          <a:prstGeom prst="ellipse">
            <a:avLst/>
          </a:prstGeom>
          <a:solidFill>
            <a:srgbClr val="5353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142060" y="9901961"/>
            <a:ext cx="230801" cy="441960"/>
          </a:xfrm>
          <a:prstGeom prst="ellipse">
            <a:avLst/>
          </a:prstGeom>
          <a:solidFill>
            <a:schemeClr val="bg1"/>
          </a:solidFill>
          <a:ln w="12700" cmpd="sng">
            <a:solidFill>
              <a:srgbClr val="5353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3589734" y="10133847"/>
            <a:ext cx="277716" cy="0"/>
          </a:xfrm>
          <a:prstGeom prst="line">
            <a:avLst/>
          </a:prstGeom>
          <a:ln w="762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027217" y="10133847"/>
            <a:ext cx="281178" cy="0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>
            <a:spLocks noChangeAspect="1"/>
          </p:cNvSpPr>
          <p:nvPr/>
        </p:nvSpPr>
        <p:spPr>
          <a:xfrm flipV="1">
            <a:off x="2690996" y="10061986"/>
            <a:ext cx="52650" cy="100820"/>
          </a:xfrm>
          <a:prstGeom prst="ellipse">
            <a:avLst/>
          </a:prstGeom>
          <a:solidFill>
            <a:schemeClr val="bg1"/>
          </a:solidFill>
          <a:ln w="12700" cmpd="sng">
            <a:solidFill>
              <a:srgbClr val="5353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 flipH="1" flipV="1">
            <a:off x="1401747" y="10104120"/>
            <a:ext cx="37246" cy="71322"/>
          </a:xfrm>
          <a:prstGeom prst="ellipse">
            <a:avLst/>
          </a:prstGeom>
          <a:solidFill>
            <a:srgbClr val="5353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36425" y="10572546"/>
            <a:ext cx="1301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First-Order Sensitivities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1812059" y="10572546"/>
            <a:ext cx="1298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Total-Order Sensitivities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3225791" y="10572546"/>
            <a:ext cx="1474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Second-Order Sensitivities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800102" y="9357365"/>
            <a:ext cx="40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98%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1296842" y="9357365"/>
            <a:ext cx="341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1%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2105086" y="9357365"/>
            <a:ext cx="40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37%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2599087" y="9357365"/>
            <a:ext cx="341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8%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3611449" y="9357365"/>
            <a:ext cx="341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7%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4052394" y="9357365"/>
            <a:ext cx="341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  <a:r>
              <a:rPr lang="en-US" sz="1000" dirty="0" smtClean="0"/>
              <a:t>%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312917" y="9357360"/>
            <a:ext cx="4403371" cy="166116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808610" y="9891834"/>
            <a:ext cx="457409" cy="875889"/>
          </a:xfrm>
          <a:prstGeom prst="ellipse">
            <a:avLst/>
          </a:prstGeom>
          <a:solidFill>
            <a:srgbClr val="5353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256360" y="10130561"/>
            <a:ext cx="230801" cy="441960"/>
          </a:xfrm>
          <a:prstGeom prst="ellipse">
            <a:avLst/>
          </a:prstGeom>
          <a:solidFill>
            <a:schemeClr val="bg1"/>
          </a:solidFill>
          <a:ln w="12700" cmpd="sng">
            <a:solidFill>
              <a:srgbClr val="5353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3704034" y="10362447"/>
            <a:ext cx="277716" cy="0"/>
          </a:xfrm>
          <a:prstGeom prst="line">
            <a:avLst/>
          </a:prstGeom>
          <a:ln w="762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141517" y="10362447"/>
            <a:ext cx="281178" cy="0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>
            <a:spLocks noChangeAspect="1"/>
          </p:cNvSpPr>
          <p:nvPr/>
        </p:nvSpPr>
        <p:spPr>
          <a:xfrm flipV="1">
            <a:off x="2805296" y="10290586"/>
            <a:ext cx="52650" cy="100820"/>
          </a:xfrm>
          <a:prstGeom prst="ellipse">
            <a:avLst/>
          </a:prstGeom>
          <a:solidFill>
            <a:schemeClr val="bg1"/>
          </a:solidFill>
          <a:ln w="12700" cmpd="sng">
            <a:solidFill>
              <a:srgbClr val="5353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>
            <a:spLocks noChangeAspect="1"/>
          </p:cNvSpPr>
          <p:nvPr/>
        </p:nvSpPr>
        <p:spPr>
          <a:xfrm flipH="1" flipV="1">
            <a:off x="1516047" y="10332720"/>
            <a:ext cx="37246" cy="71322"/>
          </a:xfrm>
          <a:prstGeom prst="ellipse">
            <a:avLst/>
          </a:prstGeom>
          <a:solidFill>
            <a:srgbClr val="5353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50725" y="10801145"/>
            <a:ext cx="1301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First-Order Sensitivities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926359" y="10801145"/>
            <a:ext cx="1298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Total-Order Sensitivities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340091" y="10801145"/>
            <a:ext cx="1474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Second-Order Sensitivities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914402" y="9585965"/>
            <a:ext cx="40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98%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411142" y="9585965"/>
            <a:ext cx="341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1%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2219386" y="9585965"/>
            <a:ext cx="40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37%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2713387" y="9585965"/>
            <a:ext cx="341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8%</a:t>
            </a: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3725749" y="9585965"/>
            <a:ext cx="341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7%</a:t>
            </a:r>
            <a:endParaRPr 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4166694" y="9585965"/>
            <a:ext cx="341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  <a:r>
              <a:rPr lang="en-US" sz="1000" dirty="0" smtClean="0"/>
              <a:t>%</a:t>
            </a:r>
            <a:endParaRPr lang="en-US" sz="1000" dirty="0"/>
          </a:p>
        </p:txBody>
      </p:sp>
      <p:sp>
        <p:nvSpPr>
          <p:cNvPr id="59" name="Rectangle 58"/>
          <p:cNvSpPr/>
          <p:nvPr/>
        </p:nvSpPr>
        <p:spPr>
          <a:xfrm>
            <a:off x="427217" y="9585960"/>
            <a:ext cx="4403371" cy="166116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922910" y="10120434"/>
            <a:ext cx="457409" cy="875889"/>
          </a:xfrm>
          <a:prstGeom prst="ellipse">
            <a:avLst/>
          </a:prstGeom>
          <a:solidFill>
            <a:srgbClr val="5353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370660" y="10359161"/>
            <a:ext cx="230801" cy="441960"/>
          </a:xfrm>
          <a:prstGeom prst="ellipse">
            <a:avLst/>
          </a:prstGeom>
          <a:solidFill>
            <a:schemeClr val="bg1"/>
          </a:solidFill>
          <a:ln w="12700" cmpd="sng">
            <a:solidFill>
              <a:srgbClr val="5353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3818334" y="10591047"/>
            <a:ext cx="277716" cy="0"/>
          </a:xfrm>
          <a:prstGeom prst="line">
            <a:avLst/>
          </a:prstGeom>
          <a:ln w="762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255817" y="10591047"/>
            <a:ext cx="281178" cy="0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>
            <a:spLocks noChangeAspect="1"/>
          </p:cNvSpPr>
          <p:nvPr/>
        </p:nvSpPr>
        <p:spPr>
          <a:xfrm flipV="1">
            <a:off x="2919596" y="10519186"/>
            <a:ext cx="52650" cy="100820"/>
          </a:xfrm>
          <a:prstGeom prst="ellipse">
            <a:avLst/>
          </a:prstGeom>
          <a:solidFill>
            <a:schemeClr val="bg1"/>
          </a:solidFill>
          <a:ln w="12700" cmpd="sng">
            <a:solidFill>
              <a:srgbClr val="5353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 flipH="1" flipV="1">
            <a:off x="1630347" y="10561320"/>
            <a:ext cx="37246" cy="71322"/>
          </a:xfrm>
          <a:prstGeom prst="ellipse">
            <a:avLst/>
          </a:prstGeom>
          <a:solidFill>
            <a:srgbClr val="5353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65025" y="11029746"/>
            <a:ext cx="1301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First-Order Sensitivities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2040659" y="11029746"/>
            <a:ext cx="1298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Total-Order Sensitivities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3454391" y="11029746"/>
            <a:ext cx="1474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Second-Order Sensitivities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1028702" y="9814565"/>
            <a:ext cx="40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98%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1525442" y="9814565"/>
            <a:ext cx="341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1%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333686" y="9814565"/>
            <a:ext cx="40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37%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2827687" y="9814565"/>
            <a:ext cx="341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8%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3840049" y="9814565"/>
            <a:ext cx="341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7%</a:t>
            </a:r>
            <a:endParaRPr 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4280994" y="9814565"/>
            <a:ext cx="341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  <a:r>
              <a:rPr lang="en-US" sz="1000" dirty="0" smtClean="0"/>
              <a:t>%</a:t>
            </a:r>
            <a:endParaRPr lang="en-US" sz="1000" dirty="0"/>
          </a:p>
        </p:txBody>
      </p:sp>
      <p:sp>
        <p:nvSpPr>
          <p:cNvPr id="75" name="Rectangle 74"/>
          <p:cNvSpPr/>
          <p:nvPr/>
        </p:nvSpPr>
        <p:spPr>
          <a:xfrm>
            <a:off x="541516" y="9814560"/>
            <a:ext cx="4403371" cy="166116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655817" y="10043160"/>
            <a:ext cx="4403371" cy="1676847"/>
            <a:chOff x="264820" y="6085840"/>
            <a:chExt cx="5871161" cy="1117898"/>
          </a:xfrm>
        </p:grpSpPr>
        <p:sp>
          <p:nvSpPr>
            <p:cNvPr id="77" name="Oval 76"/>
            <p:cNvSpPr>
              <a:spLocks noChangeAspect="1"/>
            </p:cNvSpPr>
            <p:nvPr/>
          </p:nvSpPr>
          <p:spPr>
            <a:xfrm>
              <a:off x="773345" y="6289755"/>
              <a:ext cx="609879" cy="583926"/>
            </a:xfrm>
            <a:prstGeom prst="ellipse">
              <a:avLst/>
            </a:prstGeom>
            <a:solidFill>
              <a:srgbClr val="53535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2703677" y="6448907"/>
              <a:ext cx="307735" cy="294640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rgbClr val="53535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633912" y="6603498"/>
              <a:ext cx="370288" cy="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217222" y="6603498"/>
              <a:ext cx="374904" cy="0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>
              <a:spLocks noChangeAspect="1"/>
            </p:cNvSpPr>
            <p:nvPr/>
          </p:nvSpPr>
          <p:spPr>
            <a:xfrm flipV="1">
              <a:off x="3435593" y="6555588"/>
              <a:ext cx="70200" cy="67213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rgbClr val="53535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 flipH="1" flipV="1">
              <a:off x="1716594" y="6583680"/>
              <a:ext cx="49661" cy="47548"/>
            </a:xfrm>
            <a:prstGeom prst="ellipse">
              <a:avLst/>
            </a:prstGeom>
            <a:solidFill>
              <a:srgbClr val="53535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29499" y="6895961"/>
              <a:ext cx="17353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First-Order Sensitivities</a:t>
              </a:r>
              <a:endParaRPr lang="en-US" sz="12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263679" y="6895961"/>
              <a:ext cx="1731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Total-Order Sensitivities</a:t>
              </a:r>
              <a:endParaRPr lang="en-US" sz="12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148653" y="6895961"/>
              <a:ext cx="1966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Second-Order Sensitivities</a:t>
              </a:r>
              <a:endParaRPr lang="en-US" sz="12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14401" y="6085840"/>
              <a:ext cx="541775" cy="164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98%</a:t>
              </a:r>
              <a:endParaRPr lang="en-US" sz="10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576723" y="6085840"/>
              <a:ext cx="455112" cy="164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1%</a:t>
              </a:r>
              <a:endParaRPr lang="en-US" sz="10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654379" y="6085840"/>
              <a:ext cx="541775" cy="164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37%</a:t>
              </a:r>
              <a:endParaRPr lang="en-US" sz="10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313050" y="6085840"/>
              <a:ext cx="455112" cy="164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8%</a:t>
              </a:r>
              <a:endParaRPr lang="en-US" sz="10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662866" y="6085840"/>
              <a:ext cx="455112" cy="164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7%</a:t>
              </a:r>
              <a:endParaRPr lang="en-US" sz="10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250792" y="6085840"/>
              <a:ext cx="455112" cy="164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  <a:r>
                <a:rPr lang="en-US" sz="1000" dirty="0" smtClean="0"/>
                <a:t>%</a:t>
              </a:r>
              <a:endParaRPr lang="en-US" sz="10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64820" y="6085840"/>
              <a:ext cx="5871161" cy="11074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Oval 93"/>
          <p:cNvSpPr>
            <a:spLocks noChangeAspect="1"/>
          </p:cNvSpPr>
          <p:nvPr/>
        </p:nvSpPr>
        <p:spPr>
          <a:xfrm>
            <a:off x="945327" y="3614102"/>
            <a:ext cx="219647" cy="420600"/>
          </a:xfrm>
          <a:prstGeom prst="ellipse">
            <a:avLst/>
          </a:prstGeom>
          <a:solidFill>
            <a:srgbClr val="6767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>
            <a:spLocks noChangeAspect="1"/>
          </p:cNvSpPr>
          <p:nvPr/>
        </p:nvSpPr>
        <p:spPr>
          <a:xfrm>
            <a:off x="2304153" y="3679290"/>
            <a:ext cx="137416" cy="261420"/>
          </a:xfrm>
          <a:prstGeom prst="ellipse">
            <a:avLst/>
          </a:prstGeom>
          <a:solidFill>
            <a:schemeClr val="bg1"/>
          </a:solidFill>
          <a:ln w="12700" cmpd="sng">
            <a:solidFill>
              <a:srgbClr val="5353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/>
          <p:cNvCxnSpPr/>
          <p:nvPr/>
        </p:nvCxnSpPr>
        <p:spPr>
          <a:xfrm>
            <a:off x="3704478" y="3839727"/>
            <a:ext cx="277716" cy="0"/>
          </a:xfrm>
          <a:prstGeom prst="line">
            <a:avLst/>
          </a:prstGeom>
          <a:ln w="60325" cmpd="sng">
            <a:solidFill>
              <a:srgbClr val="67676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4141961" y="3839727"/>
            <a:ext cx="281178" cy="0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>
            <a:spLocks noChangeAspect="1"/>
          </p:cNvSpPr>
          <p:nvPr/>
        </p:nvSpPr>
        <p:spPr>
          <a:xfrm flipV="1">
            <a:off x="2805740" y="3767866"/>
            <a:ext cx="52650" cy="100820"/>
          </a:xfrm>
          <a:prstGeom prst="ellipse">
            <a:avLst/>
          </a:prstGeom>
          <a:solidFill>
            <a:schemeClr val="bg1"/>
          </a:solidFill>
          <a:ln w="12700" cmpd="sng">
            <a:solidFill>
              <a:srgbClr val="5353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 flipH="1" flipV="1">
            <a:off x="1516491" y="3810000"/>
            <a:ext cx="37246" cy="71322"/>
          </a:xfrm>
          <a:prstGeom prst="ellipse">
            <a:avLst/>
          </a:prstGeom>
          <a:solidFill>
            <a:srgbClr val="5353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551169" y="4278426"/>
            <a:ext cx="1301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First-Order Sensitivities</a:t>
            </a:r>
            <a:endParaRPr 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926803" y="4278426"/>
            <a:ext cx="1298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Total-Order Sensitivities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340535" y="4278426"/>
            <a:ext cx="1474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Second-Order Sensitivities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14846" y="3063245"/>
            <a:ext cx="40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98%</a:t>
            </a:r>
            <a:endParaRPr 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411586" y="3063245"/>
            <a:ext cx="341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1%</a:t>
            </a:r>
            <a:endParaRPr lang="en-US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219830" y="3063245"/>
            <a:ext cx="40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37%</a:t>
            </a:r>
            <a:endParaRPr lang="en-US" sz="1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713831" y="3063245"/>
            <a:ext cx="341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8%</a:t>
            </a:r>
            <a:endParaRPr 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3726193" y="3063245"/>
            <a:ext cx="341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7%</a:t>
            </a:r>
            <a:endParaRPr 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167138" y="3063245"/>
            <a:ext cx="341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  <a:r>
              <a:rPr lang="en-US" sz="1000" dirty="0" smtClean="0"/>
              <a:t>%</a:t>
            </a:r>
            <a:endParaRPr lang="en-US" sz="1000" dirty="0"/>
          </a:p>
        </p:txBody>
      </p:sp>
      <p:sp>
        <p:nvSpPr>
          <p:cNvPr id="109" name="Rectangle 108"/>
          <p:cNvSpPr/>
          <p:nvPr/>
        </p:nvSpPr>
        <p:spPr>
          <a:xfrm>
            <a:off x="427661" y="3063240"/>
            <a:ext cx="4403371" cy="166116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32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amages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3" t="25000" r="17497" b="19999"/>
          <a:stretch/>
        </p:blipFill>
        <p:spPr>
          <a:xfrm>
            <a:off x="1433369" y="121920"/>
            <a:ext cx="1366421" cy="26140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costs.e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3" t="25003" r="17497" b="19997"/>
          <a:stretch/>
        </p:blipFill>
        <p:spPr>
          <a:xfrm>
            <a:off x="30481" y="121920"/>
            <a:ext cx="1366421" cy="26140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6" name="Oval 125"/>
          <p:cNvSpPr>
            <a:spLocks noChangeAspect="1"/>
          </p:cNvSpPr>
          <p:nvPr/>
        </p:nvSpPr>
        <p:spPr>
          <a:xfrm>
            <a:off x="3223322" y="999045"/>
            <a:ext cx="219647" cy="420600"/>
          </a:xfrm>
          <a:prstGeom prst="ellipse">
            <a:avLst/>
          </a:prstGeom>
          <a:solidFill>
            <a:srgbClr val="6767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 flipH="1" flipV="1">
            <a:off x="3799171" y="1139841"/>
            <a:ext cx="37246" cy="71322"/>
          </a:xfrm>
          <a:prstGeom prst="ellipse">
            <a:avLst/>
          </a:prstGeom>
          <a:solidFill>
            <a:srgbClr val="5353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2890545" y="350520"/>
            <a:ext cx="1301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First-Order Sensitivities</a:t>
            </a:r>
            <a:endParaRPr lang="en-US" sz="1100" dirty="0"/>
          </a:p>
        </p:txBody>
      </p:sp>
      <p:sp>
        <p:nvSpPr>
          <p:cNvPr id="129" name="TextBox 128"/>
          <p:cNvSpPr txBox="1"/>
          <p:nvPr/>
        </p:nvSpPr>
        <p:spPr>
          <a:xfrm>
            <a:off x="3180772" y="635619"/>
            <a:ext cx="40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98%</a:t>
            </a:r>
            <a:endParaRPr lang="en-US" sz="1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3685555" y="635619"/>
            <a:ext cx="341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1%</a:t>
            </a:r>
            <a:endParaRPr lang="en-US" sz="1000" dirty="0"/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3246181" y="2635535"/>
            <a:ext cx="137416" cy="261420"/>
          </a:xfrm>
          <a:prstGeom prst="ellipse">
            <a:avLst/>
          </a:prstGeom>
          <a:solidFill>
            <a:schemeClr val="bg1"/>
          </a:solidFill>
          <a:ln w="12700" cmpd="sng">
            <a:solidFill>
              <a:srgbClr val="5353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 flipV="1">
            <a:off x="3791163" y="2714027"/>
            <a:ext cx="52650" cy="100820"/>
          </a:xfrm>
          <a:prstGeom prst="ellipse">
            <a:avLst/>
          </a:prstGeom>
          <a:solidFill>
            <a:schemeClr val="bg1"/>
          </a:solidFill>
          <a:ln w="12700" cmpd="sng">
            <a:solidFill>
              <a:srgbClr val="5353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2890545" y="1842954"/>
            <a:ext cx="12984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Total-Order Sensitivities</a:t>
            </a:r>
            <a:endParaRPr lang="en-US" sz="1100" dirty="0"/>
          </a:p>
        </p:txBody>
      </p:sp>
      <p:sp>
        <p:nvSpPr>
          <p:cNvPr id="134" name="TextBox 133"/>
          <p:cNvSpPr txBox="1"/>
          <p:nvPr/>
        </p:nvSpPr>
        <p:spPr>
          <a:xfrm>
            <a:off x="3180772" y="2266208"/>
            <a:ext cx="40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37%</a:t>
            </a:r>
            <a:endParaRPr lang="en-US" sz="1000" dirty="0"/>
          </a:p>
        </p:txBody>
      </p:sp>
      <p:sp>
        <p:nvSpPr>
          <p:cNvPr id="135" name="TextBox 134"/>
          <p:cNvSpPr txBox="1"/>
          <p:nvPr/>
        </p:nvSpPr>
        <p:spPr>
          <a:xfrm>
            <a:off x="3685555" y="2267501"/>
            <a:ext cx="341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8%</a:t>
            </a:r>
            <a:endParaRPr lang="en-US" sz="1000" dirty="0"/>
          </a:p>
        </p:txBody>
      </p:sp>
      <p:cxnSp>
        <p:nvCxnSpPr>
          <p:cNvPr id="136" name="Straight Connector 135"/>
          <p:cNvCxnSpPr/>
          <p:nvPr/>
        </p:nvCxnSpPr>
        <p:spPr>
          <a:xfrm>
            <a:off x="3180770" y="4254779"/>
            <a:ext cx="277716" cy="0"/>
          </a:xfrm>
          <a:prstGeom prst="line">
            <a:avLst/>
          </a:prstGeom>
          <a:ln w="60325" cmpd="sng">
            <a:solidFill>
              <a:srgbClr val="67676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3671593" y="4254779"/>
            <a:ext cx="281178" cy="0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2801478" y="3321873"/>
            <a:ext cx="14747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Second-Order Sensitivities</a:t>
            </a:r>
            <a:endParaRPr lang="en-US" sz="1100" dirty="0"/>
          </a:p>
        </p:txBody>
      </p:sp>
      <p:sp>
        <p:nvSpPr>
          <p:cNvPr id="139" name="TextBox 138"/>
          <p:cNvSpPr txBox="1"/>
          <p:nvPr/>
        </p:nvSpPr>
        <p:spPr>
          <a:xfrm>
            <a:off x="3186967" y="3721436"/>
            <a:ext cx="341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7%</a:t>
            </a:r>
            <a:endParaRPr lang="en-US" sz="1000" dirty="0"/>
          </a:p>
        </p:txBody>
      </p:sp>
      <p:sp>
        <p:nvSpPr>
          <p:cNvPr id="140" name="TextBox 139"/>
          <p:cNvSpPr txBox="1"/>
          <p:nvPr/>
        </p:nvSpPr>
        <p:spPr>
          <a:xfrm>
            <a:off x="3686409" y="3721436"/>
            <a:ext cx="341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  <a:r>
              <a:rPr lang="en-US" sz="1000" dirty="0" smtClean="0"/>
              <a:t>%</a:t>
            </a:r>
            <a:endParaRPr lang="en-US" sz="1000" dirty="0"/>
          </a:p>
        </p:txBody>
      </p:sp>
      <p:pic>
        <p:nvPicPr>
          <p:cNvPr id="2" name="Picture 1" descr="total_costs.ep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3" t="13940" r="17667" b="30515"/>
          <a:stretch/>
        </p:blipFill>
        <p:spPr>
          <a:xfrm>
            <a:off x="1433370" y="2804160"/>
            <a:ext cx="1366421" cy="26140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 descr="reliability.eps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1" t="13274" r="16565" b="29574"/>
          <a:stretch/>
        </p:blipFill>
        <p:spPr>
          <a:xfrm>
            <a:off x="30481" y="2814845"/>
            <a:ext cx="1366421" cy="2609408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334219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8372" y="2714070"/>
            <a:ext cx="2479846" cy="2639191"/>
            <a:chOff x="0" y="36450"/>
            <a:chExt cx="2479846" cy="2639191"/>
          </a:xfrm>
        </p:grpSpPr>
        <p:pic>
          <p:nvPicPr>
            <p:cNvPr id="6" name="Picture 5" descr="costs.eps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50" t="15000" r="19750" b="30000"/>
            <a:stretch/>
          </p:blipFill>
          <p:spPr>
            <a:xfrm>
              <a:off x="52862" y="299344"/>
              <a:ext cx="2426984" cy="2376297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0" y="36450"/>
              <a:ext cx="1570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/>
                  <a:cs typeface="Arial"/>
                </a:rPr>
                <a:t>C</a:t>
              </a:r>
              <a:r>
                <a:rPr lang="en-US" dirty="0" smtClean="0">
                  <a:latin typeface="Arial"/>
                  <a:cs typeface="Arial"/>
                </a:rPr>
                <a:t>. </a:t>
              </a:r>
              <a:r>
                <a:rPr lang="en-US" dirty="0" smtClean="0">
                  <a:latin typeface="Arial"/>
                  <a:cs typeface="Arial"/>
                </a:rPr>
                <a:t>Investment Costs</a:t>
              </a: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27479" y="2714070"/>
            <a:ext cx="2490261" cy="2651117"/>
            <a:chOff x="2827479" y="22345"/>
            <a:chExt cx="2490261" cy="2651117"/>
          </a:xfrm>
        </p:grpSpPr>
        <p:pic>
          <p:nvPicPr>
            <p:cNvPr id="7" name="Picture 6" descr="damages.eps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50" t="15000" r="19750" b="30000"/>
            <a:stretch/>
          </p:blipFill>
          <p:spPr>
            <a:xfrm>
              <a:off x="2890756" y="297165"/>
              <a:ext cx="2426984" cy="2376297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2827479" y="22345"/>
              <a:ext cx="18270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/>
                  <a:cs typeface="Arial"/>
                </a:rPr>
                <a:t>D</a:t>
              </a:r>
              <a:r>
                <a:rPr lang="en-US" dirty="0" smtClean="0">
                  <a:latin typeface="Arial"/>
                  <a:cs typeface="Arial"/>
                </a:rPr>
                <a:t>. Discounted damages</a:t>
              </a: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811438" y="0"/>
            <a:ext cx="2506302" cy="2640321"/>
            <a:chOff x="-26456" y="2714070"/>
            <a:chExt cx="2506302" cy="2640321"/>
          </a:xfrm>
        </p:grpSpPr>
        <p:pic>
          <p:nvPicPr>
            <p:cNvPr id="5" name="Picture 4" descr="reliability.eps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50" t="15000" r="19750" b="30000"/>
            <a:stretch/>
          </p:blipFill>
          <p:spPr>
            <a:xfrm>
              <a:off x="52862" y="2978094"/>
              <a:ext cx="2426984" cy="2376297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-26456" y="2714070"/>
              <a:ext cx="1031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/>
                  <a:cs typeface="Arial"/>
                </a:rPr>
                <a:t>B</a:t>
              </a:r>
              <a:r>
                <a:rPr lang="en-US" dirty="0" smtClean="0">
                  <a:latin typeface="Arial"/>
                  <a:cs typeface="Arial"/>
                </a:rPr>
                <a:t>. </a:t>
              </a:r>
              <a:r>
                <a:rPr lang="en-US" dirty="0" smtClean="0">
                  <a:latin typeface="Arial"/>
                  <a:cs typeface="Arial"/>
                </a:rPr>
                <a:t>Reliability</a:t>
              </a: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5510" y="0"/>
            <a:ext cx="2520866" cy="2640321"/>
            <a:chOff x="2801023" y="2714070"/>
            <a:chExt cx="2520866" cy="2640321"/>
          </a:xfrm>
        </p:grpSpPr>
        <p:pic>
          <p:nvPicPr>
            <p:cNvPr id="4" name="Picture 3" descr="total_costs.eps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86" t="15001" r="19820" b="29998"/>
            <a:stretch/>
          </p:blipFill>
          <p:spPr>
            <a:xfrm>
              <a:off x="2890756" y="2978050"/>
              <a:ext cx="2431133" cy="2376341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2801023" y="2714070"/>
              <a:ext cx="18910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/>
                  <a:cs typeface="Arial"/>
                </a:rPr>
                <a:t>A</a:t>
              </a:r>
              <a:r>
                <a:rPr lang="en-US" dirty="0" smtClean="0">
                  <a:latin typeface="Arial"/>
                  <a:cs typeface="Arial"/>
                </a:rPr>
                <a:t>. </a:t>
              </a:r>
              <a:r>
                <a:rPr lang="en-US" dirty="0" smtClean="0">
                  <a:latin typeface="Arial"/>
                  <a:cs typeface="Arial"/>
                </a:rPr>
                <a:t>Discounted total c</a:t>
              </a:r>
              <a:r>
                <a:rPr lang="en-US" dirty="0" smtClean="0">
                  <a:latin typeface="Arial"/>
                  <a:cs typeface="Arial"/>
                </a:rPr>
                <a:t>osts</a:t>
              </a:r>
              <a:endParaRPr lang="en-US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0157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184</Words>
  <Application>Microsoft Macintosh PowerPoint</Application>
  <PresentationFormat>Custom</PresentationFormat>
  <Paragraphs>67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Perry</dc:creator>
  <cp:lastModifiedBy>Perry</cp:lastModifiedBy>
  <cp:revision>9</cp:revision>
  <cp:lastPrinted>2015-08-24T17:42:33Z</cp:lastPrinted>
  <dcterms:created xsi:type="dcterms:W3CDTF">2015-08-19T13:32:13Z</dcterms:created>
  <dcterms:modified xsi:type="dcterms:W3CDTF">2015-10-26T03:32:16Z</dcterms:modified>
</cp:coreProperties>
</file>