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-216" y="-144"/>
      </p:cViewPr>
      <p:guideLst>
        <p:guide orient="horz" pos="230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272454"/>
            <a:ext cx="54406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145280"/>
            <a:ext cx="44805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92948"/>
            <a:ext cx="144018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92948"/>
            <a:ext cx="421386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700694"/>
            <a:ext cx="54406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100495"/>
            <a:ext cx="544068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706880"/>
            <a:ext cx="28270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706880"/>
            <a:ext cx="28270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37454"/>
            <a:ext cx="2828132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319867"/>
            <a:ext cx="2828132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637454"/>
            <a:ext cx="282924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319867"/>
            <a:ext cx="2829243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1253"/>
            <a:ext cx="2105819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91254"/>
            <a:ext cx="357822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530774"/>
            <a:ext cx="2105819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120640"/>
            <a:ext cx="384048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53627"/>
            <a:ext cx="38404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725161"/>
            <a:ext cx="384048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92947"/>
            <a:ext cx="57607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06880"/>
            <a:ext cx="57607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780107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133-8452-0647-B1A9-1CF00D3A0836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780107"/>
            <a:ext cx="2026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780107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7719-186C-514A-975C-0A3B539DB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total_costs3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6" t="28561" r="15061" b="24829"/>
          <a:stretch/>
        </p:blipFill>
        <p:spPr>
          <a:xfrm>
            <a:off x="3556857" y="3335149"/>
            <a:ext cx="2296544" cy="1991941"/>
          </a:xfrm>
          <a:prstGeom prst="rect">
            <a:avLst/>
          </a:prstGeom>
        </p:spPr>
      </p:pic>
      <p:pic>
        <p:nvPicPr>
          <p:cNvPr id="4" name="Picture 3" descr="costs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23922" r="18620" b="25768"/>
          <a:stretch/>
        </p:blipFill>
        <p:spPr>
          <a:xfrm>
            <a:off x="403933" y="288856"/>
            <a:ext cx="2255380" cy="2150071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expected_losses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4" t="23922" r="10003" b="25768"/>
          <a:stretch/>
        </p:blipFill>
        <p:spPr>
          <a:xfrm>
            <a:off x="3463709" y="251013"/>
            <a:ext cx="2413465" cy="2150071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reliability3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3" t="25000" r="10641" b="24564"/>
          <a:stretch/>
        </p:blipFill>
        <p:spPr>
          <a:xfrm>
            <a:off x="610898" y="3213357"/>
            <a:ext cx="2255381" cy="2155456"/>
          </a:xfrm>
          <a:prstGeom prst="rect">
            <a:avLst/>
          </a:prstGeom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47112" y="3035095"/>
            <a:ext cx="2730430" cy="2398800"/>
            <a:chOff x="97464" y="3068964"/>
            <a:chExt cx="3213156" cy="2822893"/>
          </a:xfrm>
        </p:grpSpPr>
        <p:sp>
          <p:nvSpPr>
            <p:cNvPr id="16" name="TextBox 15"/>
            <p:cNvSpPr txBox="1"/>
            <p:nvPr/>
          </p:nvSpPr>
          <p:spPr>
            <a:xfrm rot="3442511">
              <a:off x="-151058" y="4916647"/>
              <a:ext cx="950487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8000"/>
                  </a:solidFill>
                </a:rPr>
                <a:t>Heightening </a:t>
              </a:r>
              <a:br>
                <a:rPr lang="en-US" sz="1000" b="1" dirty="0" smtClean="0">
                  <a:solidFill>
                    <a:srgbClr val="008000"/>
                  </a:solidFill>
                </a:rPr>
              </a:br>
              <a:r>
                <a:rPr lang="en-US" sz="1000" b="1" dirty="0" smtClean="0">
                  <a:solidFill>
                    <a:srgbClr val="008000"/>
                  </a:solidFill>
                </a:rPr>
                <a:t>Cost, K</a:t>
              </a:r>
              <a:endParaRPr lang="en-US" sz="1000" b="1" dirty="0">
                <a:solidFill>
                  <a:srgbClr val="008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7518684">
              <a:off x="-320824" y="3813139"/>
              <a:ext cx="1231519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8000"/>
                  </a:solidFill>
                </a:rPr>
                <a:t>Discount Rate</a:t>
              </a:r>
              <a:r>
                <a:rPr lang="en-US" sz="1000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, </a:t>
              </a:r>
              <a:r>
                <a:rPr lang="en-US" sz="1000" b="1" i="0" dirty="0" err="1" smtClean="0">
                  <a:solidFill>
                    <a:srgbClr val="008000"/>
                  </a:solidFill>
                  <a:latin typeface="Calibri"/>
                  <a:ea typeface="Times New Roman"/>
                  <a:cs typeface="Calibri"/>
                </a:rPr>
                <a:t>δ</a:t>
              </a:r>
              <a:r>
                <a:rPr lang="en-US" sz="1000" b="1" i="0" dirty="0" smtClean="0">
                  <a:solidFill>
                    <a:srgbClr val="008000"/>
                  </a:solidFill>
                  <a:latin typeface="Calibri"/>
                  <a:ea typeface="Times New Roman"/>
                  <a:cs typeface="Calibri"/>
                </a:rPr>
                <a:t>'</a:t>
              </a:r>
              <a:r>
                <a:rPr lang="en-US" sz="1000" b="1" dirty="0" smtClean="0">
                  <a:solidFill>
                    <a:srgbClr val="008000"/>
                  </a:solidFill>
                </a:rPr>
                <a:t> </a:t>
              </a:r>
              <a:endParaRPr lang="en-US" sz="1000" b="1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360306">
              <a:off x="507758" y="3068964"/>
              <a:ext cx="1299291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8000"/>
                  </a:solidFill>
                </a:rPr>
                <a:t>Value of Goods, V</a:t>
              </a:r>
              <a:endParaRPr lang="en-US" sz="1000" b="1" dirty="0">
                <a:solidFill>
                  <a:srgbClr val="008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104460">
              <a:off x="1637348" y="3269996"/>
              <a:ext cx="1673272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8000"/>
                  </a:solidFill>
                </a:rPr>
                <a:t>Flood Frequency Rate,</a:t>
              </a:r>
              <a:r>
                <a:rPr lang="en-US" sz="1000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 </a:t>
              </a:r>
              <a:r>
                <a:rPr lang="en-US" sz="1000" b="1" i="0" dirty="0" smtClean="0">
                  <a:solidFill>
                    <a:srgbClr val="008000"/>
                  </a:solidFill>
                  <a:latin typeface="Calibri"/>
                  <a:ea typeface="Times New Roman"/>
                  <a:cs typeface="Calibri"/>
                </a:rPr>
                <a:t>α</a:t>
              </a:r>
              <a:endParaRPr lang="en-US" sz="1000" b="1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2501386" y="4257395"/>
              <a:ext cx="1037688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8000"/>
                  </a:solidFill>
                </a:rPr>
                <a:t>Initial Flood </a:t>
              </a:r>
              <a:br>
                <a:rPr lang="en-US" sz="1000" b="1" dirty="0" smtClean="0">
                  <a:solidFill>
                    <a:srgbClr val="008000"/>
                  </a:solidFill>
                </a:rPr>
              </a:br>
              <a:r>
                <a:rPr lang="en-US" sz="1000" b="1" dirty="0" smtClean="0">
                  <a:solidFill>
                    <a:srgbClr val="008000"/>
                  </a:solidFill>
                </a:rPr>
                <a:t>Frequency, p</a:t>
              </a:r>
              <a:r>
                <a:rPr lang="en-US" sz="1000" b="1" baseline="-25000" dirty="0" smtClean="0">
                  <a:solidFill>
                    <a:srgbClr val="008000"/>
                  </a:solidFill>
                </a:rPr>
                <a:t>0</a:t>
              </a:r>
              <a:endParaRPr lang="en-US" sz="1000" b="1" dirty="0">
                <a:solidFill>
                  <a:srgbClr val="008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9321935">
              <a:off x="1661724" y="5408877"/>
              <a:ext cx="1485926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8000"/>
                  </a:solidFill>
                </a:rPr>
                <a:t>Sea Level rise rate, </a:t>
              </a:r>
              <a:r>
                <a:rPr lang="en-US" sz="1000" b="1" i="0" dirty="0" err="1" smtClean="0">
                  <a:solidFill>
                    <a:srgbClr val="008000"/>
                  </a:solidFill>
                  <a:latin typeface="Calibri"/>
                  <a:ea typeface="Times New Roman"/>
                  <a:cs typeface="Calibri"/>
                </a:rPr>
                <a:t>Φ</a:t>
              </a:r>
              <a:endParaRPr lang="en-US" sz="1000" b="1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295689">
              <a:off x="549060" y="5612815"/>
              <a:ext cx="1350102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8000"/>
                  </a:solidFill>
                </a:rPr>
                <a:t>Subsidence Rate, </a:t>
              </a:r>
              <a:r>
                <a:rPr lang="en-US" sz="1000" b="1" i="0" dirty="0" err="1" smtClean="0">
                  <a:solidFill>
                    <a:srgbClr val="008000"/>
                  </a:solidFill>
                  <a:latin typeface="Calibri"/>
                  <a:ea typeface="Times New Roman"/>
                  <a:cs typeface="Calibri"/>
                </a:rPr>
                <a:t>η</a:t>
              </a:r>
              <a:endParaRPr lang="en-US" sz="1000" b="1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0997" y="186905"/>
            <a:ext cx="2730430" cy="2398800"/>
            <a:chOff x="97464" y="3068964"/>
            <a:chExt cx="3213156" cy="2822893"/>
          </a:xfrm>
        </p:grpSpPr>
        <p:sp>
          <p:nvSpPr>
            <p:cNvPr id="27" name="TextBox 26"/>
            <p:cNvSpPr txBox="1"/>
            <p:nvPr/>
          </p:nvSpPr>
          <p:spPr>
            <a:xfrm rot="3442511">
              <a:off x="-151058" y="4916647"/>
              <a:ext cx="950487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Heightening </a:t>
              </a:r>
              <a:b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Cost, K</a:t>
              </a:r>
              <a:endPara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7518684">
              <a:off x="-320824" y="3813139"/>
              <a:ext cx="1231519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Discount Rate</a:t>
              </a:r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, </a:t>
              </a:r>
              <a:r>
                <a:rPr lang="en-US" sz="1000" b="1" i="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Times New Roman"/>
                  <a:cs typeface="Calibri"/>
                </a:rPr>
                <a:t>δ</a:t>
              </a:r>
              <a:r>
                <a:rPr lang="en-US" sz="1000" b="1" i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Times New Roman"/>
                  <a:cs typeface="Calibri"/>
                </a:rPr>
                <a:t>'</a:t>
              </a:r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0360306">
              <a:off x="507758" y="3068964"/>
              <a:ext cx="1299291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Value of Goods, V</a:t>
              </a:r>
              <a:endPara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104460">
              <a:off x="1637348" y="3269996"/>
              <a:ext cx="1673272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Flood Frequency Rate,</a:t>
              </a:r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 </a:t>
              </a:r>
              <a:r>
                <a:rPr lang="en-US" sz="1000" b="1" i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Times New Roman"/>
                  <a:cs typeface="Calibri"/>
                </a:rPr>
                <a:t>α</a:t>
              </a:r>
              <a:endPara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2501386" y="4257395"/>
              <a:ext cx="1037688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Initial Flood </a:t>
              </a:r>
              <a:b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Frequency, p</a:t>
              </a:r>
              <a:r>
                <a:rPr lang="en-US" sz="1000" b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9321935">
              <a:off x="1661725" y="5408877"/>
              <a:ext cx="1485926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Sea Level rise rate, </a:t>
              </a:r>
              <a:r>
                <a:rPr lang="en-US" sz="1000" b="1" i="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Times New Roman"/>
                  <a:cs typeface="Calibri"/>
                </a:rPr>
                <a:t>Φ</a:t>
              </a:r>
              <a:endPara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295689">
              <a:off x="549060" y="5612815"/>
              <a:ext cx="1350102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Subsidence Rate, </a:t>
              </a:r>
              <a:r>
                <a:rPr lang="en-US" sz="1000" b="1" i="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/>
                  <a:ea typeface="Times New Roman"/>
                  <a:cs typeface="Calibri"/>
                </a:rPr>
                <a:t>η</a:t>
              </a:r>
              <a:endPara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19861" y="168495"/>
            <a:ext cx="2728982" cy="2398800"/>
            <a:chOff x="97464" y="3068964"/>
            <a:chExt cx="3211451" cy="2822893"/>
          </a:xfrm>
        </p:grpSpPr>
        <p:sp>
          <p:nvSpPr>
            <p:cNvPr id="35" name="TextBox 34"/>
            <p:cNvSpPr txBox="1"/>
            <p:nvPr/>
          </p:nvSpPr>
          <p:spPr>
            <a:xfrm rot="3442511">
              <a:off x="-151058" y="4916647"/>
              <a:ext cx="950487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2"/>
                  </a:solidFill>
                </a:rPr>
                <a:t>Heightening </a:t>
              </a:r>
              <a:br>
                <a:rPr lang="en-US" sz="1000" b="1" dirty="0" smtClean="0">
                  <a:solidFill>
                    <a:schemeClr val="accent2"/>
                  </a:solidFill>
                </a:rPr>
              </a:br>
              <a:r>
                <a:rPr lang="en-US" sz="1000" b="1" dirty="0" smtClean="0">
                  <a:solidFill>
                    <a:schemeClr val="accent2"/>
                  </a:solidFill>
                </a:rPr>
                <a:t>Cost, K</a:t>
              </a:r>
              <a:endParaRPr 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7518684">
              <a:off x="-319227" y="3813138"/>
              <a:ext cx="1228325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</a:rPr>
                <a:t>Discount Rate</a:t>
              </a:r>
              <a:r>
                <a:rPr lang="en-US" sz="1000" b="1" dirty="0" smtClean="0">
                  <a:solidFill>
                    <a:schemeClr val="accent2"/>
                  </a:solidFill>
                  <a:latin typeface="Calibri"/>
                  <a:cs typeface="Calibri"/>
                </a:rPr>
                <a:t>, </a:t>
              </a:r>
              <a:r>
                <a:rPr lang="en-US" sz="1000" b="1" i="0" dirty="0" err="1" smtClean="0">
                  <a:solidFill>
                    <a:schemeClr val="accent2"/>
                  </a:solidFill>
                  <a:latin typeface="Calibri"/>
                  <a:ea typeface="Times New Roman"/>
                  <a:cs typeface="Calibri"/>
                </a:rPr>
                <a:t>δ</a:t>
              </a:r>
              <a:r>
                <a:rPr lang="en-US" sz="1000" b="1" i="0" dirty="0" smtClean="0">
                  <a:solidFill>
                    <a:schemeClr val="accent2"/>
                  </a:solidFill>
                  <a:latin typeface="Calibri"/>
                  <a:ea typeface="Times New Roman"/>
                  <a:cs typeface="Calibri"/>
                </a:rPr>
                <a:t>'</a:t>
              </a:r>
              <a:r>
                <a:rPr lang="en-US" sz="1000" b="1" dirty="0" smtClean="0">
                  <a:solidFill>
                    <a:schemeClr val="accent2"/>
                  </a:solidFill>
                </a:rPr>
                <a:t> </a:t>
              </a:r>
              <a:endParaRPr 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360306">
              <a:off x="507758" y="3068964"/>
              <a:ext cx="1299291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</a:rPr>
                <a:t>Value of Goods, V</a:t>
              </a:r>
              <a:endParaRPr 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2104460">
              <a:off x="1639050" y="3269996"/>
              <a:ext cx="1669865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2"/>
                  </a:solidFill>
                </a:rPr>
                <a:t>Flood Frequency Rate,</a:t>
              </a:r>
              <a:r>
                <a:rPr lang="en-US" sz="1000" b="1" dirty="0" smtClean="0">
                  <a:solidFill>
                    <a:schemeClr val="accent2"/>
                  </a:solidFill>
                  <a:latin typeface="Calibri"/>
                  <a:cs typeface="Calibri"/>
                </a:rPr>
                <a:t> </a:t>
              </a:r>
              <a:r>
                <a:rPr lang="en-US" sz="1000" b="1" i="0" dirty="0" smtClean="0">
                  <a:solidFill>
                    <a:schemeClr val="accent2"/>
                  </a:solidFill>
                  <a:latin typeface="Calibri"/>
                  <a:ea typeface="Times New Roman"/>
                  <a:cs typeface="Calibri"/>
                </a:rPr>
                <a:t>α</a:t>
              </a:r>
              <a:endParaRPr lang="en-US" sz="1000" b="1" dirty="0">
                <a:solidFill>
                  <a:schemeClr val="accent2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2501386" y="4257395"/>
              <a:ext cx="1037688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2"/>
                  </a:solidFill>
                </a:rPr>
                <a:t>Initial Flood </a:t>
              </a:r>
              <a:br>
                <a:rPr lang="en-US" sz="1000" b="1" dirty="0" smtClean="0">
                  <a:solidFill>
                    <a:schemeClr val="accent2"/>
                  </a:solidFill>
                </a:rPr>
              </a:br>
              <a:r>
                <a:rPr lang="en-US" sz="1000" b="1" dirty="0" smtClean="0">
                  <a:solidFill>
                    <a:schemeClr val="accent2"/>
                  </a:solidFill>
                </a:rPr>
                <a:t>Frequency, p</a:t>
              </a:r>
              <a:r>
                <a:rPr lang="en-US" sz="1000" b="1" baseline="-25000" dirty="0" smtClean="0">
                  <a:solidFill>
                    <a:schemeClr val="accent2"/>
                  </a:solidFill>
                </a:rPr>
                <a:t>0</a:t>
              </a:r>
              <a:endParaRPr 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9321935">
              <a:off x="1664776" y="5408877"/>
              <a:ext cx="1479823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2"/>
                  </a:solidFill>
                </a:rPr>
                <a:t>Sea Level rise rate, </a:t>
              </a:r>
              <a:r>
                <a:rPr lang="en-US" sz="1000" b="1" i="0" dirty="0" err="1" smtClean="0">
                  <a:solidFill>
                    <a:schemeClr val="accent2"/>
                  </a:solidFill>
                  <a:latin typeface="Calibri"/>
                  <a:ea typeface="Times New Roman"/>
                  <a:cs typeface="Calibri"/>
                </a:rPr>
                <a:t>Φ</a:t>
              </a:r>
              <a:endParaRPr lang="en-US" sz="1000" b="1" dirty="0">
                <a:solidFill>
                  <a:schemeClr val="accent2"/>
                </a:solidFill>
                <a:latin typeface="Calibri"/>
                <a:cs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295689">
              <a:off x="549557" y="5612815"/>
              <a:ext cx="1349108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2"/>
                  </a:solidFill>
                </a:rPr>
                <a:t>Subsidence Rate, </a:t>
              </a:r>
              <a:r>
                <a:rPr lang="en-US" sz="1000" b="1" i="0" dirty="0" err="1" smtClean="0">
                  <a:solidFill>
                    <a:schemeClr val="accent2"/>
                  </a:solidFill>
                  <a:latin typeface="Calibri"/>
                  <a:ea typeface="Times New Roman"/>
                  <a:cs typeface="Calibri"/>
                </a:rPr>
                <a:t>η</a:t>
              </a:r>
              <a:endParaRPr lang="en-US" sz="1000" b="1" dirty="0">
                <a:solidFill>
                  <a:schemeClr val="accent2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361622" y="3017359"/>
            <a:ext cx="2782233" cy="2398800"/>
            <a:chOff x="36504" y="3068964"/>
            <a:chExt cx="3274116" cy="2822893"/>
          </a:xfrm>
        </p:grpSpPr>
        <p:sp>
          <p:nvSpPr>
            <p:cNvPr id="51" name="TextBox 50"/>
            <p:cNvSpPr txBox="1"/>
            <p:nvPr/>
          </p:nvSpPr>
          <p:spPr>
            <a:xfrm rot="3442511">
              <a:off x="-212018" y="4936966"/>
              <a:ext cx="950487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Heightening </a:t>
              </a:r>
              <a:b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Cost, K</a:t>
              </a:r>
              <a:endParaRPr lang="en-US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7518684">
              <a:off x="-320825" y="3813139"/>
              <a:ext cx="1231519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Discount Rate</a:t>
              </a:r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  <a:latin typeface="Calibri"/>
                  <a:cs typeface="Calibri"/>
                </a:rPr>
                <a:t>, </a:t>
              </a:r>
              <a:r>
                <a:rPr lang="en-US" sz="1000" b="1" i="0" dirty="0" err="1" smtClean="0">
                  <a:solidFill>
                    <a:schemeClr val="accent4">
                      <a:lumMod val="75000"/>
                    </a:schemeClr>
                  </a:solidFill>
                  <a:latin typeface="Calibri"/>
                  <a:ea typeface="Times New Roman"/>
                  <a:cs typeface="Calibri"/>
                </a:rPr>
                <a:t>δ</a:t>
              </a:r>
              <a:r>
                <a:rPr lang="en-US" sz="1000" b="1" i="0" dirty="0" smtClean="0">
                  <a:solidFill>
                    <a:schemeClr val="accent4">
                      <a:lumMod val="75000"/>
                    </a:schemeClr>
                  </a:solidFill>
                  <a:latin typeface="Calibri"/>
                  <a:ea typeface="Times New Roman"/>
                  <a:cs typeface="Calibri"/>
                </a:rPr>
                <a:t>'</a:t>
              </a:r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20360306">
              <a:off x="507758" y="3068964"/>
              <a:ext cx="1299291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Value of Goods, V</a:t>
              </a:r>
              <a:endParaRPr lang="en-US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2104460">
              <a:off x="1637348" y="3269996"/>
              <a:ext cx="1673272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Flood Frequency Rate,</a:t>
              </a:r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  <a:latin typeface="Calibri"/>
                  <a:cs typeface="Calibri"/>
                </a:rPr>
                <a:t> </a:t>
              </a:r>
              <a:r>
                <a:rPr lang="en-US" sz="1000" b="1" i="0" dirty="0" smtClean="0">
                  <a:solidFill>
                    <a:schemeClr val="accent4">
                      <a:lumMod val="75000"/>
                    </a:schemeClr>
                  </a:solidFill>
                  <a:latin typeface="Calibri"/>
                  <a:ea typeface="Times New Roman"/>
                  <a:cs typeface="Calibri"/>
                </a:rPr>
                <a:t>α</a:t>
              </a:r>
              <a:endParaRPr lang="en-US" sz="1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2501386" y="4257395"/>
              <a:ext cx="1037688" cy="453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Initial Flood </a:t>
              </a:r>
              <a:b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Frequency, p</a:t>
              </a:r>
              <a:r>
                <a:rPr lang="en-US" sz="1000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9321935">
              <a:off x="1661725" y="5408877"/>
              <a:ext cx="1485926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Sea Level rise rate, </a:t>
              </a:r>
              <a:r>
                <a:rPr lang="en-US" sz="1000" b="1" i="0" dirty="0" err="1" smtClean="0">
                  <a:solidFill>
                    <a:schemeClr val="accent4">
                      <a:lumMod val="75000"/>
                    </a:schemeClr>
                  </a:solidFill>
                  <a:latin typeface="Calibri"/>
                  <a:ea typeface="Times New Roman"/>
                  <a:cs typeface="Calibri"/>
                </a:rPr>
                <a:t>Φ</a:t>
              </a:r>
              <a:endParaRPr lang="en-US" sz="1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295689">
              <a:off x="549061" y="5612815"/>
              <a:ext cx="1350101" cy="279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4">
                      <a:lumMod val="75000"/>
                    </a:schemeClr>
                  </a:solidFill>
                </a:rPr>
                <a:t>Subsidence Rate, </a:t>
              </a:r>
              <a:r>
                <a:rPr lang="en-US" sz="1000" b="1" i="0" dirty="0" err="1" smtClean="0">
                  <a:solidFill>
                    <a:schemeClr val="accent4">
                      <a:lumMod val="75000"/>
                    </a:schemeClr>
                  </a:solidFill>
                  <a:latin typeface="Calibri"/>
                  <a:ea typeface="Times New Roman"/>
                  <a:cs typeface="Calibri"/>
                </a:rPr>
                <a:t>η</a:t>
              </a:r>
              <a:endParaRPr lang="en-US" sz="1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75920" y="-3009"/>
            <a:ext cx="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62635" y="-3009"/>
            <a:ext cx="27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5920" y="2843142"/>
            <a:ext cx="27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464564" y="2843142"/>
            <a:ext cx="28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73345" y="6289755"/>
            <a:ext cx="609879" cy="583926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703677" y="6448907"/>
            <a:ext cx="307735" cy="294640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4633912" y="6603498"/>
            <a:ext cx="370288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217222" y="6603498"/>
            <a:ext cx="374904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spect="1"/>
          </p:cNvSpPr>
          <p:nvPr/>
        </p:nvSpPr>
        <p:spPr>
          <a:xfrm flipV="1">
            <a:off x="3435593" y="6555588"/>
            <a:ext cx="70200" cy="67213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5353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 flipH="1" flipV="1">
            <a:off x="1716594" y="6583680"/>
            <a:ext cx="49661" cy="47548"/>
          </a:xfrm>
          <a:prstGeom prst="ellipse">
            <a:avLst/>
          </a:prstGeom>
          <a:solidFill>
            <a:srgbClr val="5353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9499" y="6895961"/>
            <a:ext cx="173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First-Order Sensitivities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263679" y="6895961"/>
            <a:ext cx="173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Total-Order Sensitivities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48653" y="6895961"/>
            <a:ext cx="196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Second-Order Sensitivities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14400" y="6085840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98%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76723" y="6085840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1%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654379" y="6085840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37%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313050" y="6085840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8%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662866" y="6085840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7%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250792" y="6085840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r>
              <a:rPr lang="en-US" sz="1000" dirty="0" smtClean="0"/>
              <a:t>%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264820" y="6085840"/>
            <a:ext cx="5871161" cy="110744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3219" y="5781040"/>
            <a:ext cx="497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Investment Costs        </a:t>
            </a:r>
            <a:r>
              <a:rPr lang="en-US" sz="1200" b="1" dirty="0" smtClean="0">
                <a:solidFill>
                  <a:schemeClr val="accent2"/>
                </a:solidFill>
              </a:rPr>
              <a:t>NPV Expected Damages        </a:t>
            </a:r>
            <a:r>
              <a:rPr lang="en-US" sz="1200" b="1" dirty="0" smtClean="0">
                <a:solidFill>
                  <a:srgbClr val="008000"/>
                </a:solidFill>
              </a:rPr>
              <a:t>Reliability</a:t>
            </a:r>
            <a:r>
              <a:rPr lang="en-US" sz="1200" b="1" dirty="0" smtClean="0"/>
              <a:t>      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Total Costs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3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148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14</cp:revision>
  <dcterms:created xsi:type="dcterms:W3CDTF">2015-07-16T19:26:28Z</dcterms:created>
  <dcterms:modified xsi:type="dcterms:W3CDTF">2015-07-17T16:20:30Z</dcterms:modified>
</cp:coreProperties>
</file>