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57150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2096" y="-96"/>
      </p:cViewPr>
      <p:guideLst>
        <p:guide orient="horz" pos="2304"/>
        <p:guide pos="1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5" y="2272455"/>
            <a:ext cx="4857750" cy="15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145280"/>
            <a:ext cx="400050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7E5C-C850-8043-9845-6806D25816AE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52D-9F6D-844D-9CE3-3573DA21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9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7E5C-C850-8043-9845-6806D25816AE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52D-9F6D-844D-9CE3-3573DA21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4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86423" y="313268"/>
            <a:ext cx="770930" cy="665649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649" y="313268"/>
            <a:ext cx="2219523" cy="66564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7E5C-C850-8043-9845-6806D25816AE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52D-9F6D-844D-9CE3-3573DA21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64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7E5C-C850-8043-9845-6806D25816AE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52D-9F6D-844D-9CE3-3573DA21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6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46" y="4700694"/>
            <a:ext cx="4857750" cy="145288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446" y="3100495"/>
            <a:ext cx="4857750" cy="16001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7E5C-C850-8043-9845-6806D25816AE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52D-9F6D-844D-9CE3-3573DA21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8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650" y="1820334"/>
            <a:ext cx="1495226" cy="51494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2125" y="1820334"/>
            <a:ext cx="1495227" cy="51494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7E5C-C850-8043-9845-6806D25816AE}" type="datetimeFigureOut">
              <a:rPr lang="en-US" smtClean="0"/>
              <a:t>6/1/16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52D-9F6D-844D-9CE3-3573DA21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7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92947"/>
            <a:ext cx="5143500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750" y="1637455"/>
            <a:ext cx="2525118" cy="6824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750" y="2319868"/>
            <a:ext cx="2525118" cy="42147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03141" y="1637455"/>
            <a:ext cx="2526109" cy="6824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03141" y="2319868"/>
            <a:ext cx="2526109" cy="42147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7E5C-C850-8043-9845-6806D25816AE}" type="datetimeFigureOut">
              <a:rPr lang="en-US" smtClean="0"/>
              <a:t>6/1/16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52D-9F6D-844D-9CE3-3573DA21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2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7E5C-C850-8043-9845-6806D25816AE}" type="datetimeFigureOut">
              <a:rPr lang="en-US" smtClean="0"/>
              <a:t>6/1/16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52D-9F6D-844D-9CE3-3573DA21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7E5C-C850-8043-9845-6806D25816AE}" type="datetimeFigureOut">
              <a:rPr lang="en-US" smtClean="0"/>
              <a:t>6/1/16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52D-9F6D-844D-9CE3-3573DA21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20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91253"/>
            <a:ext cx="1880196" cy="12395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4406" y="291255"/>
            <a:ext cx="3194844" cy="62433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750" y="1530775"/>
            <a:ext cx="1880196" cy="50038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7E5C-C850-8043-9845-6806D25816AE}" type="datetimeFigureOut">
              <a:rPr lang="en-US" smtClean="0"/>
              <a:t>6/1/16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52D-9F6D-844D-9CE3-3573DA21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7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180" y="5120641"/>
            <a:ext cx="3429000" cy="6045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20180" y="653627"/>
            <a:ext cx="3429000" cy="4389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180" y="5725162"/>
            <a:ext cx="3429000" cy="8585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7E5C-C850-8043-9845-6806D25816AE}" type="datetimeFigureOut">
              <a:rPr lang="en-US" smtClean="0"/>
              <a:t>6/1/16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52D-9F6D-844D-9CE3-3573DA21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9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5750" y="292947"/>
            <a:ext cx="51435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750" y="1706880"/>
            <a:ext cx="5143500" cy="4827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5750" y="6780108"/>
            <a:ext cx="13335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87E5C-C850-8043-9845-6806D25816AE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52625" y="6780108"/>
            <a:ext cx="180975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95750" y="6780108"/>
            <a:ext cx="13335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D752D-9F6D-844D-9CE3-3573DA21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1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10284" y="-41359"/>
            <a:ext cx="1878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A. Discounted total costs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985072" y="-42848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B. Reliability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284" y="2855708"/>
            <a:ext cx="1535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C. Investment costs</a:t>
            </a:r>
            <a:endParaRPr lang="en-US" sz="1200" dirty="0">
              <a:latin typeface="Helvetica"/>
              <a:cs typeface="Helvetica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405846" y="6078638"/>
            <a:ext cx="4903308" cy="1157041"/>
            <a:chOff x="512047" y="6078638"/>
            <a:chExt cx="4903308" cy="1157041"/>
          </a:xfrm>
        </p:grpSpPr>
        <p:sp>
          <p:nvSpPr>
            <p:cNvPr id="33" name="Rectangle 32"/>
            <p:cNvSpPr/>
            <p:nvPr/>
          </p:nvSpPr>
          <p:spPr>
            <a:xfrm>
              <a:off x="654567" y="6101729"/>
              <a:ext cx="4634466" cy="1133950"/>
            </a:xfrm>
            <a:prstGeom prst="rect">
              <a:avLst/>
            </a:prstGeom>
            <a:solidFill>
              <a:schemeClr val="accent1">
                <a:alpha val="17000"/>
              </a:schemeClr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04390" y="6291929"/>
              <a:ext cx="11348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latin typeface="Helvetica"/>
                  <a:cs typeface="Helvetica"/>
                </a:rPr>
                <a:t>Total-Order</a:t>
              </a:r>
              <a:endParaRPr lang="en-US" sz="1200" i="1" dirty="0">
                <a:latin typeface="Helvetica"/>
                <a:cs typeface="Helvetic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79371" y="6504792"/>
              <a:ext cx="4413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"/>
                  <a:cs typeface="Helvetica"/>
                </a:rPr>
                <a:t>37%</a:t>
              </a:r>
              <a:endParaRPr lang="en-US" sz="1000" dirty="0">
                <a:latin typeface="Helvetica"/>
                <a:cs typeface="Helvetica"/>
              </a:endParaRP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 flipH="1" flipV="1">
              <a:off x="1210683" y="6909654"/>
              <a:ext cx="36576" cy="41148"/>
            </a:xfrm>
            <a:prstGeom prst="ellipse">
              <a:avLst/>
            </a:prstGeom>
            <a:solidFill>
              <a:srgbClr val="53535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12047" y="6299574"/>
              <a:ext cx="18828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latin typeface="Helvetica"/>
                  <a:cs typeface="Helvetica"/>
                </a:rPr>
                <a:t>First-Order</a:t>
              </a:r>
              <a:endParaRPr lang="en-US" sz="1200" i="1" dirty="0">
                <a:latin typeface="Helvetica"/>
                <a:cs typeface="Helvetic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49993" y="6507352"/>
              <a:ext cx="3700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Helvetica"/>
                  <a:cs typeface="Helvetica"/>
                </a:rPr>
                <a:t>1%</a:t>
              </a:r>
              <a:endParaRPr lang="en-US" sz="1000" dirty="0">
                <a:latin typeface="Helvetica"/>
                <a:cs typeface="Helvetic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532465" y="6297396"/>
              <a:ext cx="18828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latin typeface="Helvetica"/>
                  <a:cs typeface="Helvetica"/>
                </a:rPr>
                <a:t>Second-Order</a:t>
              </a:r>
              <a:endParaRPr lang="en-US" sz="1200" i="1" dirty="0">
                <a:latin typeface="Helvetica"/>
                <a:cs typeface="Helvetica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63216" y="6511049"/>
              <a:ext cx="4413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"/>
                  <a:cs typeface="Helvetica"/>
                </a:rPr>
                <a:t>24%</a:t>
              </a:r>
              <a:endParaRPr lang="en-US" sz="1000" dirty="0">
                <a:latin typeface="Helvetica"/>
                <a:cs typeface="Helvetic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104139" y="6078638"/>
              <a:ext cx="17353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Helvetica"/>
                  <a:cs typeface="Helvetica"/>
                </a:rPr>
                <a:t>Sensitivities</a:t>
              </a:r>
              <a:endParaRPr lang="en-US" sz="1200" b="1" dirty="0">
                <a:latin typeface="Helvetica"/>
                <a:cs typeface="Helvetica"/>
              </a:endParaRPr>
            </a:p>
          </p:txBody>
        </p:sp>
        <p:sp>
          <p:nvSpPr>
            <p:cNvPr id="42" name="Oval 41"/>
            <p:cNvSpPr>
              <a:spLocks/>
            </p:cNvSpPr>
            <p:nvPr/>
          </p:nvSpPr>
          <p:spPr>
            <a:xfrm>
              <a:off x="2979371" y="6725138"/>
              <a:ext cx="390801" cy="393886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4505430" y="6926196"/>
              <a:ext cx="320164" cy="0"/>
            </a:xfrm>
            <a:prstGeom prst="line">
              <a:avLst/>
            </a:prstGeom>
            <a:ln w="190500" cmpd="sng">
              <a:solidFill>
                <a:srgbClr val="67676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439323" y="6507235"/>
              <a:ext cx="4413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"/>
                  <a:cs typeface="Helvetica"/>
                </a:rPr>
                <a:t>99%</a:t>
              </a:r>
              <a:endParaRPr lang="en-US" sz="1000" dirty="0">
                <a:latin typeface="Helvetica"/>
                <a:cs typeface="Helvetica"/>
              </a:endParaRPr>
            </a:p>
          </p:txBody>
        </p:sp>
        <p:sp>
          <p:nvSpPr>
            <p:cNvPr id="48" name="Oval 47"/>
            <p:cNvSpPr>
              <a:spLocks/>
            </p:cNvSpPr>
            <p:nvPr/>
          </p:nvSpPr>
          <p:spPr>
            <a:xfrm>
              <a:off x="1429484" y="6718296"/>
              <a:ext cx="420624" cy="420624"/>
            </a:xfrm>
            <a:prstGeom prst="ellipse">
              <a:avLst/>
            </a:prstGeom>
            <a:solidFill>
              <a:srgbClr val="67676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49" name="Oval 48"/>
            <p:cNvSpPr>
              <a:spLocks/>
            </p:cNvSpPr>
            <p:nvPr/>
          </p:nvSpPr>
          <p:spPr>
            <a:xfrm flipV="1">
              <a:off x="2707838" y="6900178"/>
              <a:ext cx="64008" cy="72009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572454" y="6506856"/>
              <a:ext cx="3700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Helvetica"/>
                  <a:cs typeface="Helvetica"/>
                </a:rPr>
                <a:t>5</a:t>
              </a:r>
              <a:r>
                <a:rPr lang="en-US" sz="1000" dirty="0" smtClean="0">
                  <a:latin typeface="Helvetica"/>
                  <a:cs typeface="Helvetica"/>
                </a:rPr>
                <a:t>%</a:t>
              </a:r>
              <a:endParaRPr lang="en-US" sz="1000" dirty="0">
                <a:latin typeface="Helvetica"/>
                <a:cs typeface="Helvetic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78637" y="6514269"/>
              <a:ext cx="3700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Helvetica"/>
                  <a:cs typeface="Helvetica"/>
                </a:rPr>
                <a:t>2</a:t>
              </a:r>
              <a:r>
                <a:rPr lang="en-US" sz="1000" dirty="0" smtClean="0">
                  <a:latin typeface="Helvetica"/>
                  <a:cs typeface="Helvetica"/>
                </a:rPr>
                <a:t>%</a:t>
              </a:r>
              <a:endParaRPr lang="en-US" sz="1000" dirty="0">
                <a:latin typeface="Helvetica"/>
                <a:cs typeface="Helvetica"/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4116340" y="6932415"/>
              <a:ext cx="274320" cy="0"/>
            </a:xfrm>
            <a:prstGeom prst="line">
              <a:avLst/>
            </a:prstGeom>
            <a:ln w="47625" cmpd="sng">
              <a:solidFill>
                <a:srgbClr val="67676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2985072" y="2855708"/>
            <a:ext cx="1827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/>
                <a:cs typeface="Helvetica"/>
              </a:rPr>
              <a:t>D</a:t>
            </a:r>
            <a:r>
              <a:rPr lang="en-US" sz="1200" dirty="0" smtClean="0">
                <a:latin typeface="Helvetica"/>
                <a:cs typeface="Helvetica"/>
              </a:rPr>
              <a:t>. Discounted damages</a:t>
            </a:r>
            <a:endParaRPr lang="en-US" sz="1200" dirty="0">
              <a:latin typeface="Helvetica"/>
              <a:cs typeface="Helvetica"/>
            </a:endParaRPr>
          </a:p>
        </p:txBody>
      </p:sp>
      <p:pic>
        <p:nvPicPr>
          <p:cNvPr id="7" name="Picture 6" descr="costs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0" t="15413" r="20018" b="30827"/>
          <a:stretch/>
        </p:blipFill>
        <p:spPr>
          <a:xfrm>
            <a:off x="27432" y="3081528"/>
            <a:ext cx="2697480" cy="2615184"/>
          </a:xfrm>
          <a:prstGeom prst="rect">
            <a:avLst/>
          </a:prstGeom>
        </p:spPr>
      </p:pic>
      <p:pic>
        <p:nvPicPr>
          <p:cNvPr id="8" name="Picture 7" descr="total_costs.e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0" t="15414" r="20019" b="30827"/>
          <a:stretch/>
        </p:blipFill>
        <p:spPr>
          <a:xfrm>
            <a:off x="27432" y="192024"/>
            <a:ext cx="2697480" cy="2615184"/>
          </a:xfrm>
          <a:prstGeom prst="rect">
            <a:avLst/>
          </a:prstGeom>
        </p:spPr>
      </p:pic>
      <p:pic>
        <p:nvPicPr>
          <p:cNvPr id="10" name="Picture 9" descr="reliability.eps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0" t="15413" r="20018" b="30827"/>
          <a:stretch/>
        </p:blipFill>
        <p:spPr>
          <a:xfrm>
            <a:off x="3008376" y="192024"/>
            <a:ext cx="2697480" cy="2615184"/>
          </a:xfrm>
          <a:prstGeom prst="rect">
            <a:avLst/>
          </a:prstGeom>
        </p:spPr>
      </p:pic>
      <p:pic>
        <p:nvPicPr>
          <p:cNvPr id="11" name="Picture 10" descr="damages.eps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0" t="15413" r="20018" b="30827"/>
          <a:stretch/>
        </p:blipFill>
        <p:spPr>
          <a:xfrm>
            <a:off x="3008376" y="3081528"/>
            <a:ext cx="2697480" cy="261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193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38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Perry</dc:creator>
  <cp:lastModifiedBy>Perry</cp:lastModifiedBy>
  <cp:revision>9</cp:revision>
  <dcterms:created xsi:type="dcterms:W3CDTF">2015-11-13T02:54:56Z</dcterms:created>
  <dcterms:modified xsi:type="dcterms:W3CDTF">2016-06-01T19:35:51Z</dcterms:modified>
</cp:coreProperties>
</file>