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7" r:id="rId3"/>
    <p:sldId id="260" r:id="rId4"/>
    <p:sldId id="258" r:id="rId5"/>
    <p:sldId id="259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5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3477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6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25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06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https://lh4.googleusercontent.com/hSKoy8327e758B94D85ZEMrLUs3l4iL6Hy0TuQRfwCfg6WufiL8yEdjmXBWCsA9nnQHbQm6jK0hDL11u49TpIp5PJvd4anTvgszqN1yYSCPuvHkRcQW-yP0gs60NQpbn-nVbW3Glmi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6792" y="506434"/>
            <a:ext cx="3228300" cy="2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3000" y="296476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796540" y="232920"/>
            <a:ext cx="6347460" cy="29065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algn="ctr">
              <a:buSzPct val="25000"/>
            </a:pPr>
            <a:r>
              <a:rPr lang="en-US" b="1" dirty="0">
                <a:solidFill>
                  <a:schemeClr val="bg2"/>
                </a:solidFill>
              </a:rPr>
              <a:t>Churn Prediction </a:t>
            </a:r>
            <a:r>
              <a:rPr lang="en-US" b="1" dirty="0" smtClean="0">
                <a:solidFill>
                  <a:schemeClr val="bg2"/>
                </a:solidFill>
              </a:rPr>
              <a:t/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for 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err="1" smtClean="0">
                <a:solidFill>
                  <a:schemeClr val="bg2"/>
                </a:solidFill>
              </a:rPr>
              <a:t>Kuwo</a:t>
            </a:r>
            <a:r>
              <a:rPr lang="en-US" b="1" dirty="0" smtClean="0">
                <a:solidFill>
                  <a:schemeClr val="bg2"/>
                </a:solidFill>
              </a:rPr>
              <a:t> Music Box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-- </a:t>
            </a:r>
            <a:r>
              <a:rPr lang="en-US" sz="2800" i="1" dirty="0" smtClean="0"/>
              <a:t>DS-501 Capstone Project</a:t>
            </a:r>
            <a:endParaRPr sz="2800" b="0" i="1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104630" y="3147386"/>
            <a:ext cx="5377200" cy="199611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Yuxuan Chen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Ye Yuan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Zehui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Wang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Jiahao</a:t>
            </a:r>
            <a:r>
              <a:rPr lang="en-US" dirty="0" smtClean="0">
                <a:solidFill>
                  <a:schemeClr val="tx1"/>
                </a:solidFill>
              </a:rPr>
              <a:t> Wang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Date: July 28, 2017</a:t>
            </a:r>
            <a:endParaRPr sz="1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27" y="770943"/>
            <a:ext cx="4475673" cy="3355216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9380" y="1765143"/>
            <a:ext cx="7886700" cy="3263400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Benefit – cost matrix:</a:t>
            </a:r>
          </a:p>
          <a:p>
            <a:pPr lvl="1"/>
            <a:r>
              <a:rPr lang="en-US" sz="1700" dirty="0" smtClean="0">
                <a:latin typeface="+mn-lt"/>
              </a:rPr>
              <a:t>[[10,-5], </a:t>
            </a:r>
          </a:p>
          <a:p>
            <a:pPr lvl="1"/>
            <a:r>
              <a:rPr lang="en-US" sz="1700" dirty="0" smtClean="0">
                <a:latin typeface="+mn-lt"/>
              </a:rPr>
              <a:t>[-10,0]]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</a:rPr>
              <a:t>The best threshold is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0.38, 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which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gives a max profit of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2.173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Accuracy</a:t>
            </a:r>
            <a:r>
              <a:rPr lang="en-US" sz="1700" dirty="0">
                <a:solidFill>
                  <a:schemeClr val="tx1"/>
                </a:solidFill>
                <a:latin typeface="Arial Unicode MS" panose="020B0604020202020204" pitchFamily="34" charset="-122"/>
              </a:rPr>
              <a:t>: 0.751476959433 </a:t>
            </a:r>
            <a:endParaRPr lang="en-US" sz="1700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Precision</a:t>
            </a:r>
            <a:r>
              <a:rPr lang="en-US" sz="1700" dirty="0">
                <a:solidFill>
                  <a:schemeClr val="tx1"/>
                </a:solidFill>
                <a:latin typeface="Arial Unicode MS" panose="020B0604020202020204" pitchFamily="34" charset="-122"/>
              </a:rPr>
              <a:t>: 0.709943551889 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Recall</a:t>
            </a:r>
            <a:r>
              <a:rPr lang="en-US" sz="1700" dirty="0">
                <a:solidFill>
                  <a:schemeClr val="tx1"/>
                </a:solidFill>
                <a:latin typeface="Arial Unicode MS" panose="020B0604020202020204" pitchFamily="34" charset="-122"/>
              </a:rPr>
              <a:t>: 0.85445518683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4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Accuracy: 0.751476959433 Precision: 0.709943551889 Recall: 0.85445518683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A/B testing on the casual relationship between features and churns</a:t>
            </a:r>
          </a:p>
          <a:p>
            <a:r>
              <a:rPr lang="en-US" smtClean="0"/>
              <a:t>Collaborative filtering Recommendation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952500" y="3543886"/>
            <a:ext cx="7391400" cy="744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attention!!</a:t>
            </a:r>
            <a:endParaRPr sz="45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1819255"/>
          </a:xfrm>
        </p:spPr>
        <p:txBody>
          <a:bodyPr/>
          <a:lstStyle/>
          <a:p>
            <a:r>
              <a:rPr lang="en-US" dirty="0" smtClean="0"/>
              <a:t>Play logs of </a:t>
            </a:r>
            <a:r>
              <a:rPr lang="en-US" dirty="0" err="1" smtClean="0"/>
              <a:t>Kuwo</a:t>
            </a:r>
            <a:r>
              <a:rPr lang="en-US" dirty="0" smtClean="0"/>
              <a:t> Music Box from March 30 ~ May 12, 2017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1" y="1892410"/>
            <a:ext cx="8534822" cy="17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Project Description:</a:t>
            </a:r>
            <a:endParaRPr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9614" y="1268043"/>
            <a:ext cx="5041127" cy="3716930"/>
            <a:chOff x="1677725" y="1369218"/>
            <a:chExt cx="5041127" cy="37169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7725" y="1369218"/>
              <a:ext cx="5041127" cy="3716930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V="1">
              <a:off x="2194560" y="1490832"/>
              <a:ext cx="3943350" cy="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226613" y="3061725"/>
              <a:ext cx="3943350" cy="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019137" y="1521236"/>
              <a:ext cx="7952" cy="151008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5504067" y="1021053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Observtion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/>
              <a:t>&gt;50% reduction of </a:t>
            </a:r>
          </a:p>
          <a:p>
            <a:r>
              <a:rPr lang="en-US" sz="2000" b="1" dirty="0" smtClean="0"/>
              <a:t>daily play activities</a:t>
            </a:r>
          </a:p>
          <a:p>
            <a:pPr algn="ctr"/>
            <a:r>
              <a:rPr lang="en-US" sz="2000" b="1" dirty="0" smtClean="0"/>
              <a:t>Over</a:t>
            </a:r>
          </a:p>
          <a:p>
            <a:pPr algn="ctr"/>
            <a:r>
              <a:rPr lang="en-US" sz="2000" b="1" dirty="0" smtClean="0"/>
              <a:t>~ 3 weeks</a:t>
            </a:r>
            <a:endParaRPr 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214617" y="3045981"/>
            <a:ext cx="3229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Objective</a:t>
            </a:r>
            <a:r>
              <a:rPr lang="en-US" sz="2000" b="1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Predict churn users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Find out correlation/ casual relation between churn and users’ 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77212"/>
            <a:ext cx="7681746" cy="3940061"/>
          </a:xfrm>
        </p:spPr>
        <p:txBody>
          <a:bodyPr/>
          <a:lstStyle/>
          <a:p>
            <a:r>
              <a:rPr lang="en-US" sz="1800" dirty="0" smtClean="0"/>
              <a:t>Active users: </a:t>
            </a:r>
          </a:p>
          <a:p>
            <a:pPr lvl="1"/>
            <a:r>
              <a:rPr lang="en-US" dirty="0" smtClean="0"/>
              <a:t>users who has played more than three times in Period 1 ( March 30 ~ April 21, 2017)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490K active uses</a:t>
            </a:r>
          </a:p>
          <a:p>
            <a:r>
              <a:rPr lang="en-US" sz="1800" dirty="0" smtClean="0"/>
              <a:t>Good users: </a:t>
            </a:r>
          </a:p>
          <a:p>
            <a:pPr lvl="1"/>
            <a:r>
              <a:rPr lang="en-US" dirty="0" smtClean="0"/>
              <a:t>active users who had at least played once in Period 2( April 22 ~ May 12, 2017)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230K of them are good</a:t>
            </a:r>
          </a:p>
          <a:p>
            <a:r>
              <a:rPr lang="en-US" sz="1800" dirty="0" smtClean="0"/>
              <a:t>Churn users: </a:t>
            </a:r>
          </a:p>
          <a:p>
            <a:pPr lvl="1"/>
            <a:r>
              <a:rPr lang="en-US" dirty="0" smtClean="0"/>
              <a:t>active </a:t>
            </a:r>
            <a:r>
              <a:rPr lang="en-US" dirty="0"/>
              <a:t>users who had </a:t>
            </a:r>
            <a:r>
              <a:rPr lang="en-US" dirty="0" smtClean="0"/>
              <a:t>on play activity in </a:t>
            </a:r>
            <a:r>
              <a:rPr lang="en-US" dirty="0"/>
              <a:t>Period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~ 230K churned. Churn rate 50%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Down sampling: 20: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My data: 12K good users + 12K churns</a:t>
            </a:r>
            <a:endParaRPr lang="en-US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74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and Feature engineering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67069"/>
            <a:ext cx="7886700" cy="3263400"/>
          </a:xfrm>
        </p:spPr>
        <p:txBody>
          <a:bodyPr/>
          <a:lstStyle/>
          <a:p>
            <a:r>
              <a:rPr lang="en-US" sz="1200" dirty="0"/>
              <a:t>1. Count: No. of play logs in 5 time windows:</a:t>
            </a:r>
          </a:p>
          <a:p>
            <a:r>
              <a:rPr lang="en-US" sz="1200" dirty="0"/>
              <a:t>	1.1 04/21: 		"count_play_1"</a:t>
            </a:r>
          </a:p>
          <a:p>
            <a:r>
              <a:rPr lang="en-US" sz="1200" dirty="0"/>
              <a:t>	1.2 04/19 - 04/21: 	"count_play_3"</a:t>
            </a:r>
          </a:p>
          <a:p>
            <a:r>
              <a:rPr lang="en-US" sz="1200" dirty="0"/>
              <a:t>	1.3 04/15 - 04/21: 	"count_play_7"</a:t>
            </a:r>
          </a:p>
          <a:p>
            <a:r>
              <a:rPr lang="en-US" sz="1200" dirty="0"/>
              <a:t>	1.4 04/08 - 04/21:	"count_play_14"</a:t>
            </a:r>
          </a:p>
          <a:p>
            <a:r>
              <a:rPr lang="en-US" sz="1200" dirty="0"/>
              <a:t>	1.5 03/30 - 04/21:	"count_play_23</a:t>
            </a:r>
            <a:r>
              <a:rPr lang="en-US" sz="1200" dirty="0" smtClean="0"/>
              <a:t>"</a:t>
            </a:r>
            <a:endParaRPr lang="en-US" sz="1200" dirty="0"/>
          </a:p>
          <a:p>
            <a:r>
              <a:rPr lang="en-US" sz="1200" dirty="0"/>
              <a:t>2. Ratio: (to be defined) : "ratio_[period 1]_over_[period 2]", e.g. "ratio_1_over_14"</a:t>
            </a:r>
          </a:p>
          <a:p>
            <a:endParaRPr lang="en-US" sz="1200" dirty="0"/>
          </a:p>
          <a:p>
            <a:r>
              <a:rPr lang="en-US" sz="1200" dirty="0"/>
              <a:t>3. User profile</a:t>
            </a:r>
          </a:p>
          <a:p>
            <a:r>
              <a:rPr lang="en-US" sz="1200" dirty="0"/>
              <a:t>	3.1 preferred device: majority vote of devices, if more than one device is used: "device"</a:t>
            </a:r>
          </a:p>
          <a:p>
            <a:endParaRPr lang="en-US" sz="1200" dirty="0"/>
          </a:p>
          <a:p>
            <a:r>
              <a:rPr lang="en-US" sz="1200" dirty="0"/>
              <a:t>4. Music related property</a:t>
            </a:r>
          </a:p>
          <a:p>
            <a:r>
              <a:rPr lang="en-US" sz="1200" dirty="0"/>
              <a:t>	4.1 Total time playing music: "</a:t>
            </a:r>
            <a:r>
              <a:rPr lang="en-US" sz="1200" dirty="0" err="1"/>
              <a:t>total_play_time</a:t>
            </a:r>
            <a:r>
              <a:rPr lang="en-US" sz="1200" dirty="0"/>
              <a:t>"</a:t>
            </a:r>
          </a:p>
          <a:p>
            <a:r>
              <a:rPr lang="en-US" sz="1200" dirty="0"/>
              <a:t>	4.2 Ratio of time played for each user: "</a:t>
            </a:r>
            <a:r>
              <a:rPr lang="en-US" sz="1200" dirty="0" err="1"/>
              <a:t>completion_ratio_avg</a:t>
            </a:r>
            <a:r>
              <a:rPr lang="en-US" sz="1200" dirty="0"/>
              <a:t>"</a:t>
            </a:r>
          </a:p>
          <a:p>
            <a:r>
              <a:rPr lang="en-US" sz="1200" dirty="0"/>
              <a:t>	4.3 Popularity of </a:t>
            </a:r>
            <a:r>
              <a:rPr lang="en-US" sz="1200" dirty="0" err="1"/>
              <a:t>musics</a:t>
            </a:r>
            <a:r>
              <a:rPr lang="en-US" sz="1200" dirty="0"/>
              <a:t> </a:t>
            </a:r>
            <a:r>
              <a:rPr lang="en-US" sz="1200" dirty="0" smtClean="0"/>
              <a:t>played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5018"/>
            <a:ext cx="7886700" cy="994200"/>
          </a:xfrm>
        </p:spPr>
        <p:txBody>
          <a:bodyPr/>
          <a:lstStyle/>
          <a:p>
            <a:r>
              <a:rPr lang="en-US" dirty="0"/>
              <a:t>EDA and Feature </a:t>
            </a:r>
            <a:r>
              <a:rPr lang="en-US" dirty="0" smtClean="0"/>
              <a:t>engineering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– Unique features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8488"/>
            <a:ext cx="7886700" cy="3263400"/>
          </a:xfrm>
        </p:spPr>
        <p:txBody>
          <a:bodyPr/>
          <a:lstStyle/>
          <a:p>
            <a:r>
              <a:rPr lang="en-US" dirty="0" smtClean="0"/>
              <a:t>Average song completion ratio: </a:t>
            </a:r>
          </a:p>
          <a:p>
            <a:pPr lvl="1"/>
            <a:r>
              <a:rPr lang="en-US" dirty="0" smtClean="0"/>
              <a:t>average of individual play time divided by song length</a:t>
            </a:r>
          </a:p>
          <a:p>
            <a:r>
              <a:rPr lang="en-US" dirty="0" smtClean="0"/>
              <a:t>How many popular songs a user played</a:t>
            </a:r>
          </a:p>
          <a:p>
            <a:pPr lvl="1"/>
            <a:r>
              <a:rPr lang="en-US" dirty="0" smtClean="0"/>
              <a:t>Popular songs: top 200 most played songs</a:t>
            </a:r>
          </a:p>
          <a:p>
            <a:r>
              <a:rPr lang="en-US" dirty="0" smtClean="0"/>
              <a:t>How many rare songs a user played</a:t>
            </a:r>
          </a:p>
          <a:p>
            <a:pPr lvl="1"/>
            <a:r>
              <a:rPr lang="en-US" dirty="0" smtClean="0"/>
              <a:t>Rare songs: songs only played once in Period 1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Facts: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there are 390K songs played in Period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190K of them has only been played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8771"/>
            <a:ext cx="7886700" cy="994200"/>
          </a:xfrm>
        </p:spPr>
        <p:txBody>
          <a:bodyPr/>
          <a:lstStyle/>
          <a:p>
            <a:r>
              <a:rPr lang="en-US" dirty="0" smtClean="0"/>
              <a:t>Machine Learning models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smtClean="0"/>
              <a:t>-- </a:t>
            </a:r>
            <a:r>
              <a:rPr lang="en-US" sz="2800" b="1" i="1" dirty="0" smtClean="0"/>
              <a:t>Random Forest</a:t>
            </a:r>
            <a:endParaRPr lang="en-US" sz="2800" b="1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7" y="1282530"/>
            <a:ext cx="3975653" cy="3860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658" y="1578577"/>
            <a:ext cx="227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trees</a:t>
            </a:r>
          </a:p>
          <a:p>
            <a:r>
              <a:rPr lang="en-US" dirty="0" smtClean="0"/>
              <a:t>Max depth = 15</a:t>
            </a:r>
          </a:p>
          <a:p>
            <a:r>
              <a:rPr lang="en-US" dirty="0" smtClean="0"/>
              <a:t>Min leaves = 10</a:t>
            </a:r>
          </a:p>
          <a:p>
            <a:r>
              <a:rPr lang="en-US" dirty="0" smtClean="0"/>
              <a:t>Features per tree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2658" y="2778801"/>
            <a:ext cx="1468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Metrics: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2"/>
              </a:rPr>
              <a:t>Accuracy: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0.751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2658" y="3589027"/>
            <a:ext cx="35381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important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Days_since_last_play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Ratios involves the most recent 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play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5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8771"/>
            <a:ext cx="7886700" cy="994200"/>
          </a:xfrm>
        </p:spPr>
        <p:txBody>
          <a:bodyPr/>
          <a:lstStyle/>
          <a:p>
            <a:r>
              <a:rPr lang="en-US" dirty="0" smtClean="0"/>
              <a:t>Machine Learning models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smtClean="0"/>
              <a:t>-- </a:t>
            </a:r>
            <a:r>
              <a:rPr lang="en-US" sz="2800" b="1" i="1" dirty="0" smtClean="0"/>
              <a:t>Logistic Regression</a:t>
            </a:r>
            <a:endParaRPr lang="en-US" sz="2800" b="1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2658" y="1640585"/>
            <a:ext cx="227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trees</a:t>
            </a:r>
          </a:p>
          <a:p>
            <a:r>
              <a:rPr lang="en-US" dirty="0" smtClean="0"/>
              <a:t>Max depth = 15</a:t>
            </a:r>
          </a:p>
          <a:p>
            <a:r>
              <a:rPr lang="en-US" dirty="0" smtClean="0"/>
              <a:t>Min leaves = 10</a:t>
            </a:r>
          </a:p>
          <a:p>
            <a:r>
              <a:rPr lang="en-US" dirty="0" smtClean="0"/>
              <a:t>Features per tree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2658" y="2792306"/>
            <a:ext cx="1468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Metrics: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2"/>
              </a:rPr>
              <a:t>Accuracy: </a:t>
            </a: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0.756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42" y="1367211"/>
            <a:ext cx="5236928" cy="37762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2658" y="3530970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important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Days_since_last_play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play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are rare songs 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selecion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</a:t>
            </a:r>
          </a:p>
          <a:p>
            <a:pPr lvl="1"/>
            <a:r>
              <a:rPr lang="en-US" dirty="0" smtClean="0"/>
              <a:t>Low variance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err="1" smtClean="0"/>
              <a:t>interprete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1" y="2478070"/>
            <a:ext cx="4653169" cy="21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771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393</Words>
  <Application>Microsoft Office PowerPoint</Application>
  <PresentationFormat>全屏显示(16:9)</PresentationFormat>
  <Paragraphs>105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simple-light-2</vt:lpstr>
      <vt:lpstr>Office Theme</vt:lpstr>
      <vt:lpstr>Churn Prediction  for  Kuwo Music Box  -- DS-501 Capstone Project</vt:lpstr>
      <vt:lpstr>Data Source</vt:lpstr>
      <vt:lpstr>Project Description:</vt:lpstr>
      <vt:lpstr>Problem defination</vt:lpstr>
      <vt:lpstr>EDA and Feature engineering</vt:lpstr>
      <vt:lpstr>EDA and Feature engineering   – Unique features</vt:lpstr>
      <vt:lpstr>Machine Learning models  -- Random Forest</vt:lpstr>
      <vt:lpstr>Machine Learning models  -- Logistic Regression</vt:lpstr>
      <vt:lpstr>Model selecion</vt:lpstr>
      <vt:lpstr>Business value</vt:lpstr>
      <vt:lpstr>Future Plan</vt:lpstr>
      <vt:lpstr>Thank you for your attention!!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陈宇轩</dc:creator>
  <cp:lastModifiedBy>陈宇轩</cp:lastModifiedBy>
  <cp:revision>13</cp:revision>
  <dcterms:modified xsi:type="dcterms:W3CDTF">2017-07-29T02:02:10Z</dcterms:modified>
</cp:coreProperties>
</file>