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117B-9D45-8673-1AA3-5EBE84D746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2560" y="2499359"/>
            <a:ext cx="7965440" cy="1010603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C08A9-F518-156D-6976-CAC803860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26827" y="3602038"/>
            <a:ext cx="8541172" cy="5771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EB7056-9EDA-46F5-F81D-FA9B30808B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0" y="378523"/>
            <a:ext cx="1270497" cy="8406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1662A4-8F42-99A6-1F7B-17E620BAF2DA}"/>
              </a:ext>
            </a:extLst>
          </p:cNvPr>
          <p:cNvSpPr txBox="1"/>
          <p:nvPr userDrawn="1"/>
        </p:nvSpPr>
        <p:spPr>
          <a:xfrm>
            <a:off x="1524000" y="2458720"/>
            <a:ext cx="11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&gt;_</a:t>
            </a:r>
            <a:endParaRPr lang="zh-CN" altLang="en-US" sz="6000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5B2435-B1A7-1AF1-4B87-122493CAC3CC}"/>
              </a:ext>
            </a:extLst>
          </p:cNvPr>
          <p:cNvSpPr txBox="1"/>
          <p:nvPr userDrawn="1"/>
        </p:nvSpPr>
        <p:spPr>
          <a:xfrm>
            <a:off x="1747520" y="3566459"/>
            <a:ext cx="413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endParaRPr lang="zh-CN" alt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0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A6F3466-59C0-E00C-3F07-BECDBC355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408" y="702431"/>
            <a:ext cx="11033760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内容占位符 14">
            <a:extLst>
              <a:ext uri="{FF2B5EF4-FFF2-40B4-BE49-F238E27FC236}">
                <a16:creationId xmlns:a16="http://schemas.microsoft.com/office/drawing/2014/main" id="{2F69CA27-080F-4728-A0F7-DA4017BD2CE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32888" y="1689100"/>
            <a:ext cx="9062212" cy="4020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Section 1</a:t>
            </a:r>
          </a:p>
          <a:p>
            <a:pPr lvl="0"/>
            <a:r>
              <a:rPr lang="en-US" altLang="zh-CN" dirty="0"/>
              <a:t>Section 2</a:t>
            </a:r>
          </a:p>
          <a:p>
            <a:pPr lvl="0"/>
            <a:r>
              <a:rPr lang="en-US" altLang="zh-CN" dirty="0"/>
              <a:t>Section 3</a:t>
            </a:r>
          </a:p>
          <a:p>
            <a:pPr lvl="0"/>
            <a:r>
              <a:rPr lang="en-US" altLang="zh-CN" dirty="0"/>
              <a:t>Section 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DD0DE-7D50-A581-6D8D-F2B0F3978B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6" name="内容占位符 14">
            <a:extLst>
              <a:ext uri="{FF2B5EF4-FFF2-40B4-BE49-F238E27FC236}">
                <a16:creationId xmlns:a16="http://schemas.microsoft.com/office/drawing/2014/main" id="{0595E3DE-0982-7163-271C-4E645F5882F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6900" y="1689100"/>
            <a:ext cx="1643380" cy="4020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4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0x00</a:t>
            </a:r>
          </a:p>
          <a:p>
            <a:pPr lvl="0"/>
            <a:r>
              <a:rPr lang="en-US" altLang="zh-CN" dirty="0"/>
              <a:t>0x01</a:t>
            </a:r>
          </a:p>
          <a:p>
            <a:pPr lvl="0"/>
            <a:r>
              <a:rPr lang="en-US" altLang="zh-CN" dirty="0"/>
              <a:t>0x02</a:t>
            </a:r>
          </a:p>
          <a:p>
            <a:pPr lvl="0"/>
            <a:r>
              <a:rPr lang="en-US" altLang="zh-CN" dirty="0"/>
              <a:t>0x03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02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EA37-B1AF-B5DB-0EEB-FC70B6BC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093635"/>
            <a:ext cx="5506722" cy="9330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0x00 Title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170678-EBD7-F7E0-D2EB-5511EF2C4C24}"/>
              </a:ext>
            </a:extLst>
          </p:cNvPr>
          <p:cNvSpPr txBox="1"/>
          <p:nvPr userDrawn="1"/>
        </p:nvSpPr>
        <p:spPr>
          <a:xfrm>
            <a:off x="4863255" y="4052316"/>
            <a:ext cx="11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&gt;_</a:t>
            </a:r>
            <a:endParaRPr lang="zh-CN" altLang="en-US" sz="6000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A9FE6-DC72-EF1B-67BE-D580397DF286}"/>
              </a:ext>
            </a:extLst>
          </p:cNvPr>
          <p:cNvSpPr txBox="1"/>
          <p:nvPr userDrawn="1"/>
        </p:nvSpPr>
        <p:spPr>
          <a:xfrm>
            <a:off x="5218743" y="5206689"/>
            <a:ext cx="413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endParaRPr lang="zh-CN" alt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D20B6115-B420-3EA5-DE5A-D33977BAD6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31916" y="5261769"/>
            <a:ext cx="5970806" cy="5771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1D4CC0-6F60-88FE-6944-F690CCC75F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0" y="378523"/>
            <a:ext cx="1270497" cy="8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8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708" y="702431"/>
            <a:ext cx="7980883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C8939086-05C8-C27D-CF19-A561CC0C9F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7408" y="1689100"/>
            <a:ext cx="10997692" cy="4020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62A4F2-C63C-3C56-D80F-746A9B6911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D2A7B1-496A-4EE4-32C0-49BA199B1EA2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AD7AA14-0C72-75D8-5DB6-5DCA81322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with pic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1024" y="702431"/>
            <a:ext cx="7973568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EF475-961F-B94D-D80C-E900998E08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9BE557-2B03-C497-C263-FC21019FF7AD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13C74FD7-1C26-AF8D-E6D3-6FEAA169C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10" name="内容占位符 14">
            <a:extLst>
              <a:ext uri="{FF2B5EF4-FFF2-40B4-BE49-F238E27FC236}">
                <a16:creationId xmlns:a16="http://schemas.microsoft.com/office/drawing/2014/main" id="{F28DDF81-27B7-7FB9-C6DD-55B621FEFA8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21024" y="1689100"/>
            <a:ext cx="7974076" cy="4020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5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No conten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6394" y="702431"/>
            <a:ext cx="7988198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F6F132-FB56-4008-3D9B-DDA4FB4477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92809F-2982-E13A-1517-82723F1C8808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文本占位符 12">
            <a:extLst>
              <a:ext uri="{FF2B5EF4-FFF2-40B4-BE49-F238E27FC236}">
                <a16:creationId xmlns:a16="http://schemas.microsoft.com/office/drawing/2014/main" id="{3EDC93AB-64B2-4B33-934D-7D1DE2B129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65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1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6" r:id="rId4"/>
    <p:sldLayoutId id="2147483658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6.165.147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3A77A-54CE-D078-DB4B-08D3E75FF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分析与设计 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A284F-A46B-D598-C173-0F0D9F34E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/>
              <a:t>俞贤皓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5659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BBBAF73-CE28-6DD5-E4A3-9050DEF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ED82B14E-5FF9-8A3D-4DB8-3D78C0C97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Basic Part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608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334B-345F-0B53-ECE6-59F6B08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620490-90A1-086A-6D85-C1C710AA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b="1" dirty="0"/>
              <a:t>Breakpoint, Encryption &amp; Frontend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674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CC03DD-C4CC-5B9F-586C-A3C8F2AA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Breakpoint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E9F57A-763E-2431-021B-8EE16546F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49418-8212-4554-01FB-D9B6DC87CA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6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DECF68-F81C-FECD-7481-33B66EA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33A168-758F-8506-DBC7-142CF58D8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E83FEA-E4C6-8645-4097-3A2FBE24059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6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9E4B-1798-2CB6-53C5-8E5E96D3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Frontend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01225-DD5E-9E42-47D3-46780BD24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ED6CC-B291-1FAD-208C-4EBD446C3CC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use Jinja, Bootstrap 6 and jQuery to implement the frontend with better look.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have provide a login page and dynamic content updating (with ajax) to achieve better experience.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Link to our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78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BF19687-927B-FC33-05D5-AF13A1C47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Thanks for Your Attention!</a:t>
            </a:r>
            <a:endParaRPr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977DA83-1C16-D14C-CC4B-6A8A51915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:&gt;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22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2877CB6-F3F5-18E5-556B-6DC583CF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/>
              <a:t>目录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E470F28-C8A2-111C-2A59-A2660227C7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68956" y="1819729"/>
            <a:ext cx="9062212" cy="402065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400" dirty="0"/>
              <a:t>项目背景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论文贡献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实验结果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项目总结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E34E584-44CD-FC05-60BF-9FF8BB084E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5576" y="1819729"/>
            <a:ext cx="1643380" cy="40206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0x00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0x01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0x02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9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73BE8-68C8-E215-222B-081D104F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03FA5-9030-017B-675B-5B379992B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Structure Design (Basic Part)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27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Overview: Flask-like framework</a:t>
            </a:r>
            <a:endParaRPr lang="zh-CN" altLang="en-US" sz="4000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BCE7AB4-D5E6-1100-C7A5-96F1635962B6}"/>
              </a:ext>
            </a:extLst>
          </p:cNvPr>
          <p:cNvGrpSpPr/>
          <p:nvPr/>
        </p:nvGrpSpPr>
        <p:grpSpPr>
          <a:xfrm>
            <a:off x="1114035" y="1737589"/>
            <a:ext cx="9385014" cy="4310558"/>
            <a:chOff x="1017054" y="1796517"/>
            <a:chExt cx="9385014" cy="431055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6C40061-915F-8E42-10F2-865CD03AE4ED}"/>
                </a:ext>
              </a:extLst>
            </p:cNvPr>
            <p:cNvSpPr/>
            <p:nvPr/>
          </p:nvSpPr>
          <p:spPr>
            <a:xfrm>
              <a:off x="3523652" y="1796517"/>
              <a:ext cx="3428074" cy="4310558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Server Instance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app = App()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35A0719-A77B-0DAC-9029-21AB1C369E31}"/>
                </a:ext>
              </a:extLst>
            </p:cNvPr>
            <p:cNvGrpSpPr/>
            <p:nvPr/>
          </p:nvGrpSpPr>
          <p:grpSpPr>
            <a:xfrm>
              <a:off x="7514095" y="2107250"/>
              <a:ext cx="2887973" cy="3833002"/>
              <a:chOff x="6560126" y="1817299"/>
              <a:chExt cx="2887973" cy="383300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4897534-8748-48FC-DE81-D517D0EA4399}"/>
                  </a:ext>
                </a:extLst>
              </p:cNvPr>
              <p:cNvSpPr/>
              <p:nvPr/>
            </p:nvSpPr>
            <p:spPr>
              <a:xfrm>
                <a:off x="6560127" y="1817299"/>
                <a:ext cx="2887972" cy="115339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View Function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@app.route(“/&lt;path&gt;”)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def download(request):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return response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3E1DB33-ED61-4613-2517-409199954737}"/>
                  </a:ext>
                </a:extLst>
              </p:cNvPr>
              <p:cNvSpPr/>
              <p:nvPr/>
            </p:nvSpPr>
            <p:spPr>
              <a:xfrm>
                <a:off x="6560126" y="3153641"/>
                <a:ext cx="2887972" cy="115339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View Function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@app.route(“/upload”)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def upload(request):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return response</a:t>
                </a: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C9ADC02-E9B7-AB8B-43B5-4026CE90230E}"/>
                  </a:ext>
                </a:extLst>
              </p:cNvPr>
              <p:cNvSpPr/>
              <p:nvPr/>
            </p:nvSpPr>
            <p:spPr>
              <a:xfrm>
                <a:off x="6560126" y="4496910"/>
                <a:ext cx="2887972" cy="115339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View Function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@app.route(“/delete”)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def delete(request):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return response</a:t>
                </a:r>
              </a:p>
            </p:txBody>
          </p:sp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23F7A60-C544-F745-A256-6DA3C96D3B04}"/>
                </a:ext>
              </a:extLst>
            </p:cNvPr>
            <p:cNvSpPr/>
            <p:nvPr/>
          </p:nvSpPr>
          <p:spPr>
            <a:xfrm>
              <a:off x="1017054" y="2831394"/>
              <a:ext cx="1171287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E5D6D57-EAF6-644C-DA04-E39FB0C92D80}"/>
                </a:ext>
              </a:extLst>
            </p:cNvPr>
            <p:cNvCxnSpPr>
              <a:cxnSpLocks/>
            </p:cNvCxnSpPr>
            <p:nvPr/>
          </p:nvCxnSpPr>
          <p:spPr>
            <a:xfrm>
              <a:off x="2188341" y="2976031"/>
              <a:ext cx="15128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E13C787-C0FB-17BA-8C70-00034A2D8CE0}"/>
                </a:ext>
              </a:extLst>
            </p:cNvPr>
            <p:cNvSpPr txBox="1"/>
            <p:nvPr/>
          </p:nvSpPr>
          <p:spPr>
            <a:xfrm>
              <a:off x="2273369" y="2267285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Binary</a:t>
              </a:r>
            </a:p>
            <a:p>
              <a:pPr algn="ctr"/>
              <a:r>
                <a:rPr lang="en-US" altLang="zh-CN" dirty="0"/>
                <a:t>Requests</a:t>
              </a:r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AF94AE9-3B9C-FB60-3C1A-54B37B84B9E0}"/>
                </a:ext>
              </a:extLst>
            </p:cNvPr>
            <p:cNvSpPr/>
            <p:nvPr/>
          </p:nvSpPr>
          <p:spPr>
            <a:xfrm>
              <a:off x="3701193" y="2802081"/>
              <a:ext cx="1726023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asyncio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Socket Server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DDADAC8-2BC1-80ED-9545-52C46DB2B03B}"/>
                </a:ext>
              </a:extLst>
            </p:cNvPr>
            <p:cNvSpPr/>
            <p:nvPr/>
          </p:nvSpPr>
          <p:spPr>
            <a:xfrm>
              <a:off x="5561337" y="2802081"/>
              <a:ext cx="1236726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Request Parser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0F7E898-5422-A467-AACA-B78C4B15B291}"/>
                </a:ext>
              </a:extLst>
            </p:cNvPr>
            <p:cNvSpPr/>
            <p:nvPr/>
          </p:nvSpPr>
          <p:spPr>
            <a:xfrm>
              <a:off x="4468090" y="3676027"/>
              <a:ext cx="2318034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susttp.App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Dynamic routing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BE596CA-28FD-29A5-0A85-51291257B66B}"/>
                </a:ext>
              </a:extLst>
            </p:cNvPr>
            <p:cNvSpPr/>
            <p:nvPr/>
          </p:nvSpPr>
          <p:spPr>
            <a:xfrm>
              <a:off x="3701193" y="4726314"/>
              <a:ext cx="3096870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Response Builder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D1ED42A4-E96D-0C0C-AB20-CB7379FEED84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6786124" y="2683946"/>
              <a:ext cx="727972" cy="133980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C81C8463-5BA4-C22C-CA68-ACA546F6BDFD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6786124" y="4020288"/>
              <a:ext cx="727971" cy="346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C2003754-99DA-1EF1-8E21-773550D9A777}"/>
                </a:ext>
              </a:extLst>
            </p:cNvPr>
            <p:cNvCxnSpPr>
              <a:cxnSpLocks/>
              <a:stCxn id="22" idx="3"/>
              <a:endCxn id="8" idx="1"/>
            </p:cNvCxnSpPr>
            <p:nvPr/>
          </p:nvCxnSpPr>
          <p:spPr>
            <a:xfrm>
              <a:off x="6786124" y="4023752"/>
              <a:ext cx="727971" cy="133980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6608208-9D95-20D2-B641-2F504F81015D}"/>
                </a:ext>
              </a:extLst>
            </p:cNvPr>
            <p:cNvCxnSpPr>
              <a:cxnSpLocks/>
            </p:cNvCxnSpPr>
            <p:nvPr/>
          </p:nvCxnSpPr>
          <p:spPr>
            <a:xfrm>
              <a:off x="6345381" y="4371476"/>
              <a:ext cx="0" cy="3548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B688895-A1EA-6023-39A0-9C8828BABF98}"/>
                </a:ext>
              </a:extLst>
            </p:cNvPr>
            <p:cNvCxnSpPr/>
            <p:nvPr/>
          </p:nvCxnSpPr>
          <p:spPr>
            <a:xfrm flipV="1">
              <a:off x="4128654" y="3497530"/>
              <a:ext cx="0" cy="11961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28D17EA-EAB0-EF0E-C38B-7A6A69531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6631" y="3268454"/>
              <a:ext cx="15345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AA6EA35-7EF1-D3BD-F127-98B6C7CE8D3F}"/>
                </a:ext>
              </a:extLst>
            </p:cNvPr>
            <p:cNvSpPr txBox="1"/>
            <p:nvPr/>
          </p:nvSpPr>
          <p:spPr>
            <a:xfrm>
              <a:off x="2287682" y="3319380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Binary</a:t>
              </a:r>
            </a:p>
            <a:p>
              <a:pPr algn="ctr"/>
              <a:r>
                <a:rPr lang="en-US" altLang="zh-CN" dirty="0"/>
                <a:t>Response</a:t>
              </a:r>
              <a:endParaRPr lang="zh-CN" altLang="en-US" dirty="0"/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4948F0FB-7C71-FD5C-78F7-92D179768627}"/>
              </a:ext>
            </a:extLst>
          </p:cNvPr>
          <p:cNvSpPr txBox="1"/>
          <p:nvPr/>
        </p:nvSpPr>
        <p:spPr>
          <a:xfrm>
            <a:off x="7815780" y="157712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Another File: Server.py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96B9-60F5-35C4-8A8A-7F815D77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67D5C-F3F3-8479-61F2-2536C542F6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720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latin typeface="+mj-lt"/>
                <a:ea typeface="+mj-ea"/>
                <a:cs typeface="+mj-cs"/>
              </a:rPr>
              <a:t>0x01</a:t>
            </a:r>
            <a:endParaRPr lang="zh-CN" altLang="en-US" sz="7200" dirty="0">
              <a:gradFill flip="none" rotWithShape="1">
                <a:gsLst>
                  <a:gs pos="55000">
                    <a:srgbClr val="111414">
                      <a:alpha val="80000"/>
                    </a:srgbClr>
                  </a:gs>
                  <a:gs pos="0">
                    <a:schemeClr val="tx1"/>
                  </a:gs>
                  <a:gs pos="100000">
                    <a:schemeClr val="accent4">
                      <a:lumMod val="70000"/>
                    </a:schemeClr>
                  </a:gs>
                </a:gsLst>
                <a:lin ang="16200000" scaled="0"/>
                <a:tileRect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909C3-2C90-54D9-DFDC-614811AAFB5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21024" y="1542192"/>
            <a:ext cx="7973568" cy="41703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We encapsulate the request into a class </a:t>
            </a:r>
            <a:r>
              <a:rPr lang="en-US" altLang="zh-CN" dirty="0">
                <a:latin typeface="Consolas" panose="020B0609020204030204" pitchFamily="49" charset="0"/>
              </a:rPr>
              <a:t>susttp.Request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Then our view functions can feasibly access the request context.</a:t>
            </a:r>
          </a:p>
          <a:p>
            <a:endParaRPr lang="en-US" altLang="zh-CN" dirty="0"/>
          </a:p>
          <a:p>
            <a:r>
              <a:rPr lang="en-US" altLang="zh-CN" sz="2000" strike="sngStrike" dirty="0"/>
              <a:t>(However we didn’t implement a cooler context manager)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6A4309-C556-906D-A41D-6F23DE26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08" y="2758619"/>
            <a:ext cx="2715490" cy="20313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.method = method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.path = path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.version = version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.headers = headers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.request_param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.path_param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.cookies =</a:t>
            </a:r>
            <a:r>
              <a:rPr lang="en-US" altLang="zh-CN" sz="1400" dirty="0">
                <a:solidFill>
                  <a:srgbClr val="BCBEC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400" dirty="0">
                <a:solidFill>
                  <a:srgbClr val="CF8E6D"/>
                </a:solidFill>
                <a:latin typeface="Consolas" panose="020B0609020204030204" pitchFamily="49" charset="0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.anchor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.body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3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9F782-DC59-DE4F-7D9C-F22EB57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Routing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F75913D-A661-6AED-7011-0BC896303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0x02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B93654D-75AD-CE38-B056-D5B090B1E1E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Dynamic routing is very convenient for developing web apps.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So, we implement a dynamic routing algorithm with a simple Flask-like routing syntax like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@app.route(“/&lt;name&gt;”)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 the core of server, we will parse the request and route to view functions which complies the pre-defined path rules.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12D117-99FB-7303-8FC3-AACAD8B1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605" y="3936311"/>
            <a:ext cx="3960738" cy="738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@app.route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"/&lt;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lang="en-US" altLang="zh-CN" sz="1400" dirty="0">
                <a:solidFill>
                  <a:srgbClr val="56A8F5"/>
                </a:solidFill>
                <a:latin typeface="Consolas" panose="020B0609020204030204" pitchFamily="49" charset="0"/>
                <a:ea typeface="JetBrains Mono"/>
              </a:rPr>
              <a:t>get_name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CF8E6D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</a:rPr>
              <a:t> Response(body</a:t>
            </a:r>
            <a:r>
              <a:rPr lang="en-US" altLang="zh-CN" sz="1400" dirty="0">
                <a:solidFill>
                  <a:srgbClr val="CF8E6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BCBEC4"/>
                </a:solidFill>
                <a:latin typeface="Consolas" panose="020B0609020204030204" pitchFamily="49" charset="0"/>
              </a:rPr>
              <a:t>request.name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5B36E1-A55E-4175-BE6F-97FBAE49F9F7}"/>
              </a:ext>
            </a:extLst>
          </p:cNvPr>
          <p:cNvGrpSpPr/>
          <p:nvPr/>
        </p:nvGrpSpPr>
        <p:grpSpPr>
          <a:xfrm>
            <a:off x="596900" y="1933048"/>
            <a:ext cx="2784075" cy="3532758"/>
            <a:chOff x="514462" y="2127007"/>
            <a:chExt cx="2784075" cy="353275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A884643-A48D-A145-4FD1-BCC2CC26CCAE}"/>
                </a:ext>
              </a:extLst>
            </p:cNvPr>
            <p:cNvSpPr/>
            <p:nvPr/>
          </p:nvSpPr>
          <p:spPr>
            <a:xfrm>
              <a:off x="699097" y="2127007"/>
              <a:ext cx="2414806" cy="6018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Routing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8E19F76-DBA8-AD0C-EC83-328522FB0A15}"/>
                </a:ext>
              </a:extLst>
            </p:cNvPr>
            <p:cNvSpPr/>
            <p:nvPr/>
          </p:nvSpPr>
          <p:spPr>
            <a:xfrm>
              <a:off x="699097" y="3351804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AuthManager.Filter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2668B89-95CF-C98E-349E-8C213A8F9901}"/>
                </a:ext>
              </a:extLst>
            </p:cNvPr>
            <p:cNvSpPr/>
            <p:nvPr/>
          </p:nvSpPr>
          <p:spPr>
            <a:xfrm>
              <a:off x="514462" y="4576601"/>
              <a:ext cx="2784075" cy="108316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@app.route(“/”)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View Function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6485CFA-9304-C47C-8138-5B610B72C0DB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1906500" y="2728813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DDF8D06-6162-FD6C-426E-F6A1403900FE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1906500" y="3953610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7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9F782-DC59-DE4F-7D9C-F22EB57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Authorization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F75913D-A661-6AED-7011-0BC896303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B0045-8A00-60A2-1ED2-C31A451C0C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We integrate authorization functions in a class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AuthManager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Actually it’s like a combination of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SecurityFilter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zh-CN" sz="2400" dirty="0"/>
              <a:t> in Spring Boot.</a:t>
            </a:r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It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filters unauthorized requests</a:t>
            </a:r>
            <a:r>
              <a:rPr lang="en-US" altLang="zh-CN" sz="2400" dirty="0"/>
              <a:t> for view functions that requires authorization, and can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get authentication status </a:t>
            </a:r>
            <a:r>
              <a:rPr lang="en-US" altLang="zh-CN" sz="2400" dirty="0"/>
              <a:t>of a request through it.</a:t>
            </a:r>
            <a:endParaRPr lang="zh-CN" altLang="en-US" sz="24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8E3D01-E38D-9587-9415-817F5FFF223F}"/>
              </a:ext>
            </a:extLst>
          </p:cNvPr>
          <p:cNvGrpSpPr/>
          <p:nvPr/>
        </p:nvGrpSpPr>
        <p:grpSpPr>
          <a:xfrm>
            <a:off x="596900" y="1933048"/>
            <a:ext cx="2784075" cy="3532758"/>
            <a:chOff x="514462" y="2127007"/>
            <a:chExt cx="2784075" cy="35327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ECBAEFA-BD91-4173-1120-298DF51DF4C6}"/>
                </a:ext>
              </a:extLst>
            </p:cNvPr>
            <p:cNvSpPr/>
            <p:nvPr/>
          </p:nvSpPr>
          <p:spPr>
            <a:xfrm>
              <a:off x="699097" y="2127007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Routing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9C41EBB-4918-ADF1-0885-A15E08C62422}"/>
                </a:ext>
              </a:extLst>
            </p:cNvPr>
            <p:cNvSpPr/>
            <p:nvPr/>
          </p:nvSpPr>
          <p:spPr>
            <a:xfrm>
              <a:off x="699097" y="3351804"/>
              <a:ext cx="2414806" cy="6018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AuthManager.Filter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05F1E42-4E8E-A9BB-5A13-DD19A761313A}"/>
                </a:ext>
              </a:extLst>
            </p:cNvPr>
            <p:cNvSpPr/>
            <p:nvPr/>
          </p:nvSpPr>
          <p:spPr>
            <a:xfrm>
              <a:off x="514462" y="4576601"/>
              <a:ext cx="2784075" cy="108316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@app.route(“/”)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View Function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F0986CC-0090-A448-4D31-72F1E85C6500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1906500" y="2728813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D119145-292E-C2EC-B53E-9604217EA400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1906500" y="3953610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01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61821-B6A5-4A19-B139-FFAA0F57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Functions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B0AA8-3BB2-A5F7-5609-3AD718D15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C7C1D-8CA1-8BDB-0049-7124CEF545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🤓☝️</a:t>
            </a:r>
            <a:r>
              <a:rPr lang="en-US" altLang="zh-CN" dirty="0"/>
              <a:t>Well, actually it’s the same concept in Flask.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will handle the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encapsulate request </a:t>
            </a:r>
            <a:r>
              <a:rPr lang="en-US" altLang="zh-CN" dirty="0"/>
              <a:t>in the view functions, and return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encapsulate response </a:t>
            </a:r>
            <a:r>
              <a:rPr lang="en-US" altLang="zh-CN" dirty="0"/>
              <a:t>to the server 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Then the response will be convert into byte stream and sent back to the client in the core.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D4E3D5B-9072-7B9B-CDF7-A86507B53D0B}"/>
              </a:ext>
            </a:extLst>
          </p:cNvPr>
          <p:cNvGrpSpPr/>
          <p:nvPr/>
        </p:nvGrpSpPr>
        <p:grpSpPr>
          <a:xfrm>
            <a:off x="596900" y="1933048"/>
            <a:ext cx="2784075" cy="3532758"/>
            <a:chOff x="514462" y="2127007"/>
            <a:chExt cx="2784075" cy="353275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30DC48A-F5EE-665D-7708-7A0DE2370261}"/>
                </a:ext>
              </a:extLst>
            </p:cNvPr>
            <p:cNvSpPr/>
            <p:nvPr/>
          </p:nvSpPr>
          <p:spPr>
            <a:xfrm>
              <a:off x="699097" y="2127007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Routing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88CB87-077E-DE82-7319-572EE8BFAAEE}"/>
                </a:ext>
              </a:extLst>
            </p:cNvPr>
            <p:cNvSpPr/>
            <p:nvPr/>
          </p:nvSpPr>
          <p:spPr>
            <a:xfrm>
              <a:off x="699097" y="3351804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AuthManager.Filter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B527197-D55F-16B6-5292-65188B773CC9}"/>
                </a:ext>
              </a:extLst>
            </p:cNvPr>
            <p:cNvSpPr/>
            <p:nvPr/>
          </p:nvSpPr>
          <p:spPr>
            <a:xfrm>
              <a:off x="514462" y="4576601"/>
              <a:ext cx="2784075" cy="10831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@app.route(“/”)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View Function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54269DE-BAC3-2B04-F1C8-77467D22FEF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906500" y="2728813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99EC4EC-CA87-D34A-5215-64295387717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06500" y="3953610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1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92C77F-287F-0937-3EC1-68F309FA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7C358-D8AD-AAA8-5A5C-454225E6B8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also encapsulate the response into a class </a:t>
            </a:r>
            <a:r>
              <a:rPr lang="en-US" altLang="zh-CN" sz="2400" dirty="0" err="1">
                <a:latin typeface="Consolas" panose="020B0609020204030204" pitchFamily="49" charset="0"/>
              </a:rPr>
              <a:t>susttp.Response</a:t>
            </a:r>
            <a:r>
              <a:rPr lang="en-US" altLang="zh-CN" sz="2400" dirty="0"/>
              <a:t>.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Setting status code, response body, chunked / breakpoint response information, etc. is permitted before the real response was built.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Very easy to use in view functions.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76E4D5-B8F0-AAC4-A299-4A3EB215F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759079"/>
      </p:ext>
    </p:extLst>
  </p:cSld>
  <p:clrMapOvr>
    <a:masterClrMapping/>
  </p:clrMapOvr>
</p:sld>
</file>

<file path=ppt/theme/theme1.xml><?xml version="1.0" encoding="utf-8"?>
<a:theme xmlns:a="http://schemas.openxmlformats.org/drawingml/2006/main" name="Millenium">
  <a:themeElements>
    <a:clrScheme name="Blue Archiv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illenium">
      <a:majorFont>
        <a:latin typeface="Joke Antq"/>
        <a:ea typeface="思源黑体 CN Medium"/>
        <a:cs typeface=""/>
      </a:majorFont>
      <a:minorFont>
        <a:latin typeface="Roboto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528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Consolas</vt:lpstr>
      <vt:lpstr>Millenium</vt:lpstr>
      <vt:lpstr>API分析与设计 答辩</vt:lpstr>
      <vt:lpstr>目录</vt:lpstr>
      <vt:lpstr>Framework</vt:lpstr>
      <vt:lpstr>Overview: Flask-like framework</vt:lpstr>
      <vt:lpstr>Request</vt:lpstr>
      <vt:lpstr>Dynamic Routing</vt:lpstr>
      <vt:lpstr>Authorization</vt:lpstr>
      <vt:lpstr>View Functions</vt:lpstr>
      <vt:lpstr>Response</vt:lpstr>
      <vt:lpstr>Test Results</vt:lpstr>
      <vt:lpstr>Bonus</vt:lpstr>
      <vt:lpstr>Breakpoint</vt:lpstr>
      <vt:lpstr>Encryption</vt:lpstr>
      <vt:lpstr>Frontend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Locke Ice</dc:creator>
  <cp:lastModifiedBy>Xianhao Yu</cp:lastModifiedBy>
  <cp:revision>44</cp:revision>
  <dcterms:created xsi:type="dcterms:W3CDTF">2023-12-20T11:34:28Z</dcterms:created>
  <dcterms:modified xsi:type="dcterms:W3CDTF">2024-06-22T18:46:10Z</dcterms:modified>
</cp:coreProperties>
</file>