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99" r:id="rId6"/>
    <p:sldId id="272" r:id="rId7"/>
    <p:sldId id="273" r:id="rId8"/>
    <p:sldId id="275" r:id="rId9"/>
    <p:sldId id="278" r:id="rId10"/>
    <p:sldId id="279" r:id="rId11"/>
    <p:sldId id="280" r:id="rId12"/>
    <p:sldId id="282" r:id="rId13"/>
    <p:sldId id="283" r:id="rId14"/>
    <p:sldId id="284" r:id="rId15"/>
    <p:sldId id="281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300" r:id="rId29"/>
    <p:sldId id="301" r:id="rId30"/>
    <p:sldId id="302" r:id="rId31"/>
    <p:sldId id="303" r:id="rId32"/>
    <p:sldId id="26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ED"/>
    <a:srgbClr val="FFCCFF"/>
    <a:srgbClr val="CCFFFF"/>
    <a:srgbClr val="FFFFCC"/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117B-9D45-8673-1AA3-5EBE84D746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2560" y="2499359"/>
            <a:ext cx="7965440" cy="1010603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1C08A9-F518-156D-6976-CAC803860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26827" y="3602038"/>
            <a:ext cx="8541172" cy="5771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Authors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EB7056-9EDA-46F5-F81D-FA9B30808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0" y="378523"/>
            <a:ext cx="1270497" cy="8406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D1662A4-8F42-99A6-1F7B-17E620BAF2DA}"/>
              </a:ext>
            </a:extLst>
          </p:cNvPr>
          <p:cNvSpPr txBox="1"/>
          <p:nvPr userDrawn="1"/>
        </p:nvSpPr>
        <p:spPr>
          <a:xfrm>
            <a:off x="1524000" y="2458720"/>
            <a:ext cx="112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&gt;_</a:t>
            </a:r>
            <a:endParaRPr lang="zh-CN" altLang="en-US" sz="6000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5B2435-B1A7-1AF1-4B87-122493CAC3CC}"/>
              </a:ext>
            </a:extLst>
          </p:cNvPr>
          <p:cNvSpPr txBox="1"/>
          <p:nvPr userDrawn="1"/>
        </p:nvSpPr>
        <p:spPr>
          <a:xfrm>
            <a:off x="1747520" y="3566459"/>
            <a:ext cx="413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endParaRPr lang="zh-CN" altLang="en-US" sz="32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087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A6F3466-59C0-E00C-3F07-BECDBC355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408" y="702431"/>
            <a:ext cx="11033760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内容占位符 14">
            <a:extLst>
              <a:ext uri="{FF2B5EF4-FFF2-40B4-BE49-F238E27FC236}">
                <a16:creationId xmlns:a16="http://schemas.microsoft.com/office/drawing/2014/main" id="{2F69CA27-080F-4728-A0F7-DA4017BD2CE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32888" y="1689100"/>
            <a:ext cx="9062212" cy="4020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Section 1</a:t>
            </a:r>
          </a:p>
          <a:p>
            <a:pPr lvl="0"/>
            <a:r>
              <a:rPr lang="en-US" altLang="zh-CN" dirty="0"/>
              <a:t>Section 2</a:t>
            </a:r>
          </a:p>
          <a:p>
            <a:pPr lvl="0"/>
            <a:r>
              <a:rPr lang="en-US" altLang="zh-CN" dirty="0"/>
              <a:t>Section 3</a:t>
            </a:r>
          </a:p>
          <a:p>
            <a:pPr lvl="0"/>
            <a:r>
              <a:rPr lang="en-US" altLang="zh-CN" dirty="0"/>
              <a:t>Section 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DD0DE-7D50-A581-6D8D-F2B0F3978B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6" name="内容占位符 14">
            <a:extLst>
              <a:ext uri="{FF2B5EF4-FFF2-40B4-BE49-F238E27FC236}">
                <a16:creationId xmlns:a16="http://schemas.microsoft.com/office/drawing/2014/main" id="{0595E3DE-0982-7163-271C-4E645F5882F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6900" y="1689100"/>
            <a:ext cx="1643380" cy="402065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  <a:defRPr sz="40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0x00</a:t>
            </a:r>
          </a:p>
          <a:p>
            <a:pPr lvl="0"/>
            <a:r>
              <a:rPr lang="en-US" altLang="zh-CN" dirty="0"/>
              <a:t>0x01</a:t>
            </a:r>
          </a:p>
          <a:p>
            <a:pPr lvl="0"/>
            <a:r>
              <a:rPr lang="en-US" altLang="zh-CN" dirty="0"/>
              <a:t>0x02</a:t>
            </a:r>
          </a:p>
          <a:p>
            <a:pPr lvl="0"/>
            <a:r>
              <a:rPr lang="en-US" altLang="zh-CN" dirty="0"/>
              <a:t>0x03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022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EA37-B1AF-B5DB-0EEB-FC70B6BC6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093635"/>
            <a:ext cx="5506722" cy="93302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0x00 Title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170678-EBD7-F7E0-D2EB-5511EF2C4C24}"/>
              </a:ext>
            </a:extLst>
          </p:cNvPr>
          <p:cNvSpPr txBox="1"/>
          <p:nvPr userDrawn="1"/>
        </p:nvSpPr>
        <p:spPr>
          <a:xfrm>
            <a:off x="4863255" y="4052316"/>
            <a:ext cx="1124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&gt;_</a:t>
            </a:r>
            <a:endParaRPr lang="zh-CN" altLang="en-US" sz="6000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A9FE6-DC72-EF1B-67BE-D580397DF286}"/>
              </a:ext>
            </a:extLst>
          </p:cNvPr>
          <p:cNvSpPr txBox="1"/>
          <p:nvPr userDrawn="1"/>
        </p:nvSpPr>
        <p:spPr>
          <a:xfrm>
            <a:off x="5218743" y="5206689"/>
            <a:ext cx="413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endParaRPr lang="zh-CN" altLang="en-US" sz="32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D20B6115-B420-3EA5-DE5A-D33977BAD6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31916" y="5261769"/>
            <a:ext cx="5970806" cy="57710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1D4CC0-6F60-88FE-6944-F690CCC75F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0" y="378523"/>
            <a:ext cx="1270497" cy="8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80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3708" y="702431"/>
            <a:ext cx="7980883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C8939086-05C8-C27D-CF19-A561CC0C9F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7408" y="1689100"/>
            <a:ext cx="10997692" cy="4020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62A4F2-C63C-3C56-D80F-746A9B691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D2A7B1-496A-4EE4-32C0-49BA199B1EA2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AD7AA14-0C72-75D8-5DB6-5DCA81322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22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with pic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1024" y="702431"/>
            <a:ext cx="7973568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FEF475-961F-B94D-D80C-E900998E0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9BE557-2B03-C497-C263-FC21019FF7AD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13C74FD7-1C26-AF8D-E6D3-6FEAA169C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10" name="内容占位符 14">
            <a:extLst>
              <a:ext uri="{FF2B5EF4-FFF2-40B4-BE49-F238E27FC236}">
                <a16:creationId xmlns:a16="http://schemas.microsoft.com/office/drawing/2014/main" id="{F28DDF81-27B7-7FB9-C6DD-55B621FEFA8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21024" y="1689100"/>
            <a:ext cx="7974076" cy="40206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5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(No conten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C4C0-8741-B6A8-B68F-1C32D2D4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6394" y="702431"/>
            <a:ext cx="7988198" cy="7044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31AEE7-1786-6D4E-8B6A-99D1E53A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0629" y="6319774"/>
            <a:ext cx="579730" cy="365125"/>
          </a:xfrm>
          <a:prstGeom prst="rect">
            <a:avLst/>
          </a:prstGeom>
        </p:spPr>
        <p:txBody>
          <a:bodyPr/>
          <a:lstStyle/>
          <a:p>
            <a:fld id="{60E38D87-5DD3-45B5-8BB8-A9A264F334E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F6F132-FB56-4008-3D9B-DDA4FB447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85" y="5991996"/>
            <a:ext cx="993283" cy="6572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92809F-2982-E13A-1517-82723F1C8808}"/>
              </a:ext>
            </a:extLst>
          </p:cNvPr>
          <p:cNvSpPr txBox="1"/>
          <p:nvPr userDrawn="1"/>
        </p:nvSpPr>
        <p:spPr>
          <a:xfrm>
            <a:off x="718627" y="348488"/>
            <a:ext cx="217236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Chapter</a:t>
            </a:r>
            <a:endParaRPr lang="zh-CN" altLang="en-US" sz="4000" kern="1200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文本占位符 12">
            <a:extLst>
              <a:ext uri="{FF2B5EF4-FFF2-40B4-BE49-F238E27FC236}">
                <a16:creationId xmlns:a16="http://schemas.microsoft.com/office/drawing/2014/main" id="{3EDC93AB-64B2-4B33-934D-7D1DE2B129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7408" y="567096"/>
            <a:ext cx="2414806" cy="975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7200" kern="1200" spc="0" dirty="0">
                <a:gradFill flip="none" rotWithShape="1">
                  <a:gsLst>
                    <a:gs pos="55000">
                      <a:srgbClr val="111414">
                        <a:alpha val="80000"/>
                      </a:srgbClr>
                    </a:gs>
                    <a:gs pos="0">
                      <a:schemeClr val="tx1"/>
                    </a:gs>
                    <a:gs pos="100000">
                      <a:schemeClr val="accent4">
                        <a:lumMod val="70000"/>
                      </a:schemeClr>
                    </a:gs>
                  </a:gsLst>
                  <a:lin ang="16200000" scaled="0"/>
                  <a:tileRect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0x00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651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1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6" r:id="rId4"/>
    <p:sldLayoutId id="2147483658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3A77A-54CE-D078-DB4B-08D3E75FF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分析与设计 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A284F-A46B-D598-C173-0F0D9F34E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俞贤皓 邓人嘉 付家齐 谷雅丰 杨临悠</a:t>
            </a:r>
          </a:p>
        </p:txBody>
      </p:sp>
    </p:spTree>
    <p:extLst>
      <p:ext uri="{BB962C8B-B14F-4D97-AF65-F5344CB8AC3E}">
        <p14:creationId xmlns:p14="http://schemas.microsoft.com/office/powerpoint/2010/main" val="265659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功能：推荐视频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3064FC-AA99-1500-6EB0-F5007C75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94" y="1720312"/>
            <a:ext cx="5930818" cy="4197611"/>
          </a:xfrm>
          <a:prstGeom prst="rect">
            <a:avLst/>
          </a:prstGeom>
          <a:ln w="5715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D549E-E329-3025-CFF7-818076093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65" y="2153518"/>
            <a:ext cx="5918834" cy="419761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A3D1CA-E26C-7DCD-C1CE-AA8721FD6C58}"/>
              </a:ext>
            </a:extLst>
          </p:cNvPr>
          <p:cNvSpPr txBox="1"/>
          <p:nvPr/>
        </p:nvSpPr>
        <p:spPr>
          <a:xfrm>
            <a:off x="597408" y="2153518"/>
            <a:ext cx="3016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按点赞数推荐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不会推荐重复视频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上一个视频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下一个视频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点赞功能</a:t>
            </a:r>
          </a:p>
        </p:txBody>
      </p:sp>
    </p:spTree>
    <p:extLst>
      <p:ext uri="{BB962C8B-B14F-4D97-AF65-F5344CB8AC3E}">
        <p14:creationId xmlns:p14="http://schemas.microsoft.com/office/powerpoint/2010/main" val="413880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功能：推荐视频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8" y="2153518"/>
            <a:ext cx="3016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按点赞数推荐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不会推荐重复视频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上一个视频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下一个视频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点赞功能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BF64A9-FF1A-2CEF-8E03-A556B1036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" r="4121"/>
          <a:stretch/>
        </p:blipFill>
        <p:spPr>
          <a:xfrm>
            <a:off x="3443238" y="3553901"/>
            <a:ext cx="4136065" cy="2438095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FB45B2-5F74-2F49-38AB-9A23A25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222" y="3553901"/>
            <a:ext cx="3802869" cy="1278694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83D92D-EF72-C6CB-B207-CAB288FFD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46" y="5207357"/>
            <a:ext cx="2647619" cy="723810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A2A6AD-2A0E-F10A-8AA0-A40747DDE2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1" r="3583"/>
          <a:stretch/>
        </p:blipFill>
        <p:spPr>
          <a:xfrm>
            <a:off x="5660475" y="1741044"/>
            <a:ext cx="4136065" cy="1438095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86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功能：我的视频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0F45C0-65D6-E204-7B08-99E7C385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31" y="2447449"/>
            <a:ext cx="4352381" cy="1628571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26D164-996A-ABCC-0E0D-C453CEB157D4}"/>
              </a:ext>
            </a:extLst>
          </p:cNvPr>
          <p:cNvSpPr txBox="1"/>
          <p:nvPr/>
        </p:nvSpPr>
        <p:spPr>
          <a:xfrm>
            <a:off x="597407" y="2153518"/>
            <a:ext cx="3655615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发布视频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查看我的视频（分页）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删除我的视频（权限）</a:t>
            </a:r>
          </a:p>
        </p:txBody>
      </p:sp>
    </p:spTree>
    <p:extLst>
      <p:ext uri="{BB962C8B-B14F-4D97-AF65-F5344CB8AC3E}">
        <p14:creationId xmlns:p14="http://schemas.microsoft.com/office/powerpoint/2010/main" val="415602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功能：我的视频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0F45C0-65D6-E204-7B08-99E7C385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31" y="2447449"/>
            <a:ext cx="4352381" cy="1628571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5465A2-7F04-497B-7430-5D6EA599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919" y="2644414"/>
            <a:ext cx="4352382" cy="2577068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ED1D7E-48AB-39C7-34BD-9BBDD0D20FED}"/>
              </a:ext>
            </a:extLst>
          </p:cNvPr>
          <p:cNvSpPr txBox="1"/>
          <p:nvPr/>
        </p:nvSpPr>
        <p:spPr>
          <a:xfrm>
            <a:off x="597407" y="2153518"/>
            <a:ext cx="3655615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发布视频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查看我的视频（分页）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删除我的视频（权限）</a:t>
            </a:r>
          </a:p>
        </p:txBody>
      </p:sp>
    </p:spTree>
    <p:extLst>
      <p:ext uri="{BB962C8B-B14F-4D97-AF65-F5344CB8AC3E}">
        <p14:creationId xmlns:p14="http://schemas.microsoft.com/office/powerpoint/2010/main" val="14097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功能：我的视频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7" y="2153518"/>
            <a:ext cx="3655615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发布视频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查看我的视频（分页）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删除我的视频（权限）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0F45C0-65D6-E204-7B08-99E7C385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31" y="2447449"/>
            <a:ext cx="4352381" cy="1628571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5465A2-7F04-497B-7430-5D6EA5996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919" y="2644414"/>
            <a:ext cx="4352382" cy="2577068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4C49CC-9C81-7729-BC8B-A1AC454FF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649" y="2999551"/>
            <a:ext cx="5355102" cy="2577068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425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功能：我的视频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8" y="2153518"/>
            <a:ext cx="3783206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发布视频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查看我的视频（分页）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删除我的视频（权限）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F6D422A-EB1C-A9D9-B9A9-E4E4EF9B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56" y="1526243"/>
            <a:ext cx="6581302" cy="5030619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546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功能：我的视频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7" y="2153518"/>
            <a:ext cx="3804472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发布视频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查看我的视频（分页）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删除我的视频（权限）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45B821-FAC7-5A29-A342-23F2821B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61" y="3845584"/>
            <a:ext cx="2333333" cy="1361905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C4E3AC-3E08-97D8-9B03-B6332254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552" y="1394698"/>
            <a:ext cx="4180952" cy="2152381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779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功能：我的视频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7" y="2153518"/>
            <a:ext cx="3804472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发布视频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查看我的视频（分页）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删除我的视频（权限）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B92FE2-8511-390F-DD71-99A2A3EB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552" y="1394698"/>
            <a:ext cx="4180952" cy="2152381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A965A9-D103-3C2F-EC17-DC97B936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61" y="3845584"/>
            <a:ext cx="2333333" cy="1361905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1EB52F-DE49-2341-EA50-E4B84433F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768" y="2383679"/>
            <a:ext cx="6104762" cy="2923809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896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功能：我的视频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7" y="2153518"/>
            <a:ext cx="3804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发布视频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查看我的视频（分页）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删除我的视频（权限）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无权限用户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17D830-B38C-C6D6-A619-410C440D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4" y="1363340"/>
            <a:ext cx="4123809" cy="1123810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C36DC-FFAA-052D-7F99-4BBAB3DE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879" y="2671905"/>
            <a:ext cx="6257143" cy="2933333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A1D4FC-7BD4-66D6-ED8C-CFB3841B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164" y="5841283"/>
            <a:ext cx="5828571" cy="628571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298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功能：用户管理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884486" y="2582614"/>
            <a:ext cx="38044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用户登录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用户注册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用户注销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3054B4-76F3-C66A-CC25-E4D6A766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299" y="1940485"/>
            <a:ext cx="6088092" cy="3641608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556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2877CB6-F3F5-18E5-556B-6DC583CF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7200" dirty="0"/>
              <a:t>目录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E470F28-C8A2-111C-2A59-A2660227C7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68956" y="1819729"/>
            <a:ext cx="9062212" cy="402065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400" dirty="0"/>
              <a:t>架构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功能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团队</a:t>
            </a:r>
            <a:endParaRPr lang="en-US" altLang="zh-CN" sz="4400" dirty="0"/>
          </a:p>
          <a:p>
            <a:pPr>
              <a:lnSpc>
                <a:spcPct val="120000"/>
              </a:lnSpc>
            </a:pPr>
            <a:r>
              <a:rPr lang="zh-CN" altLang="en-US" sz="4400" dirty="0"/>
              <a:t>总结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E34E584-44CD-FC05-60BF-9FF8BB084E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5576" y="1819729"/>
            <a:ext cx="1643380" cy="402065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0x00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0x01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0x02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0x03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95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功能：数据库设计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6045" y="1974375"/>
            <a:ext cx="3017663" cy="58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数据库：</a:t>
            </a:r>
            <a:r>
              <a:rPr lang="en-US" altLang="zh-CN" sz="2400" dirty="0"/>
              <a:t>MySQL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3C11CB-1AE5-1BF6-A78E-FD318071F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5" r="14014" b="8293"/>
          <a:stretch/>
        </p:blipFill>
        <p:spPr>
          <a:xfrm>
            <a:off x="978557" y="2990629"/>
            <a:ext cx="2252638" cy="2105247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290883-DE1F-4220-CC4E-E36F908B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15" y="3375767"/>
            <a:ext cx="7171428" cy="1352381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677F4B-2354-CCC6-F2BA-8EB196BD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680" y="1738822"/>
            <a:ext cx="4438095" cy="1342857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278A43-CA35-2E68-6444-90BE06800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824" y="5022236"/>
            <a:ext cx="6323809" cy="1133333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3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功能：视频存储设计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BFB017-9FB0-8C4F-B1EF-E9EF2D08FD92}"/>
              </a:ext>
            </a:extLst>
          </p:cNvPr>
          <p:cNvSpPr txBox="1"/>
          <p:nvPr/>
        </p:nvSpPr>
        <p:spPr>
          <a:xfrm>
            <a:off x="597408" y="2028616"/>
            <a:ext cx="41035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Redis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43151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功能：视频存储设计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8" y="2028616"/>
            <a:ext cx="4103546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Redis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MySQL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文件系统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988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功能：视频存储设计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8" y="2028616"/>
            <a:ext cx="301630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Redis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trike="sngStrike" dirty="0"/>
              <a:t>MySQL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文件系统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Bonus</a:t>
            </a:r>
            <a:r>
              <a:rPr lang="zh-CN" altLang="en-US" sz="2400" dirty="0"/>
              <a:t>：通过文件</a:t>
            </a:r>
            <a:r>
              <a:rPr lang="en-US" altLang="zh-CN" sz="2400" dirty="0"/>
              <a:t>Hash</a:t>
            </a:r>
            <a:r>
              <a:rPr lang="zh-CN" altLang="en-US" sz="2400" dirty="0"/>
              <a:t>值实现去重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21E5E-BD67-DD59-25BF-5164BCD66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40"/>
          <a:stretch/>
        </p:blipFill>
        <p:spPr>
          <a:xfrm>
            <a:off x="3929962" y="1667099"/>
            <a:ext cx="7575957" cy="1886808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D6158B-5F0E-0BA0-FB65-EE8969AB2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42" y="3915424"/>
            <a:ext cx="7078396" cy="2240145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3158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功能：日志、集成监控能力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7" y="1676315"/>
            <a:ext cx="10556145" cy="58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AOP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en-US" altLang="zh-CN" sz="2400" dirty="0"/>
              <a:t>Logback</a:t>
            </a:r>
            <a:r>
              <a:rPr lang="zh-CN" altLang="en-US" sz="2400" dirty="0"/>
              <a:t>：记录了每个请求的 具体信息 </a:t>
            </a:r>
            <a:r>
              <a:rPr lang="en-US" altLang="zh-CN" sz="2400" dirty="0"/>
              <a:t>+ </a:t>
            </a:r>
            <a:r>
              <a:rPr lang="zh-CN" altLang="en-US" sz="2400" dirty="0"/>
              <a:t>耗时信息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1A7B41-9943-3BDB-3738-507C46C1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50" y="2530548"/>
            <a:ext cx="11410948" cy="31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4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功能：日志、集成监控能力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1952452" y="1590039"/>
            <a:ext cx="8729331" cy="1692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AOP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en-US" altLang="zh-CN" sz="2400" dirty="0"/>
              <a:t>Logback</a:t>
            </a:r>
            <a:r>
              <a:rPr lang="zh-CN" altLang="en-US" sz="2400" dirty="0"/>
              <a:t>：记录了每个请求的 具体信息 </a:t>
            </a:r>
            <a:r>
              <a:rPr lang="en-US" altLang="zh-CN" sz="2400" dirty="0"/>
              <a:t>+ </a:t>
            </a:r>
            <a:r>
              <a:rPr lang="zh-CN" altLang="en-US" sz="2400" dirty="0"/>
              <a:t>耗时信息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本地文件备份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按照时间</a:t>
            </a:r>
            <a:r>
              <a:rPr lang="en-US" altLang="zh-CN" sz="2400" dirty="0"/>
              <a:t>/</a:t>
            </a:r>
            <a:r>
              <a:rPr lang="zh-CN" altLang="en-US" sz="2400" dirty="0"/>
              <a:t>大小 输出至不同文件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59AB54-F093-3534-FEDF-0616CCD36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67" r="16454"/>
          <a:stretch/>
        </p:blipFill>
        <p:spPr>
          <a:xfrm>
            <a:off x="1003004" y="3585714"/>
            <a:ext cx="10185991" cy="1800878"/>
          </a:xfrm>
          <a:prstGeom prst="rect">
            <a:avLst/>
          </a:prstGeom>
          <a:ln w="508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090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功能：安全校验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793504" y="1834588"/>
            <a:ext cx="8729331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将</a:t>
            </a:r>
            <a:r>
              <a:rPr lang="en-US" altLang="zh-CN" sz="2400" dirty="0"/>
              <a:t>Token</a:t>
            </a:r>
            <a:r>
              <a:rPr lang="zh-CN" altLang="en-US" sz="2400" dirty="0"/>
              <a:t>置入</a:t>
            </a:r>
            <a:r>
              <a:rPr lang="en-US" altLang="zh-CN" sz="2400" dirty="0"/>
              <a:t>Header</a:t>
            </a:r>
            <a:r>
              <a:rPr lang="zh-CN" altLang="en-US" sz="2400" dirty="0"/>
              <a:t>的</a:t>
            </a:r>
            <a:r>
              <a:rPr lang="en-US" altLang="zh-CN" sz="2400" dirty="0"/>
              <a:t>Authorization</a:t>
            </a:r>
            <a:r>
              <a:rPr lang="zh-CN" altLang="en-US" sz="2400" dirty="0"/>
              <a:t>字段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对所有需要检验账号的接口都加了权限校验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只有</a:t>
            </a:r>
            <a:r>
              <a:rPr lang="en-US" altLang="zh-CN" sz="2400" dirty="0"/>
              <a:t>admin</a:t>
            </a:r>
            <a:r>
              <a:rPr lang="zh-CN" altLang="en-US" sz="2400" dirty="0"/>
              <a:t>和创建者可以删除对应视频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只有</a:t>
            </a:r>
            <a:r>
              <a:rPr lang="en-US" altLang="zh-CN" sz="2400" dirty="0"/>
              <a:t>admin</a:t>
            </a:r>
            <a:r>
              <a:rPr lang="zh-CN" altLang="en-US" sz="2400" dirty="0"/>
              <a:t>可以查询所有账户信息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查看视频不需要权限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704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功能：安全校验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793504" y="1834588"/>
            <a:ext cx="8729331" cy="335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将</a:t>
            </a:r>
            <a:r>
              <a:rPr lang="en-US" altLang="zh-CN" sz="2400" dirty="0"/>
              <a:t>Token</a:t>
            </a:r>
            <a:r>
              <a:rPr lang="zh-CN" altLang="en-US" sz="2400" dirty="0"/>
              <a:t>置入</a:t>
            </a:r>
            <a:r>
              <a:rPr lang="en-US" altLang="zh-CN" sz="2400" dirty="0"/>
              <a:t>Header</a:t>
            </a:r>
            <a:r>
              <a:rPr lang="zh-CN" altLang="en-US" sz="2400" dirty="0"/>
              <a:t>的</a:t>
            </a:r>
            <a:r>
              <a:rPr lang="en-US" altLang="zh-CN" sz="2400" dirty="0"/>
              <a:t>Authorization</a:t>
            </a:r>
            <a:r>
              <a:rPr lang="zh-CN" altLang="en-US" sz="2400" dirty="0"/>
              <a:t>字段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对所有需要检验账号的接口都加了权限校验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业务服务器不储存密码，鉴权服务器储存密码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密码通过哈希</a:t>
            </a:r>
            <a:r>
              <a:rPr lang="en-US" altLang="zh-CN" sz="2400" dirty="0"/>
              <a:t>+</a:t>
            </a:r>
            <a:r>
              <a:rPr lang="zh-CN" altLang="en-US" sz="2400" dirty="0"/>
              <a:t>盐值进行单向加密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基于</a:t>
            </a:r>
            <a:r>
              <a:rPr lang="en-US" altLang="zh-CN" sz="2400" dirty="0"/>
              <a:t>JWT</a:t>
            </a:r>
            <a:r>
              <a:rPr lang="zh-CN" altLang="en-US" sz="2400" dirty="0"/>
              <a:t>，使用</a:t>
            </a:r>
            <a:r>
              <a:rPr lang="en-US" altLang="zh-CN" sz="2400" dirty="0"/>
              <a:t>SHA-256</a:t>
            </a:r>
            <a:r>
              <a:rPr lang="zh-CN" altLang="en-US" sz="2400" dirty="0"/>
              <a:t>加密，</a:t>
            </a:r>
            <a:r>
              <a:rPr lang="en-US" altLang="zh-CN" sz="2400" dirty="0"/>
              <a:t>Token</a:t>
            </a:r>
            <a:r>
              <a:rPr lang="zh-CN" altLang="en-US" sz="2400" dirty="0"/>
              <a:t>自动过期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373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Bonus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777752" y="1542192"/>
            <a:ext cx="10636496" cy="298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“</a:t>
            </a:r>
            <a:r>
              <a:rPr lang="zh-CN" altLang="en-US" sz="2400" dirty="0"/>
              <a:t>分布式</a:t>
            </a:r>
            <a:r>
              <a:rPr lang="en-US" altLang="zh-CN" sz="2400" dirty="0"/>
              <a:t>”</a:t>
            </a:r>
            <a:r>
              <a:rPr lang="zh-CN" altLang="en-US" sz="2400" dirty="0"/>
              <a:t>：业务服务器 </a:t>
            </a:r>
            <a:r>
              <a:rPr lang="en-US" altLang="zh-CN" sz="2400" dirty="0"/>
              <a:t>+ </a:t>
            </a:r>
            <a:r>
              <a:rPr lang="zh-CN" altLang="en-US" sz="2400" dirty="0"/>
              <a:t>鉴权服务器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RPC</a:t>
            </a:r>
            <a:r>
              <a:rPr lang="zh-CN" altLang="en-US" sz="2400" dirty="0"/>
              <a:t>：使用 </a:t>
            </a:r>
            <a:r>
              <a:rPr lang="en-US" altLang="zh-CN" sz="2400" dirty="0"/>
              <a:t>thrift </a:t>
            </a:r>
            <a:r>
              <a:rPr lang="zh-CN" altLang="en-US" sz="2400" dirty="0"/>
              <a:t>在后端之间实现远程过程调用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哈希去重：储存视频时，通过比较文件哈希值，避免储存多个相同视频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规范性：严格遵守 </a:t>
            </a:r>
            <a:r>
              <a:rPr lang="en-US" altLang="zh-CN" sz="2400" dirty="0"/>
              <a:t>RESTful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可迭代性：引入</a:t>
            </a:r>
            <a:r>
              <a:rPr lang="en-US" altLang="zh-CN" sz="2400" dirty="0"/>
              <a:t>API</a:t>
            </a:r>
            <a:r>
              <a:rPr lang="zh-CN" altLang="en-US" sz="2400" dirty="0"/>
              <a:t>版本号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94018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Bonus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777752" y="1542192"/>
            <a:ext cx="10636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安全性：根据 </a:t>
            </a:r>
            <a:r>
              <a:rPr lang="en-US" altLang="zh-CN" sz="2400" dirty="0"/>
              <a:t>5A</a:t>
            </a:r>
            <a:r>
              <a:rPr lang="zh-CN" altLang="en-US" sz="2400" dirty="0"/>
              <a:t>原则 进行自查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身份认证：日志包含</a:t>
            </a:r>
            <a:r>
              <a:rPr lang="en-US" altLang="zh-CN" sz="2400" dirty="0"/>
              <a:t>IP</a:t>
            </a:r>
            <a:r>
              <a:rPr lang="zh-CN" altLang="en-US" sz="2400" dirty="0"/>
              <a:t>与鉴权信息、用户管理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授权：非</a:t>
            </a:r>
            <a:r>
              <a:rPr lang="en-US" altLang="zh-CN" sz="2400" dirty="0"/>
              <a:t>admin</a:t>
            </a:r>
            <a:r>
              <a:rPr lang="zh-CN" altLang="en-US" sz="2400" dirty="0"/>
              <a:t>用户无法查看其他用户信息，无法删除他人视频</a:t>
            </a:r>
            <a:r>
              <a:rPr lang="en-US" altLang="zh-CN" sz="2400" dirty="0"/>
              <a:t>……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访问控制：基于</a:t>
            </a:r>
            <a:r>
              <a:rPr lang="en-US" altLang="zh-CN" sz="2400" dirty="0"/>
              <a:t>UUID</a:t>
            </a:r>
            <a:r>
              <a:rPr lang="zh-CN" altLang="en-US" sz="2400" dirty="0"/>
              <a:t>与特殊用户进行访问控制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可审计性：完善的日志（输入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r>
              <a:rPr lang="en-US" altLang="zh-CN" sz="2400" dirty="0"/>
              <a:t>/</a:t>
            </a:r>
            <a:r>
              <a:rPr lang="zh-CN" altLang="en-US" sz="2400" dirty="0"/>
              <a:t>耗时）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资产保护：密码不明文传输、不明文存储、密码和业务服务器隔离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3306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73BE8-68C8-E215-222B-081D104F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03FA5-9030-017B-675B-5B379992B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0x00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272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0x02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团队分工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94C911-DDB6-2658-C0BD-F646FCB8953C}"/>
              </a:ext>
            </a:extLst>
          </p:cNvPr>
          <p:cNvSpPr txBox="1"/>
          <p:nvPr/>
        </p:nvSpPr>
        <p:spPr>
          <a:xfrm>
            <a:off x="825402" y="1542192"/>
            <a:ext cx="509693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俞贤皓（组长）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前后端框架搭建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基础功能实现 </a:t>
            </a:r>
            <a:r>
              <a:rPr lang="en-US" altLang="zh-CN" sz="2400" dirty="0"/>
              <a:t>+ </a:t>
            </a:r>
            <a:r>
              <a:rPr lang="zh-CN" altLang="en-US" sz="2400" dirty="0"/>
              <a:t>哈希去重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项目管理 </a:t>
            </a:r>
            <a:r>
              <a:rPr lang="en-US" altLang="zh-CN" sz="2400" dirty="0"/>
              <a:t>+ </a:t>
            </a:r>
            <a:r>
              <a:rPr lang="zh-CN" altLang="en-US" sz="2400" dirty="0"/>
              <a:t>文档 </a:t>
            </a:r>
            <a:r>
              <a:rPr lang="en-US" altLang="zh-CN" sz="2400" dirty="0"/>
              <a:t>+ PPT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邓人嘉（</a:t>
            </a:r>
            <a:r>
              <a:rPr lang="en-US" altLang="zh-CN" sz="2400" dirty="0"/>
              <a:t>33%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我的视频管理模块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日志模块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安全性保证：</a:t>
            </a:r>
            <a:r>
              <a:rPr lang="en-US" altLang="zh-CN" sz="2400" dirty="0"/>
              <a:t>Token</a:t>
            </a:r>
            <a:r>
              <a:rPr lang="zh-CN" altLang="en-US" sz="2400" dirty="0"/>
              <a:t>，鉴权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B409E8-EA14-A71C-ADC4-C8C15AB3ED32}"/>
              </a:ext>
            </a:extLst>
          </p:cNvPr>
          <p:cNvSpPr txBox="1"/>
          <p:nvPr/>
        </p:nvSpPr>
        <p:spPr>
          <a:xfrm>
            <a:off x="6096000" y="1542192"/>
            <a:ext cx="539316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付家齐（</a:t>
            </a:r>
            <a:r>
              <a:rPr lang="en-US" altLang="zh-CN" sz="2400" dirty="0"/>
              <a:t>33%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“</a:t>
            </a:r>
            <a:r>
              <a:rPr lang="zh-CN" altLang="en-US" sz="2400" dirty="0"/>
              <a:t>分布式</a:t>
            </a:r>
            <a:r>
              <a:rPr lang="en-US" altLang="zh-CN" sz="2400" dirty="0"/>
              <a:t>”</a:t>
            </a:r>
            <a:r>
              <a:rPr lang="zh-CN" altLang="en-US" sz="2400" dirty="0"/>
              <a:t>系统</a:t>
            </a:r>
            <a:endParaRPr lang="en-US" altLang="zh-CN" sz="24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鉴权服务器搭建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RPC</a:t>
            </a:r>
            <a:r>
              <a:rPr lang="zh-CN" altLang="en-US" sz="2400" dirty="0"/>
              <a:t>：</a:t>
            </a:r>
            <a:r>
              <a:rPr lang="en-US" altLang="zh-CN" sz="2400" dirty="0"/>
              <a:t>Thrift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谷雅丰（</a:t>
            </a:r>
            <a:r>
              <a:rPr lang="en-US" altLang="zh-CN" sz="2400" dirty="0"/>
              <a:t>17%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文档 </a:t>
            </a:r>
            <a:r>
              <a:rPr lang="en-US" altLang="zh-CN" sz="2400" dirty="0"/>
              <a:t>+ </a:t>
            </a:r>
            <a:r>
              <a:rPr lang="zh-CN" altLang="en-US" sz="2400" dirty="0"/>
              <a:t>辅助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杨临悠（</a:t>
            </a:r>
            <a:r>
              <a:rPr lang="en-US" altLang="zh-CN" sz="2400" dirty="0"/>
              <a:t>17%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文档 </a:t>
            </a:r>
            <a:r>
              <a:rPr lang="en-US" altLang="zh-CN" sz="2400" dirty="0"/>
              <a:t>+ </a:t>
            </a:r>
            <a:r>
              <a:rPr lang="zh-CN" altLang="en-US" sz="2400" dirty="0"/>
              <a:t>辅助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0189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0x02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视频演示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8B0D5-65F9-3F56-B894-2162C167B9E4}"/>
              </a:ext>
            </a:extLst>
          </p:cNvPr>
          <p:cNvSpPr txBox="1"/>
          <p:nvPr/>
        </p:nvSpPr>
        <p:spPr>
          <a:xfrm>
            <a:off x="2770496" y="2265528"/>
            <a:ext cx="656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注：因为视频文件过大，所以将视频文件存储在同目录下（</a:t>
            </a:r>
            <a:r>
              <a:rPr lang="en-US" altLang="zh-CN" dirty="0"/>
              <a:t>./docs</a:t>
            </a:r>
            <a:r>
              <a:rPr lang="zh-CN" altLang="en-US" dirty="0"/>
              <a:t>），</a:t>
            </a:r>
            <a:r>
              <a:rPr lang="en-US" altLang="zh-CN" dirty="0"/>
              <a:t>PPT</a:t>
            </a:r>
            <a:r>
              <a:rPr lang="zh-CN" altLang="en-US" dirty="0"/>
              <a:t>中不再存储冗余内容。</a:t>
            </a:r>
          </a:p>
        </p:txBody>
      </p:sp>
    </p:spTree>
    <p:extLst>
      <p:ext uri="{BB962C8B-B14F-4D97-AF65-F5344CB8AC3E}">
        <p14:creationId xmlns:p14="http://schemas.microsoft.com/office/powerpoint/2010/main" val="48050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BF19687-927B-FC33-05D5-AF13A1C47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Thanks for Your Attention!</a:t>
            </a:r>
            <a:endParaRPr lang="zh-CN" altLang="en-US" sz="4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977DA83-1C16-D14C-CC4B-6A8A51915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:&gt;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22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8550FF-6350-9C5B-7CEF-E85FFFE2299B}"/>
              </a:ext>
            </a:extLst>
          </p:cNvPr>
          <p:cNvSpPr txBox="1"/>
          <p:nvPr/>
        </p:nvSpPr>
        <p:spPr>
          <a:xfrm>
            <a:off x="472074" y="1712565"/>
            <a:ext cx="5131987" cy="390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前端：</a:t>
            </a:r>
            <a:r>
              <a:rPr lang="en-US" altLang="zh-CN" sz="2400" dirty="0"/>
              <a:t>Vue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后端：</a:t>
            </a:r>
            <a:r>
              <a:rPr lang="en-US" altLang="zh-CN" sz="2400" dirty="0"/>
              <a:t>Java SpringBoot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数据库：</a:t>
            </a:r>
            <a:r>
              <a:rPr lang="en-US" altLang="zh-CN" sz="2400" dirty="0"/>
              <a:t>MySQL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”</a:t>
            </a:r>
            <a:r>
              <a:rPr lang="zh-CN" altLang="en-US" sz="2400" dirty="0"/>
              <a:t>分布式</a:t>
            </a:r>
            <a:r>
              <a:rPr lang="en-US" altLang="zh-CN" sz="2400" dirty="0"/>
              <a:t>”</a:t>
            </a:r>
            <a:r>
              <a:rPr lang="zh-CN" altLang="en-US" sz="2400" dirty="0"/>
              <a:t>：业务 </a:t>
            </a:r>
            <a:r>
              <a:rPr lang="en-US" altLang="zh-CN" sz="2400" dirty="0"/>
              <a:t>+ </a:t>
            </a:r>
            <a:r>
              <a:rPr lang="zh-CN" altLang="en-US" sz="2400" dirty="0"/>
              <a:t>鉴权（</a:t>
            </a:r>
            <a:r>
              <a:rPr lang="en-US" altLang="zh-CN" sz="2400" dirty="0"/>
              <a:t>Bonus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前端</a:t>
            </a:r>
            <a:r>
              <a:rPr lang="en-US" altLang="zh-CN" sz="2400" dirty="0"/>
              <a:t>&lt;-&gt;</a:t>
            </a:r>
            <a:r>
              <a:rPr lang="zh-CN" altLang="en-US" sz="2400" dirty="0"/>
              <a:t>后端：</a:t>
            </a:r>
            <a:r>
              <a:rPr lang="en-US" altLang="zh-CN" sz="2400" dirty="0"/>
              <a:t>http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后端</a:t>
            </a:r>
            <a:r>
              <a:rPr lang="en-US" altLang="zh-CN" sz="2400" dirty="0"/>
              <a:t>&lt;-&gt;</a:t>
            </a:r>
            <a:r>
              <a:rPr lang="zh-CN" altLang="en-US" sz="2400" dirty="0"/>
              <a:t>后端：</a:t>
            </a:r>
            <a:r>
              <a:rPr lang="en-US" altLang="zh-CN" sz="2400" dirty="0"/>
              <a:t>thrift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8B5C74-8F80-6DC7-A8AE-0F74D9D1F8D3}"/>
              </a:ext>
            </a:extLst>
          </p:cNvPr>
          <p:cNvSpPr/>
          <p:nvPr/>
        </p:nvSpPr>
        <p:spPr>
          <a:xfrm>
            <a:off x="4435296" y="2482350"/>
            <a:ext cx="1029149" cy="704427"/>
          </a:xfrm>
          <a:prstGeom prst="rect">
            <a:avLst/>
          </a:prstGeom>
          <a:solidFill>
            <a:srgbClr val="FFFFCC"/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前端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45A1F7-DA83-A2C8-E806-51BBCF8B2CF0}"/>
              </a:ext>
            </a:extLst>
          </p:cNvPr>
          <p:cNvSpPr/>
          <p:nvPr/>
        </p:nvSpPr>
        <p:spPr>
          <a:xfrm>
            <a:off x="6637778" y="2482350"/>
            <a:ext cx="1929204" cy="693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业务服务器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1B71A6-F3A5-FC5D-2C59-5CF5F86D1526}"/>
              </a:ext>
            </a:extLst>
          </p:cNvPr>
          <p:cNvSpPr/>
          <p:nvPr/>
        </p:nvSpPr>
        <p:spPr>
          <a:xfrm>
            <a:off x="6637778" y="4679755"/>
            <a:ext cx="1929204" cy="693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鉴权服务器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DD36A15-71F4-68AC-12BB-3BA022A15A82}"/>
              </a:ext>
            </a:extLst>
          </p:cNvPr>
          <p:cNvSpPr/>
          <p:nvPr/>
        </p:nvSpPr>
        <p:spPr>
          <a:xfrm>
            <a:off x="9600699" y="4619877"/>
            <a:ext cx="1710466" cy="813547"/>
          </a:xfrm>
          <a:prstGeom prst="ellipse">
            <a:avLst/>
          </a:prstGeom>
          <a:solidFill>
            <a:srgbClr val="EADFED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5D43F2-CB85-A023-BA9C-6113A5E55C96}"/>
              </a:ext>
            </a:extLst>
          </p:cNvPr>
          <p:cNvSpPr/>
          <p:nvPr/>
        </p:nvSpPr>
        <p:spPr>
          <a:xfrm>
            <a:off x="9600699" y="2416992"/>
            <a:ext cx="1710466" cy="813547"/>
          </a:xfrm>
          <a:prstGeom prst="ellipse">
            <a:avLst/>
          </a:prstGeom>
          <a:solidFill>
            <a:srgbClr val="EADFED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AB235EF-B978-CC1B-CEAC-2121F2DBEFC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464445" y="2829085"/>
            <a:ext cx="1173333" cy="547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88250AA-C025-3166-A9DD-F8AF964C913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602380" y="3175820"/>
            <a:ext cx="0" cy="150393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E88C4BF-20CA-F0E1-CBCA-DBE60773A132}"/>
              </a:ext>
            </a:extLst>
          </p:cNvPr>
          <p:cNvCxnSpPr>
            <a:cxnSpLocks/>
            <a:stCxn id="12" idx="3"/>
            <a:endCxn id="19" idx="2"/>
          </p:cNvCxnSpPr>
          <p:nvPr/>
        </p:nvCxnSpPr>
        <p:spPr>
          <a:xfrm flipV="1">
            <a:off x="8566982" y="2823766"/>
            <a:ext cx="1033717" cy="53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3102A1E-B512-101E-C9DE-7AE5C0710877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8566982" y="5026490"/>
            <a:ext cx="1033717" cy="1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B145393-3ED3-C9FA-EDC8-46503BEC6D9B}"/>
              </a:ext>
            </a:extLst>
          </p:cNvPr>
          <p:cNvSpPr txBox="1"/>
          <p:nvPr/>
        </p:nvSpPr>
        <p:spPr>
          <a:xfrm>
            <a:off x="5604061" y="237767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http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F214B4-7EA7-A48E-D766-8B2FDED527AE}"/>
              </a:ext>
            </a:extLst>
          </p:cNvPr>
          <p:cNvSpPr txBox="1"/>
          <p:nvPr/>
        </p:nvSpPr>
        <p:spPr>
          <a:xfrm>
            <a:off x="6758879" y="3710618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thrift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FD822C8-3EDC-E5FC-DE99-32B91AD04F1A}"/>
              </a:ext>
            </a:extLst>
          </p:cNvPr>
          <p:cNvSpPr txBox="1"/>
          <p:nvPr/>
        </p:nvSpPr>
        <p:spPr>
          <a:xfrm>
            <a:off x="8614284" y="2389547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JDBC</a:t>
            </a:r>
            <a:endParaRPr lang="zh-CN" altLang="en-US" sz="2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1E897AF-2565-8285-AAF8-26A24577842C}"/>
              </a:ext>
            </a:extLst>
          </p:cNvPr>
          <p:cNvSpPr txBox="1"/>
          <p:nvPr/>
        </p:nvSpPr>
        <p:spPr>
          <a:xfrm>
            <a:off x="8636098" y="4603623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JDBC</a:t>
            </a:r>
            <a:endParaRPr lang="zh-CN" altLang="en-US" sz="2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24B359B-C372-0615-72FE-F000BE35B201}"/>
              </a:ext>
            </a:extLst>
          </p:cNvPr>
          <p:cNvSpPr/>
          <p:nvPr/>
        </p:nvSpPr>
        <p:spPr>
          <a:xfrm>
            <a:off x="6333748" y="1735830"/>
            <a:ext cx="5131987" cy="390805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D87BBD0-B545-96A1-DB99-618FE77D77A4}"/>
              </a:ext>
            </a:extLst>
          </p:cNvPr>
          <p:cNvSpPr txBox="1"/>
          <p:nvPr/>
        </p:nvSpPr>
        <p:spPr>
          <a:xfrm>
            <a:off x="6600025" y="1895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34434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0x00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架构：</a:t>
            </a:r>
            <a:r>
              <a:rPr lang="en-US" altLang="zh-CN" sz="4000" dirty="0"/>
              <a:t>API</a:t>
            </a:r>
            <a:r>
              <a:rPr lang="zh-CN" altLang="en-US" sz="4000" dirty="0"/>
              <a:t>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8550FF-6350-9C5B-7CEF-E85FFFE2299B}"/>
              </a:ext>
            </a:extLst>
          </p:cNvPr>
          <p:cNvSpPr txBox="1"/>
          <p:nvPr/>
        </p:nvSpPr>
        <p:spPr>
          <a:xfrm>
            <a:off x="688393" y="1994660"/>
            <a:ext cx="5131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严格遵守 </a:t>
            </a:r>
            <a:r>
              <a:rPr lang="en-US" altLang="zh-CN" sz="2400" dirty="0"/>
              <a:t>RESTful API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FB75B5-FC29-C5C3-F1B3-CDE7E29B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3" y="2896570"/>
            <a:ext cx="4299033" cy="1743947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C43123-E5F7-A36B-B75E-3AB1982EC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432" y="1912032"/>
            <a:ext cx="6489859" cy="3713024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592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73BE8-68C8-E215-222B-081D104F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603FA5-9030-017B-675B-5B379992B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0x01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8788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功能：前端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859319" y="2028616"/>
            <a:ext cx="3368435" cy="335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单页面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简陋但高效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开发高效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测试高效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使用高效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视频播放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053279-9335-AFB7-DAB4-35EFF5689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1882" r="907" b="33849"/>
          <a:stretch/>
        </p:blipFill>
        <p:spPr>
          <a:xfrm>
            <a:off x="3958813" y="1542192"/>
            <a:ext cx="6981713" cy="44075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024072D-8A38-2951-4188-DE3002722AB6}"/>
              </a:ext>
            </a:extLst>
          </p:cNvPr>
          <p:cNvSpPr/>
          <p:nvPr/>
        </p:nvSpPr>
        <p:spPr>
          <a:xfrm>
            <a:off x="3958813" y="1542192"/>
            <a:ext cx="6981713" cy="44197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功能：前端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24072D-8A38-2951-4188-DE3002722AB6}"/>
              </a:ext>
            </a:extLst>
          </p:cNvPr>
          <p:cNvSpPr/>
          <p:nvPr/>
        </p:nvSpPr>
        <p:spPr>
          <a:xfrm>
            <a:off x="3613708" y="1755674"/>
            <a:ext cx="7756640" cy="4297696"/>
          </a:xfrm>
          <a:prstGeom prst="rect">
            <a:avLst/>
          </a:prstGeom>
          <a:noFill/>
          <a:ln w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EB1E11-360A-3A10-5921-9547780D5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" t="2109" r="2810"/>
          <a:stretch/>
        </p:blipFill>
        <p:spPr>
          <a:xfrm>
            <a:off x="3613708" y="1755674"/>
            <a:ext cx="7756640" cy="42976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A4DA9DF-849C-CE81-E3C3-EFD1F44D445F}"/>
              </a:ext>
            </a:extLst>
          </p:cNvPr>
          <p:cNvSpPr txBox="1"/>
          <p:nvPr/>
        </p:nvSpPr>
        <p:spPr>
          <a:xfrm>
            <a:off x="859319" y="2028616"/>
            <a:ext cx="3368435" cy="335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单页面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简陋但高效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开发高效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测试高效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使用高效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视频播放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B4327-6190-8502-6AD9-ED454DCEE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0x01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E7FBDA2-8236-E918-717B-C340A4F7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功能：推荐视频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757D47-A44D-E76B-B822-840A13532D69}"/>
              </a:ext>
            </a:extLst>
          </p:cNvPr>
          <p:cNvSpPr txBox="1"/>
          <p:nvPr/>
        </p:nvSpPr>
        <p:spPr>
          <a:xfrm>
            <a:off x="597408" y="2153518"/>
            <a:ext cx="3016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按点赞数推荐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不会推荐重复视频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上一个视频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下一个视频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点赞功能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3064FC-AA99-1500-6EB0-F5007C75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94" y="1720312"/>
            <a:ext cx="5930818" cy="4197611"/>
          </a:xfrm>
          <a:prstGeom prst="rect">
            <a:avLst/>
          </a:prstGeom>
          <a:ln w="5715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7787246"/>
      </p:ext>
    </p:extLst>
  </p:cSld>
  <p:clrMapOvr>
    <a:masterClrMapping/>
  </p:clrMapOvr>
</p:sld>
</file>

<file path=ppt/theme/theme1.xml><?xml version="1.0" encoding="utf-8"?>
<a:theme xmlns:a="http://schemas.openxmlformats.org/drawingml/2006/main" name="Millenium">
  <a:themeElements>
    <a:clrScheme name="Blue Archiv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illenium">
      <a:majorFont>
        <a:latin typeface="Joke Antq"/>
        <a:ea typeface="思源黑体 CN Medium"/>
        <a:cs typeface=""/>
      </a:majorFont>
      <a:minorFont>
        <a:latin typeface="Roboto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822</Words>
  <Application>Microsoft Office PowerPoint</Application>
  <PresentationFormat>宽屏</PresentationFormat>
  <Paragraphs>196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Arial</vt:lpstr>
      <vt:lpstr>Millenium</vt:lpstr>
      <vt:lpstr>API分析与设计 答辩</vt:lpstr>
      <vt:lpstr>目录</vt:lpstr>
      <vt:lpstr>架构</vt:lpstr>
      <vt:lpstr>架构</vt:lpstr>
      <vt:lpstr>架构：API设计</vt:lpstr>
      <vt:lpstr>功能</vt:lpstr>
      <vt:lpstr>功能：前端</vt:lpstr>
      <vt:lpstr>功能：前端</vt:lpstr>
      <vt:lpstr>功能：推荐视频</vt:lpstr>
      <vt:lpstr>功能：推荐视频</vt:lpstr>
      <vt:lpstr>功能：推荐视频</vt:lpstr>
      <vt:lpstr>功能：我的视频</vt:lpstr>
      <vt:lpstr>功能：我的视频</vt:lpstr>
      <vt:lpstr>功能：我的视频</vt:lpstr>
      <vt:lpstr>功能：我的视频</vt:lpstr>
      <vt:lpstr>功能：我的视频</vt:lpstr>
      <vt:lpstr>功能：我的视频</vt:lpstr>
      <vt:lpstr>功能：我的视频</vt:lpstr>
      <vt:lpstr>功能：用户管理</vt:lpstr>
      <vt:lpstr>功能：数据库设计</vt:lpstr>
      <vt:lpstr>功能：视频存储设计</vt:lpstr>
      <vt:lpstr>功能：视频存储设计</vt:lpstr>
      <vt:lpstr>功能：视频存储设计</vt:lpstr>
      <vt:lpstr>功能：日志、集成监控能力</vt:lpstr>
      <vt:lpstr>功能：日志、集成监控能力</vt:lpstr>
      <vt:lpstr>功能：安全校验</vt:lpstr>
      <vt:lpstr>功能：安全校验</vt:lpstr>
      <vt:lpstr>Bonus</vt:lpstr>
      <vt:lpstr>Bonus</vt:lpstr>
      <vt:lpstr>团队分工</vt:lpstr>
      <vt:lpstr>视频演示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Locke Ice</dc:creator>
  <cp:lastModifiedBy>Xianhao Yu</cp:lastModifiedBy>
  <cp:revision>49</cp:revision>
  <dcterms:created xsi:type="dcterms:W3CDTF">2023-12-20T11:34:28Z</dcterms:created>
  <dcterms:modified xsi:type="dcterms:W3CDTF">2024-06-24T12:09:04Z</dcterms:modified>
</cp:coreProperties>
</file>