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77" r:id="rId5"/>
    <p:sldId id="334" r:id="rId6"/>
    <p:sldId id="336" r:id="rId7"/>
    <p:sldId id="338" r:id="rId8"/>
    <p:sldId id="339" r:id="rId9"/>
    <p:sldId id="278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9" r:id="rId19"/>
    <p:sldId id="321" r:id="rId20"/>
    <p:sldId id="324" r:id="rId21"/>
    <p:sldId id="322" r:id="rId22"/>
    <p:sldId id="323" r:id="rId23"/>
    <p:sldId id="325" r:id="rId24"/>
    <p:sldId id="326" r:id="rId25"/>
    <p:sldId id="327" r:id="rId26"/>
    <p:sldId id="330" r:id="rId27"/>
    <p:sldId id="331" r:id="rId28"/>
    <p:sldId id="279" r:id="rId29"/>
    <p:sldId id="298" r:id="rId31"/>
    <p:sldId id="299" r:id="rId32"/>
    <p:sldId id="300" r:id="rId33"/>
    <p:sldId id="301" r:id="rId34"/>
    <p:sldId id="283" r:id="rId35"/>
    <p:sldId id="284" r:id="rId36"/>
    <p:sldId id="287" r:id="rId37"/>
    <p:sldId id="288" r:id="rId38"/>
    <p:sldId id="289" r:id="rId39"/>
    <p:sldId id="291" r:id="rId40"/>
    <p:sldId id="292" r:id="rId41"/>
    <p:sldId id="295" r:id="rId42"/>
    <p:sldId id="293" r:id="rId43"/>
    <p:sldId id="296" r:id="rId44"/>
    <p:sldId id="294" r:id="rId45"/>
    <p:sldId id="297" r:id="rId46"/>
    <p:sldId id="333" r:id="rId47"/>
    <p:sldId id="303" r:id="rId48"/>
    <p:sldId id="304" r:id="rId49"/>
    <p:sldId id="306" r:id="rId50"/>
    <p:sldId id="308" r:id="rId51"/>
    <p:sldId id="307" r:id="rId52"/>
    <p:sldId id="309" r:id="rId53"/>
    <p:sldId id="310" r:id="rId54"/>
    <p:sldId id="311" r:id="rId55"/>
    <p:sldId id="312" r:id="rId56"/>
    <p:sldId id="273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9B4-7232-4687-A170-87FC58E791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B0C84-DE0B-4A40-BAE1-EF3819BA8F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F5D4-D5A3-427C-84D7-1193904E2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708-F632-4FB7-B3ED-40CA8D76B8B5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F5D4-D5A3-427C-84D7-1193904E2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708-F632-4FB7-B3ED-40CA8D76B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F5D4-D5A3-427C-84D7-1193904E2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708-F632-4FB7-B3ED-40CA8D76B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F5D4-D5A3-427C-84D7-1193904E2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708-F632-4FB7-B3ED-40CA8D76B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F5D4-D5A3-427C-84D7-1193904E2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708-F632-4FB7-B3ED-40CA8D76B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F5D4-D5A3-427C-84D7-1193904E2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708-F632-4FB7-B3ED-40CA8D76B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F5D4-D5A3-427C-84D7-1193904E2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708-F632-4FB7-B3ED-40CA8D76B8B5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F5D4-D5A3-427C-84D7-1193904E2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708-F632-4FB7-B3ED-40CA8D76B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F5D4-D5A3-427C-84D7-1193904E2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708-F632-4FB7-B3ED-40CA8D76B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F5D4-D5A3-427C-84D7-1193904E2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708-F632-4FB7-B3ED-40CA8D76B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F5D4-D5A3-427C-84D7-1193904E2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708-F632-4FB7-B3ED-40CA8D76B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DDF5D4-D5A3-427C-84D7-1193904E2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08C708-F632-4FB7-B3ED-40CA8D76B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768512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685145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6920630" cy="2286000"/>
          </a:xfrm>
        </p:spPr>
        <p:txBody>
          <a:bodyPr anchor="b">
            <a:normAutofit/>
          </a:bodyPr>
          <a:lstStyle>
            <a:lvl1pPr algn="r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6336" y="731520"/>
            <a:ext cx="3086504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6920630" cy="3379124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DDF5D4-D5A3-427C-84D7-1193904E2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08C708-F632-4FB7-B3ED-40CA8D76B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DDF5D4-D5A3-427C-84D7-1193904E2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08C708-F632-4FB7-B3ED-40CA8D76B8B5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zhihu.com/question/506365517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zhihu.com/question/506365517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bilibili.com/video/BV1Uv4y127t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bilibili.com/video/BV1Uv4y127tU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mirrors.tuna.tsinghua.edu.cn/help/ubuntu/" TargetMode="External"/><Relationship Id="rId1" Type="http://schemas.openxmlformats.org/officeDocument/2006/relationships/hyperlink" Target="https://www.bilibili.com/video/BV1Uv4y127tU" TargetMode="Externa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hyperlink" Target="https://mirrors.tuna.tsinghua.edu.cn/help/ubuntu/" TargetMode="External"/><Relationship Id="rId1" Type="http://schemas.openxmlformats.org/officeDocument/2006/relationships/hyperlink" Target="https://www.bilibili.com/video/BV1Uv4y127tU" TargetMode="Externa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hyperlink" Target="https://mirrors.tuna.tsinghua.edu.cn/help/ubuntu/" TargetMode="External"/><Relationship Id="rId1" Type="http://schemas.openxmlformats.org/officeDocument/2006/relationships/hyperlink" Target="https://www.bilibili.com/video/BV1Uv4y127tU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mirrors.tuna.tsinghua.edu.cn/help/ubuntu/" TargetMode="External"/><Relationship Id="rId1" Type="http://schemas.openxmlformats.org/officeDocument/2006/relationships/hyperlink" Target="https://www.bilibili.com/video/BV1Uv4y127tU" TargetMode="Externa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hyperlink" Target="https://mirrors.tuna.tsinghua.edu.cn/help/ubuntu/" TargetMode="External"/><Relationship Id="rId1" Type="http://schemas.openxmlformats.org/officeDocument/2006/relationships/hyperlink" Target="https://www.bilibili.com/video/BV1Uv4y127tU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mirrors.tuna.tsinghua.edu.cn/help/ubuntu/" TargetMode="External"/><Relationship Id="rId1" Type="http://schemas.openxmlformats.org/officeDocument/2006/relationships/hyperlink" Target="https://www.bilibili.com/video/BV1Uv4y127tU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bilibili.com/video/BV1fa411r7zp/" TargetMode="External"/><Relationship Id="rId3" Type="http://schemas.openxmlformats.org/officeDocument/2006/relationships/hyperlink" Target="https://www.bilibili.com/video/BV1bg411p7oS/" TargetMode="External"/><Relationship Id="rId2" Type="http://schemas.openxmlformats.org/officeDocument/2006/relationships/hyperlink" Target="https://www.bilibili.com/video/BV188411L7d2/" TargetMode="External"/><Relationship Id="rId1" Type="http://schemas.openxmlformats.org/officeDocument/2006/relationships/hyperlink" Target="https://github.com/YXHXianYu/c-cpp-basic-compilation-tutorial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工程师组</a:t>
            </a:r>
            <a:r>
              <a:rPr lang="en-US" altLang="zh-CN" dirty="0"/>
              <a:t> </a:t>
            </a:r>
            <a:r>
              <a:rPr lang="zh-CN" altLang="en-US" sz="4800" dirty="0"/>
              <a:t>第一次分享会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俞贤皓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/>
              <a:t>WSL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为什么要用</a:t>
            </a:r>
            <a:r>
              <a:rPr lang="en-US" altLang="zh-CN" sz="2400"/>
              <a:t>WSL</a:t>
            </a:r>
            <a:r>
              <a:rPr lang="zh-CN" altLang="en-US" sz="2400"/>
              <a:t>？为什么要用</a:t>
            </a:r>
            <a:r>
              <a:rPr lang="en-US" altLang="zh-CN" sz="2400"/>
              <a:t>Linux</a:t>
            </a:r>
            <a:r>
              <a:rPr lang="zh-CN" altLang="en-US" sz="2400"/>
              <a:t>？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好处很多，</a:t>
            </a:r>
            <a:r>
              <a:rPr lang="zh-CN" altLang="en-US" sz="2400"/>
              <a:t>非常多！</a:t>
            </a:r>
            <a:endParaRPr lang="zh-CN" altLang="en-US" sz="216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/>
              <a:t>WSL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为什么要用</a:t>
            </a:r>
            <a:r>
              <a:rPr lang="en-US" altLang="zh-CN" sz="2400"/>
              <a:t>WSL</a:t>
            </a:r>
            <a:r>
              <a:rPr lang="zh-CN" altLang="en-US" sz="2400"/>
              <a:t>？为什么要用</a:t>
            </a:r>
            <a:r>
              <a:rPr lang="en-US" altLang="zh-CN" sz="2400"/>
              <a:t>Linux</a:t>
            </a:r>
            <a:r>
              <a:rPr lang="zh-CN" altLang="en-US" sz="2400"/>
              <a:t>？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好处很多，非常多！</a:t>
            </a:r>
            <a:endParaRPr lang="en-US" altLang="zh-CN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但我不喜欢说这种很空的理由，大家有兴趣可以上</a:t>
            </a:r>
            <a:r>
              <a:rPr lang="en-US" altLang="zh-CN" sz="2400"/>
              <a:t> </a:t>
            </a:r>
            <a:r>
              <a:rPr lang="zh-CN" altLang="en-US" sz="2400">
                <a:hlinkClick r:id="rId1" tooltip="" action="ppaction://hlinkfile"/>
              </a:rPr>
              <a:t>知乎</a:t>
            </a:r>
            <a:endParaRPr lang="zh-CN" altLang="en-US" sz="2400">
              <a:hlinkClick r:id="rId1" tooltip="" action="ppaction://hlinkfile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/>
              <a:t>WSL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为什么要用</a:t>
            </a:r>
            <a:r>
              <a:rPr lang="en-US" altLang="zh-CN" sz="2400"/>
              <a:t>WSL</a:t>
            </a:r>
            <a:r>
              <a:rPr lang="zh-CN" altLang="en-US" sz="2400"/>
              <a:t>？为什么要用</a:t>
            </a:r>
            <a:r>
              <a:rPr lang="en-US" altLang="zh-CN" sz="2400"/>
              <a:t>Linux</a:t>
            </a:r>
            <a:r>
              <a:rPr lang="zh-CN" altLang="en-US" sz="2400"/>
              <a:t>？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好处很多，非常多！</a:t>
            </a:r>
            <a:endParaRPr lang="en-US" altLang="zh-CN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但我不喜欢说这种很空的理由，大家有兴趣可以上</a:t>
            </a:r>
            <a:r>
              <a:rPr lang="en-US" altLang="zh-CN" sz="2400"/>
              <a:t> </a:t>
            </a:r>
            <a:r>
              <a:rPr lang="zh-CN" altLang="en-US" sz="2400">
                <a:hlinkClick r:id="rId1" action="ppaction://hlinkfile"/>
              </a:rPr>
              <a:t>知乎</a:t>
            </a:r>
            <a:endParaRPr lang="zh-CN" altLang="en-US" sz="2400">
              <a:hlinkClick r:id="rId1" action="ppaction://hlinkfile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400"/>
              <a:t> </a:t>
            </a:r>
            <a:r>
              <a:rPr lang="zh-CN" altLang="en-US" sz="2400"/>
              <a:t>其他学校的例子</a:t>
            </a:r>
            <a:endParaRPr lang="zh-CN" altLang="en-US" sz="2400">
              <a:hlinkClick r:id="rId1" action="ppaction://hlinkfile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/>
              <a:t>WSL</a:t>
            </a:r>
            <a:endParaRPr lang="en-US"/>
          </a:p>
        </p:txBody>
      </p:sp>
      <p:pic>
        <p:nvPicPr>
          <p:cNvPr id="2" name="Picture 1" descr="linux.1.csy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0155" y="1845945"/>
            <a:ext cx="7171690" cy="42506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/>
              <a:t>WSL</a:t>
            </a:r>
            <a:endParaRPr lang="en-US"/>
          </a:p>
        </p:txBody>
      </p:sp>
      <p:pic>
        <p:nvPicPr>
          <p:cNvPr id="3" name="Picture 2" descr="linux.1.csy.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0155" y="3206750"/>
            <a:ext cx="6711950" cy="12877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/>
              <a:t>WSL</a:t>
            </a:r>
            <a:endParaRPr lang="en-US"/>
          </a:p>
        </p:txBody>
      </p:sp>
      <p:pic>
        <p:nvPicPr>
          <p:cNvPr id="2" name="Content Placeholder 1" descr="_@3}N`CZX)ZA%`Z1(GMT0CJ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1835" y="2364105"/>
            <a:ext cx="8289290" cy="34150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/>
              <a:t>WSL</a:t>
            </a:r>
            <a:endParaRPr lang="en-US"/>
          </a:p>
        </p:txBody>
      </p:sp>
      <p:pic>
        <p:nvPicPr>
          <p:cNvPr id="6" name="Picture 5" descr="linux.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035" y="2033270"/>
            <a:ext cx="731393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/>
              <a:t>WSL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/>
              <a:t>WSL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如何更好地使用</a:t>
            </a:r>
            <a:r>
              <a:rPr lang="en-US" altLang="zh-CN" sz="2400"/>
              <a:t>Linux</a:t>
            </a:r>
            <a:r>
              <a:rPr lang="zh-CN" altLang="en-US" sz="2400"/>
              <a:t>（</a:t>
            </a:r>
            <a:r>
              <a:rPr lang="en-US" altLang="zh-CN" sz="2400"/>
              <a:t>WSL</a:t>
            </a:r>
            <a:r>
              <a:rPr lang="zh-CN" altLang="en-US" sz="2400"/>
              <a:t>）？</a:t>
            </a:r>
            <a:endParaRPr lang="zh-CN" altLang="en-US" sz="2400"/>
          </a:p>
          <a:p>
            <a:pPr marL="0" indent="0">
              <a:buFont typeface="Wingdings" panose="05000000000000000000" charset="0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/>
              <a:t>WSL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如何更好地使用</a:t>
            </a:r>
            <a:r>
              <a:rPr lang="en-US" altLang="zh-CN" sz="2400"/>
              <a:t>Linux</a:t>
            </a:r>
            <a:r>
              <a:rPr lang="zh-CN" altLang="en-US" sz="2400"/>
              <a:t>（</a:t>
            </a:r>
            <a:r>
              <a:rPr lang="en-US" altLang="zh-CN" sz="2400"/>
              <a:t>WSL</a:t>
            </a:r>
            <a:r>
              <a:rPr lang="zh-CN" altLang="en-US" sz="2400"/>
              <a:t>）？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/>
              <a:t> </a:t>
            </a:r>
            <a:r>
              <a:rPr lang="en-US" altLang="zh-CN" sz="2400">
                <a:hlinkClick r:id="rId1" action="ppaction://hlinkfile"/>
              </a:rPr>
              <a:t>Linux</a:t>
            </a:r>
            <a:r>
              <a:rPr lang="zh-CN" altLang="en-US" sz="2400">
                <a:hlinkClick r:id="rId1" action="ppaction://hlinkfile"/>
              </a:rPr>
              <a:t>基本命令</a:t>
            </a:r>
            <a:endParaRPr lang="zh-CN" altLang="en-US" sz="2400"/>
          </a:p>
          <a:p>
            <a:pPr marL="0" indent="0">
              <a:buFont typeface="Wingdings" panose="05000000000000000000" charset="0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506980"/>
            <a:ext cx="3200400" cy="1431925"/>
          </a:xfrm>
        </p:spPr>
        <p:txBody>
          <a:bodyPr>
            <a:normAutofit/>
          </a:bodyPr>
          <a:lstStyle/>
          <a:p>
            <a:pPr algn="r"/>
            <a:r>
              <a:rPr lang="zh-CN" altLang="en-US" sz="7200" dirty="0"/>
              <a:t>目录</a:t>
            </a:r>
            <a:endParaRPr lang="zh-CN" altLang="en-US" sz="7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868545" y="2331720"/>
            <a:ext cx="6492240" cy="219456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1. </a:t>
            </a:r>
            <a:r>
              <a:rPr lang="zh-CN" altLang="en-US" sz="3600" dirty="0"/>
              <a:t>聊天</a:t>
            </a:r>
            <a:endParaRPr lang="en-US" altLang="zh-CN" sz="3600" dirty="0"/>
          </a:p>
          <a:p>
            <a:r>
              <a:rPr lang="en-US" altLang="zh-CN" sz="3600" dirty="0"/>
              <a:t>2. WSL</a:t>
            </a:r>
            <a:endParaRPr lang="en-US" altLang="zh-CN" sz="3600" dirty="0"/>
          </a:p>
          <a:p>
            <a:r>
              <a:rPr lang="en-US" altLang="zh-CN" sz="3600" dirty="0"/>
              <a:t>3. C/C++</a:t>
            </a:r>
            <a:r>
              <a:rPr lang="zh-CN" altLang="en-US" sz="3600" dirty="0"/>
              <a:t>基本编译知识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/>
              <a:t>WSL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如何更好地使用</a:t>
            </a:r>
            <a:r>
              <a:rPr lang="en-US" altLang="zh-CN" sz="2400"/>
              <a:t>Linux</a:t>
            </a:r>
            <a:r>
              <a:rPr lang="zh-CN" altLang="en-US" sz="2400"/>
              <a:t>（</a:t>
            </a:r>
            <a:r>
              <a:rPr lang="en-US" altLang="zh-CN" sz="2400"/>
              <a:t>WSL</a:t>
            </a:r>
            <a:r>
              <a:rPr lang="zh-CN" altLang="en-US" sz="2400"/>
              <a:t>）？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  <a:hlinkClick r:id="rId1" action="ppaction://hlinkfile"/>
              </a:rPr>
              <a:t>Linux</a:t>
            </a:r>
            <a:r>
              <a:rPr lang="zh-CN" altLang="en-US" sz="2400">
                <a:sym typeface="+mn-ea"/>
                <a:hlinkClick r:id="rId1" action="ppaction://hlinkfile"/>
              </a:rPr>
              <a:t>基本命令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/>
              <a:t> 翻</a:t>
            </a:r>
            <a:r>
              <a:rPr lang="en-US" altLang="zh-CN" sz="2400"/>
              <a:t>*</a:t>
            </a:r>
            <a:endParaRPr lang="zh-CN" altLang="en-US" sz="2160"/>
          </a:p>
          <a:p>
            <a:pPr marL="0" indent="0">
              <a:buFont typeface="Wingdings" panose="05000000000000000000" charset="0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/>
              <a:t>WSL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如何更好地使用</a:t>
            </a:r>
            <a:r>
              <a:rPr lang="en-US" altLang="zh-CN" sz="2400"/>
              <a:t>Linux</a:t>
            </a:r>
            <a:r>
              <a:rPr lang="zh-CN" altLang="en-US" sz="2400"/>
              <a:t>（</a:t>
            </a:r>
            <a:r>
              <a:rPr lang="en-US" altLang="zh-CN" sz="2400"/>
              <a:t>WSL</a:t>
            </a:r>
            <a:r>
              <a:rPr lang="zh-CN" altLang="en-US" sz="2400"/>
              <a:t>）？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  <a:hlinkClick r:id="rId1" action="ppaction://hlinkfile"/>
              </a:rPr>
              <a:t>Linux</a:t>
            </a:r>
            <a:r>
              <a:rPr lang="zh-CN" altLang="en-US" sz="2400">
                <a:sym typeface="+mn-ea"/>
                <a:hlinkClick r:id="rId1" action="ppaction://hlinkfile"/>
              </a:rPr>
              <a:t>基本命令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/>
              <a:t> 翻</a:t>
            </a:r>
            <a:r>
              <a:rPr lang="en-US" altLang="zh-CN" sz="2400"/>
              <a:t>*</a:t>
            </a:r>
            <a:endParaRPr lang="en-US" altLang="zh-CN" sz="240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2160"/>
              <a:t> </a:t>
            </a:r>
            <a:r>
              <a:rPr lang="zh-CN" altLang="en-US" sz="2160">
                <a:hlinkClick r:id="rId2" tooltip="" action="ppaction://hlinkfile"/>
              </a:rPr>
              <a:t>给包管理器换源</a:t>
            </a:r>
            <a:r>
              <a:rPr lang="zh-CN" altLang="en-US" sz="2160"/>
              <a:t>（如果上一条失败的话）</a:t>
            </a:r>
            <a:endParaRPr lang="zh-CN" altLang="en-US" sz="1940"/>
          </a:p>
          <a:p>
            <a:pPr marL="0" indent="0">
              <a:buFont typeface="Wingdings" panose="05000000000000000000" charset="0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/>
              <a:t>WSL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如何更好地使用</a:t>
            </a:r>
            <a:r>
              <a:rPr lang="en-US" altLang="zh-CN" sz="2400"/>
              <a:t>Linux</a:t>
            </a:r>
            <a:r>
              <a:rPr lang="zh-CN" altLang="en-US" sz="2400"/>
              <a:t>（</a:t>
            </a:r>
            <a:r>
              <a:rPr lang="en-US" altLang="zh-CN" sz="2400"/>
              <a:t>WSL</a:t>
            </a:r>
            <a:r>
              <a:rPr lang="zh-CN" altLang="en-US" sz="2400"/>
              <a:t>）？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  <a:hlinkClick r:id="rId1" action="ppaction://hlinkfile"/>
              </a:rPr>
              <a:t>Linux</a:t>
            </a:r>
            <a:r>
              <a:rPr lang="zh-CN" altLang="en-US" sz="2400">
                <a:sym typeface="+mn-ea"/>
                <a:hlinkClick r:id="rId1" action="ppaction://hlinkfile"/>
              </a:rPr>
              <a:t>基本命令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/>
              <a:t> 翻</a:t>
            </a:r>
            <a:r>
              <a:rPr lang="en-US" altLang="zh-CN" sz="2400"/>
              <a:t>*</a:t>
            </a:r>
            <a:endParaRPr lang="en-US" altLang="zh-CN" sz="240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2160"/>
              <a:t> </a:t>
            </a:r>
            <a:r>
              <a:rPr lang="zh-CN" altLang="en-US" sz="2160">
                <a:hlinkClick r:id="rId2" action="ppaction://hlinkfile"/>
              </a:rPr>
              <a:t>给包管理器换源</a:t>
            </a:r>
            <a:endParaRPr lang="zh-CN" altLang="en-US" sz="2160">
              <a:hlinkClick r:id="rId2" action="ppaction://hlinkfile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tldr</a:t>
            </a:r>
            <a:endParaRPr lang="zh-CN" altLang="en-US" sz="2160"/>
          </a:p>
          <a:p>
            <a:pPr marL="0" indent="0">
              <a:buFont typeface="Wingdings" panose="05000000000000000000" charset="0"/>
              <a:buNone/>
            </a:pPr>
            <a:endParaRPr lang="en-US" altLang="zh-CN" sz="2400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3"/>
          <a:srcRect r="71997"/>
          <a:stretch>
            <a:fillRect/>
          </a:stretch>
        </p:blipFill>
        <p:spPr>
          <a:xfrm>
            <a:off x="4339590" y="2353310"/>
            <a:ext cx="2875280" cy="3674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980" y="2353310"/>
            <a:ext cx="2755265" cy="36747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/>
              <a:t>WSL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如何更好地使用</a:t>
            </a:r>
            <a:r>
              <a:rPr lang="en-US" altLang="zh-CN" sz="2400"/>
              <a:t>Linux</a:t>
            </a:r>
            <a:r>
              <a:rPr lang="zh-CN" altLang="en-US" sz="2400"/>
              <a:t>（</a:t>
            </a:r>
            <a:r>
              <a:rPr lang="en-US" altLang="zh-CN" sz="2400"/>
              <a:t>WSL</a:t>
            </a:r>
            <a:r>
              <a:rPr lang="zh-CN" altLang="en-US" sz="2400"/>
              <a:t>）？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  <a:hlinkClick r:id="rId1" action="ppaction://hlinkfile"/>
              </a:rPr>
              <a:t>Linux</a:t>
            </a:r>
            <a:r>
              <a:rPr lang="zh-CN" altLang="en-US" sz="2400">
                <a:sym typeface="+mn-ea"/>
                <a:hlinkClick r:id="rId1" action="ppaction://hlinkfile"/>
              </a:rPr>
              <a:t>基本命令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/>
              <a:t> 翻</a:t>
            </a:r>
            <a:r>
              <a:rPr lang="en-US" altLang="zh-CN" sz="2400"/>
              <a:t>*</a:t>
            </a:r>
            <a:endParaRPr lang="en-US" altLang="zh-CN" sz="240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2160"/>
              <a:t> </a:t>
            </a:r>
            <a:r>
              <a:rPr lang="zh-CN" altLang="en-US" sz="2160">
                <a:hlinkClick r:id="rId2" action="ppaction://hlinkfile"/>
              </a:rPr>
              <a:t>给包管理器换源</a:t>
            </a:r>
            <a:endParaRPr lang="zh-CN" altLang="en-US" sz="2160">
              <a:hlinkClick r:id="rId2" action="ppaction://hlinkfile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tldr</a:t>
            </a:r>
            <a:endParaRPr lang="en-US" altLang="zh-CN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tree</a:t>
            </a:r>
            <a:endParaRPr lang="zh-CN" altLang="en-US" sz="2160"/>
          </a:p>
          <a:p>
            <a:pPr marL="0" indent="0">
              <a:buFont typeface="Wingdings" panose="05000000000000000000" charset="0"/>
              <a:buNone/>
            </a:pPr>
            <a:endParaRPr lang="en-US" altLang="zh-CN" sz="240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rcRect b="22495"/>
          <a:stretch>
            <a:fillRect/>
          </a:stretch>
        </p:blipFill>
        <p:spPr>
          <a:xfrm>
            <a:off x="4368165" y="2757170"/>
            <a:ext cx="6145530" cy="337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165" y="1984375"/>
            <a:ext cx="6075045" cy="5257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/>
              <a:t>WSL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097280" y="1845945"/>
            <a:ext cx="4937760" cy="4544695"/>
          </a:xfrm>
        </p:spPr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如何更好地使用</a:t>
            </a:r>
            <a:r>
              <a:rPr lang="en-US" altLang="zh-CN" sz="2400"/>
              <a:t>Linux</a:t>
            </a:r>
            <a:r>
              <a:rPr lang="zh-CN" altLang="en-US" sz="2400"/>
              <a:t>（</a:t>
            </a:r>
            <a:r>
              <a:rPr lang="en-US" altLang="zh-CN" sz="2400"/>
              <a:t>WSL</a:t>
            </a:r>
            <a:r>
              <a:rPr lang="zh-CN" altLang="en-US" sz="2400"/>
              <a:t>）？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  <a:hlinkClick r:id="rId1" action="ppaction://hlinkfile"/>
              </a:rPr>
              <a:t>Linux</a:t>
            </a:r>
            <a:r>
              <a:rPr lang="zh-CN" altLang="en-US" sz="2400">
                <a:sym typeface="+mn-ea"/>
                <a:hlinkClick r:id="rId1" action="ppaction://hlinkfile"/>
              </a:rPr>
              <a:t>基本命令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/>
              <a:t> 翻</a:t>
            </a:r>
            <a:r>
              <a:rPr lang="en-US" altLang="zh-CN" sz="2400"/>
              <a:t>*</a:t>
            </a:r>
            <a:endParaRPr lang="en-US" altLang="zh-CN" sz="240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2160"/>
              <a:t> </a:t>
            </a:r>
            <a:r>
              <a:rPr lang="zh-CN" altLang="en-US" sz="2160">
                <a:hlinkClick r:id="rId2" action="ppaction://hlinkfile"/>
              </a:rPr>
              <a:t>给包管理器换源</a:t>
            </a:r>
            <a:endParaRPr lang="zh-CN" altLang="en-US" sz="2160">
              <a:hlinkClick r:id="rId2" action="ppaction://hlinkfile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tldr</a:t>
            </a:r>
            <a:endParaRPr lang="en-US" altLang="zh-CN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tree</a:t>
            </a:r>
            <a:endParaRPr lang="en-US" altLang="zh-CN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git&amp;github</a:t>
            </a:r>
            <a:endParaRPr lang="en-US" altLang="zh-CN" sz="240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2160"/>
              <a:t> </a:t>
            </a:r>
            <a:r>
              <a:rPr lang="zh-CN" altLang="zh-CN" sz="2160"/>
              <a:t>之后</a:t>
            </a:r>
            <a:r>
              <a:rPr lang="en-US" altLang="zh-CN" sz="2160"/>
              <a:t> </a:t>
            </a:r>
            <a:r>
              <a:rPr lang="zh-CN" altLang="en-US" sz="2160" b="1"/>
              <a:t>可能</a:t>
            </a:r>
            <a:r>
              <a:rPr lang="en-US" altLang="zh-CN" sz="2160"/>
              <a:t> </a:t>
            </a:r>
            <a:r>
              <a:rPr lang="zh-CN" altLang="en-US" sz="2160"/>
              <a:t>会讲</a:t>
            </a:r>
            <a:endParaRPr lang="zh-CN" altLang="en-US" sz="2160"/>
          </a:p>
          <a:p>
            <a:pPr marL="0" indent="0">
              <a:buFont typeface="Wingdings" panose="05000000000000000000" charset="0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/>
              <a:t>WSL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097280" y="1845945"/>
            <a:ext cx="4937760" cy="5012055"/>
          </a:xfrm>
        </p:spPr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如何更好地使用</a:t>
            </a:r>
            <a:r>
              <a:rPr lang="en-US" altLang="zh-CN" sz="2400"/>
              <a:t>Linux</a:t>
            </a:r>
            <a:r>
              <a:rPr lang="zh-CN" altLang="en-US" sz="2400"/>
              <a:t>（</a:t>
            </a:r>
            <a:r>
              <a:rPr lang="en-US" altLang="zh-CN" sz="2400"/>
              <a:t>WSL</a:t>
            </a:r>
            <a:r>
              <a:rPr lang="zh-CN" altLang="en-US" sz="2400"/>
              <a:t>）？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  <a:hlinkClick r:id="rId1" action="ppaction://hlinkfile"/>
              </a:rPr>
              <a:t>Linux</a:t>
            </a:r>
            <a:r>
              <a:rPr lang="zh-CN" altLang="en-US" sz="2400">
                <a:sym typeface="+mn-ea"/>
                <a:hlinkClick r:id="rId1" action="ppaction://hlinkfile"/>
              </a:rPr>
              <a:t>基本命令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/>
              <a:t> 翻</a:t>
            </a:r>
            <a:r>
              <a:rPr lang="en-US" altLang="zh-CN" sz="2400"/>
              <a:t>*</a:t>
            </a:r>
            <a:endParaRPr lang="en-US" altLang="zh-CN" sz="240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2160"/>
              <a:t> </a:t>
            </a:r>
            <a:r>
              <a:rPr lang="zh-CN" altLang="en-US" sz="2160">
                <a:hlinkClick r:id="rId2" action="ppaction://hlinkfile"/>
              </a:rPr>
              <a:t>给包管理器换源</a:t>
            </a:r>
            <a:endParaRPr lang="zh-CN" altLang="en-US" sz="2160">
              <a:hlinkClick r:id="rId2" action="ppaction://hlinkfile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tldr</a:t>
            </a:r>
            <a:endParaRPr lang="en-US" altLang="zh-CN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tree</a:t>
            </a:r>
            <a:endParaRPr lang="en-US" altLang="zh-CN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git&amp;github</a:t>
            </a:r>
            <a:endParaRPr lang="en-US" altLang="zh-CN" sz="240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2160"/>
              <a:t> </a:t>
            </a:r>
            <a:r>
              <a:rPr lang="zh-CN" altLang="zh-CN" sz="2160"/>
              <a:t>之后</a:t>
            </a:r>
            <a:r>
              <a:rPr lang="en-US" altLang="zh-CN" sz="2160"/>
              <a:t> </a:t>
            </a:r>
            <a:r>
              <a:rPr lang="zh-CN" altLang="en-US" sz="2160" b="1"/>
              <a:t>可能</a:t>
            </a:r>
            <a:r>
              <a:rPr lang="en-US" altLang="zh-CN" sz="2160"/>
              <a:t> </a:t>
            </a:r>
            <a:r>
              <a:rPr lang="zh-CN" altLang="en-US" sz="2160"/>
              <a:t>会讲</a:t>
            </a:r>
            <a:endParaRPr lang="zh-CN" altLang="en-US" sz="2160"/>
          </a:p>
          <a:p>
            <a:pPr lvl="0">
              <a:buFont typeface="Wingdings" panose="05000000000000000000" charset="0"/>
              <a:buChar char="l"/>
            </a:pPr>
            <a:r>
              <a:rPr lang="zh-CN" altLang="en-US" sz="2400"/>
              <a:t> </a:t>
            </a:r>
            <a:r>
              <a:rPr lang="en-US" altLang="zh-CN" sz="2400"/>
              <a:t>shell</a:t>
            </a:r>
            <a:r>
              <a:rPr lang="zh-CN" altLang="en-US" sz="2400"/>
              <a:t>（</a:t>
            </a:r>
            <a:r>
              <a:rPr lang="en-US" altLang="zh-CN" sz="2400"/>
              <a:t>fish</a:t>
            </a:r>
            <a:r>
              <a:rPr lang="zh-CN" altLang="en-US" sz="2400"/>
              <a:t>、</a:t>
            </a:r>
            <a:r>
              <a:rPr lang="en-US" altLang="zh-CN" sz="2400"/>
              <a:t>zsh</a:t>
            </a:r>
            <a:r>
              <a:rPr lang="zh-CN" altLang="en-US" sz="2400"/>
              <a:t>等）</a:t>
            </a:r>
            <a:endParaRPr lang="zh-CN" altLang="en-US" sz="2400"/>
          </a:p>
          <a:p>
            <a:pPr marL="0" indent="0">
              <a:buFont typeface="Wingdings" panose="05000000000000000000" charset="0"/>
              <a:buNone/>
            </a:pPr>
            <a:endParaRPr lang="en-US" altLang="zh-CN" sz="2400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23460" y="2828290"/>
            <a:ext cx="5825490" cy="1201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460" y="4354830"/>
            <a:ext cx="5790565" cy="11372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/>
              <a:t>WSL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097280" y="1845945"/>
            <a:ext cx="4937760" cy="5012055"/>
          </a:xfrm>
        </p:spPr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如何更好地使用</a:t>
            </a:r>
            <a:r>
              <a:rPr lang="en-US" altLang="zh-CN" sz="2400"/>
              <a:t>Linux</a:t>
            </a:r>
            <a:r>
              <a:rPr lang="zh-CN" altLang="en-US" sz="2400"/>
              <a:t>（</a:t>
            </a:r>
            <a:r>
              <a:rPr lang="en-US" altLang="zh-CN" sz="2400"/>
              <a:t>WSL</a:t>
            </a:r>
            <a:r>
              <a:rPr lang="zh-CN" altLang="en-US" sz="2400"/>
              <a:t>）？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  <a:hlinkClick r:id="rId1" action="ppaction://hlinkfile"/>
              </a:rPr>
              <a:t>Linux</a:t>
            </a:r>
            <a:r>
              <a:rPr lang="zh-CN" altLang="en-US" sz="2400">
                <a:sym typeface="+mn-ea"/>
                <a:hlinkClick r:id="rId1" action="ppaction://hlinkfile"/>
              </a:rPr>
              <a:t>基本命令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/>
              <a:t> 翻</a:t>
            </a:r>
            <a:r>
              <a:rPr lang="en-US" altLang="zh-CN" sz="2400"/>
              <a:t>*</a:t>
            </a:r>
            <a:endParaRPr lang="en-US" altLang="zh-CN" sz="240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2160"/>
              <a:t> </a:t>
            </a:r>
            <a:r>
              <a:rPr lang="zh-CN" altLang="en-US" sz="2160">
                <a:hlinkClick r:id="rId2" action="ppaction://hlinkfile"/>
              </a:rPr>
              <a:t>给包管理器换源</a:t>
            </a:r>
            <a:endParaRPr lang="zh-CN" altLang="en-US" sz="2160">
              <a:hlinkClick r:id="rId2" action="ppaction://hlinkfile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tldr</a:t>
            </a:r>
            <a:endParaRPr lang="en-US" altLang="zh-CN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tree</a:t>
            </a:r>
            <a:endParaRPr lang="en-US" altLang="zh-CN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git&amp;github</a:t>
            </a:r>
            <a:endParaRPr lang="en-US" altLang="zh-CN" sz="240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2160"/>
              <a:t> </a:t>
            </a:r>
            <a:r>
              <a:rPr lang="zh-CN" altLang="zh-CN" sz="2160"/>
              <a:t>之后</a:t>
            </a:r>
            <a:r>
              <a:rPr lang="en-US" altLang="zh-CN" sz="2160"/>
              <a:t> </a:t>
            </a:r>
            <a:r>
              <a:rPr lang="zh-CN" altLang="en-US" sz="2160" b="1"/>
              <a:t>可能</a:t>
            </a:r>
            <a:r>
              <a:rPr lang="en-US" altLang="zh-CN" sz="2160"/>
              <a:t> </a:t>
            </a:r>
            <a:r>
              <a:rPr lang="zh-CN" altLang="en-US" sz="2160"/>
              <a:t>会讲</a:t>
            </a:r>
            <a:endParaRPr lang="zh-CN" altLang="en-US" sz="2160"/>
          </a:p>
          <a:p>
            <a:pPr lvl="0">
              <a:buFont typeface="Wingdings" panose="05000000000000000000" charset="0"/>
              <a:buChar char="l"/>
            </a:pPr>
            <a:r>
              <a:rPr lang="zh-CN" altLang="en-US" sz="2400"/>
              <a:t> </a:t>
            </a:r>
            <a:r>
              <a:rPr lang="en-US" altLang="zh-CN" sz="2400"/>
              <a:t>shell</a:t>
            </a:r>
            <a:r>
              <a:rPr lang="zh-CN" altLang="en-US" sz="2400"/>
              <a:t>（</a:t>
            </a:r>
            <a:r>
              <a:rPr lang="en-US" altLang="zh-CN" sz="2400"/>
              <a:t>fish</a:t>
            </a:r>
            <a:r>
              <a:rPr lang="zh-CN" altLang="en-US" sz="2400"/>
              <a:t>、</a:t>
            </a:r>
            <a:r>
              <a:rPr lang="en-US" altLang="zh-CN" sz="2400"/>
              <a:t>zsh</a:t>
            </a:r>
            <a:r>
              <a:rPr lang="zh-CN" altLang="en-US" sz="2400"/>
              <a:t>等）</a:t>
            </a:r>
            <a:endParaRPr lang="zh-CN" altLang="en-US" sz="2400"/>
          </a:p>
          <a:p>
            <a:pPr marL="0" indent="0">
              <a:buFont typeface="Wingdings" panose="05000000000000000000" charset="0"/>
              <a:buNone/>
            </a:pPr>
            <a:endParaRPr lang="en-US" altLang="zh-CN" sz="2400"/>
          </a:p>
        </p:txBody>
      </p:sp>
      <p:sp>
        <p:nvSpPr>
          <p:cNvPr id="7" name="Content Placeholder 1"/>
          <p:cNvSpPr>
            <a:spLocks noGrp="1"/>
          </p:cNvSpPr>
          <p:nvPr/>
        </p:nvSpPr>
        <p:spPr>
          <a:xfrm>
            <a:off x="4547870" y="5144135"/>
            <a:ext cx="6607810" cy="1407160"/>
          </a:xfrm>
          <a:prstGeom prst="rect">
            <a:avLst/>
          </a:prstGeom>
        </p:spPr>
        <p:txBody>
          <a:bodyPr vert="horz" lIns="0" tIns="45720" rIns="0" bIns="45720" rtlCol="0">
            <a:normAutofit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sz="2400"/>
              <a:t> etc...</a:t>
            </a:r>
            <a:endParaRPr lang="en-US" sz="2400"/>
          </a:p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（或许可以尝试直接装一台真正的</a:t>
            </a:r>
            <a:r>
              <a:rPr lang="en-US" altLang="zh-CN" sz="2400"/>
              <a:t>Linux</a:t>
            </a:r>
            <a:r>
              <a:rPr lang="zh-CN" altLang="en-US" sz="2400"/>
              <a:t>机器）</a:t>
            </a:r>
            <a:endParaRPr lang="zh-CN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</a:t>
            </a:r>
            <a:r>
              <a:rPr lang="zh-CN" altLang="en-US"/>
              <a:t>知识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/>
              <a:t> - </a:t>
            </a:r>
            <a:r>
              <a:rPr lang="zh-CN" altLang="en-US" sz="2400"/>
              <a:t>引入</a:t>
            </a:r>
            <a:endParaRPr lang="zh-CN" altLang="en-US" sz="240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0575" y="2408555"/>
            <a:ext cx="3897630" cy="2383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7329" t="5066" b="14498"/>
          <a:stretch>
            <a:fillRect/>
          </a:stretch>
        </p:blipFill>
        <p:spPr>
          <a:xfrm>
            <a:off x="5075555" y="2687955"/>
            <a:ext cx="6407150" cy="18249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/>
              <a:t> - </a:t>
            </a:r>
            <a:r>
              <a:rPr lang="zh-CN" altLang="en-US" sz="2400"/>
              <a:t>引入</a:t>
            </a:r>
            <a:endParaRPr lang="zh-CN" alt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2785745"/>
            <a:ext cx="3033395" cy="2144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65" y="3080385"/>
            <a:ext cx="4650740" cy="15551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</a:t>
            </a:r>
            <a:r>
              <a:rPr lang="zh-CN" altLang="en-US"/>
              <a:t>聊天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/>
              <a:t> - </a:t>
            </a:r>
            <a:r>
              <a:rPr lang="zh-CN" altLang="en-US" sz="2400"/>
              <a:t>引入</a:t>
            </a:r>
            <a:endParaRPr lang="zh-CN" alt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42986" r="65253"/>
          <a:stretch>
            <a:fillRect/>
          </a:stretch>
        </p:blipFill>
        <p:spPr>
          <a:xfrm>
            <a:off x="3469640" y="1873885"/>
            <a:ext cx="4657090" cy="414210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/>
              <a:t> - 01</a:t>
            </a:r>
            <a:endParaRPr lang="zh-CN" alt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/>
              <a:t> - 01</a:t>
            </a:r>
            <a:endParaRPr lang="en-US" altLang="zh-CN" sz="240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17920" y="3970655"/>
            <a:ext cx="4937760" cy="1732915"/>
          </a:xfrm>
        </p:spPr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sz="2400"/>
              <a:t>源代码是如何变成</a:t>
            </a:r>
            <a:r>
              <a:rPr lang="zh-CN" sz="2400"/>
              <a:t>可执行文件的？</a:t>
            </a:r>
            <a:endParaRPr lang="zh-CN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6485" y="1998345"/>
            <a:ext cx="4989195" cy="1535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t="10398"/>
          <a:stretch>
            <a:fillRect/>
          </a:stretch>
        </p:blipFill>
        <p:spPr>
          <a:xfrm>
            <a:off x="1565275" y="1849120"/>
            <a:ext cx="3795395" cy="433959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>
                <a:sym typeface="+mn-ea"/>
              </a:rPr>
              <a:t> - 01</a:t>
            </a:r>
            <a:endParaRPr lang="zh-CN" alt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t="1065" r="2684"/>
          <a:stretch>
            <a:fillRect/>
          </a:stretch>
        </p:blipFill>
        <p:spPr>
          <a:xfrm>
            <a:off x="1594485" y="1925320"/>
            <a:ext cx="9003030" cy="42468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36095" r="2684" b="12234"/>
          <a:stretch>
            <a:fillRect/>
          </a:stretch>
        </p:blipFill>
        <p:spPr>
          <a:xfrm>
            <a:off x="1624965" y="1987550"/>
            <a:ext cx="9003030" cy="221805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>
                <a:sym typeface="+mn-ea"/>
              </a:rPr>
              <a:t> - 01</a:t>
            </a:r>
            <a:endParaRPr lang="en-US" altLang="zh-CN" sz="2400">
              <a:sym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936750" y="4363085"/>
            <a:ext cx="3634105" cy="1732915"/>
          </a:xfrm>
        </p:spPr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①</a:t>
            </a:r>
            <a:r>
              <a:rPr lang="en-US" altLang="zh-CN" sz="2400"/>
              <a:t> </a:t>
            </a:r>
            <a:r>
              <a:rPr lang="zh-CN" sz="2400"/>
              <a:t>预处理</a:t>
            </a:r>
            <a:endParaRPr lang="zh-CN" sz="240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2160"/>
              <a:t> gcc -E main.c -o main.i</a:t>
            </a:r>
            <a:endParaRPr lang="en-US" altLang="zh-CN" sz="2160"/>
          </a:p>
          <a:p>
            <a:pPr lvl="0"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②</a:t>
            </a:r>
            <a:r>
              <a:rPr lang="en-US" altLang="zh-CN" sz="2400"/>
              <a:t> </a:t>
            </a:r>
            <a:r>
              <a:rPr lang="zh-CN" altLang="en-US" sz="2400"/>
              <a:t>编译</a:t>
            </a:r>
            <a:endParaRPr lang="zh-CN" altLang="en-US" sz="240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2160"/>
              <a:t> gcc -S main.i -o main.s</a:t>
            </a:r>
            <a:endParaRPr lang="en-US" altLang="zh-CN" sz="2160"/>
          </a:p>
        </p:txBody>
      </p:sp>
      <p:sp>
        <p:nvSpPr>
          <p:cNvPr id="3" name="Content Placeholder 6"/>
          <p:cNvSpPr>
            <a:spLocks noGrp="1"/>
          </p:cNvSpPr>
          <p:nvPr/>
        </p:nvSpPr>
        <p:spPr>
          <a:xfrm>
            <a:off x="6567805" y="4363085"/>
            <a:ext cx="3634105" cy="1732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③</a:t>
            </a:r>
            <a:r>
              <a:rPr lang="en-US" altLang="zh-CN" sz="2400"/>
              <a:t> </a:t>
            </a:r>
            <a:r>
              <a:rPr lang="zh-CN" altLang="en-US" sz="2400"/>
              <a:t>汇编</a:t>
            </a:r>
            <a:endParaRPr lang="zh-CN" sz="240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2160"/>
              <a:t> gcc -c main.s -o main.o</a:t>
            </a:r>
            <a:endParaRPr lang="en-US" altLang="zh-CN" sz="2160"/>
          </a:p>
          <a:p>
            <a:pPr lvl="0"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④</a:t>
            </a:r>
            <a:r>
              <a:rPr lang="en-US" altLang="zh-CN" sz="2400"/>
              <a:t> </a:t>
            </a:r>
            <a:r>
              <a:rPr lang="zh-CN" altLang="en-US" sz="2400"/>
              <a:t>链接</a:t>
            </a:r>
            <a:endParaRPr lang="zh-CN" altLang="en-US" sz="240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2160"/>
              <a:t> gcc main.o -o main</a:t>
            </a:r>
            <a:endParaRPr lang="en-US" altLang="zh-CN" sz="21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495" y="1910080"/>
            <a:ext cx="4170045" cy="4140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>
                <a:sym typeface="+mn-ea"/>
              </a:rPr>
              <a:t> - 02</a:t>
            </a:r>
            <a:endParaRPr lang="en-US" altLang="zh-CN" sz="2400">
              <a:sym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635" y="2048510"/>
            <a:ext cx="3416300" cy="14998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99560"/>
            <a:ext cx="5466080" cy="151193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>
                <a:sym typeface="+mn-ea"/>
              </a:rPr>
              <a:t> - 02</a:t>
            </a:r>
            <a:endParaRPr lang="en-US" altLang="zh-CN" sz="240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36095" r="2684" b="12234"/>
          <a:stretch>
            <a:fillRect/>
          </a:stretch>
        </p:blipFill>
        <p:spPr>
          <a:xfrm>
            <a:off x="1624965" y="1987550"/>
            <a:ext cx="9003030" cy="221805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936750" y="4363085"/>
            <a:ext cx="3990975" cy="1732915"/>
          </a:xfrm>
        </p:spPr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在链接阶段，链接器会把多个目标文件进行</a:t>
            </a:r>
            <a:r>
              <a:rPr lang="zh-CN" altLang="en-US" sz="2400"/>
              <a:t>链接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最后，得到</a:t>
            </a:r>
            <a:r>
              <a:rPr lang="zh-CN" altLang="en-US" sz="2400"/>
              <a:t>可执行文件</a:t>
            </a:r>
            <a:endParaRPr lang="zh-CN" altLang="en-US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>
                <a:sym typeface="+mn-ea"/>
              </a:rPr>
              <a:t> - 02</a:t>
            </a:r>
            <a:endParaRPr lang="en-US" altLang="zh-CN" sz="240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36095" r="2684" b="12234"/>
          <a:stretch>
            <a:fillRect/>
          </a:stretch>
        </p:blipFill>
        <p:spPr>
          <a:xfrm>
            <a:off x="1624965" y="1987550"/>
            <a:ext cx="9003030" cy="221805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936750" y="4363085"/>
            <a:ext cx="3990975" cy="1732915"/>
          </a:xfrm>
        </p:spPr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在链接阶段，链接器会把多个目标文件进行</a:t>
            </a:r>
            <a:r>
              <a:rPr lang="zh-CN" altLang="en-US" sz="2400"/>
              <a:t>链接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最后，得到</a:t>
            </a:r>
            <a:r>
              <a:rPr lang="zh-CN" altLang="en-US" sz="2400"/>
              <a:t>可执行文件</a:t>
            </a:r>
            <a:endParaRPr lang="zh-CN" altLang="en-US" sz="2400"/>
          </a:p>
        </p:txBody>
      </p:sp>
      <p:sp>
        <p:nvSpPr>
          <p:cNvPr id="3" name="Content Placeholder 6"/>
          <p:cNvSpPr>
            <a:spLocks noGrp="1"/>
          </p:cNvSpPr>
          <p:nvPr/>
        </p:nvSpPr>
        <p:spPr>
          <a:xfrm>
            <a:off x="6476365" y="4363085"/>
            <a:ext cx="3990975" cy="1732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问题：</a:t>
            </a:r>
            <a:r>
              <a:rPr lang="en-US" altLang="zh-CN" sz="2400"/>
              <a:t>scanf </a:t>
            </a:r>
            <a:r>
              <a:rPr lang="zh-CN" altLang="en-US" sz="2400"/>
              <a:t>和</a:t>
            </a:r>
            <a:r>
              <a:rPr lang="en-US" altLang="zh-CN" sz="2400"/>
              <a:t> printf </a:t>
            </a:r>
            <a:r>
              <a:rPr lang="zh-CN" altLang="en-US" sz="2400"/>
              <a:t>这两个函数的定义</a:t>
            </a:r>
            <a:r>
              <a:rPr lang="zh-CN" altLang="en-US" sz="2400"/>
              <a:t>在哪里？</a:t>
            </a:r>
            <a:endParaRPr lang="zh-CN" altLang="en-US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>
                <a:sym typeface="+mn-ea"/>
              </a:rPr>
              <a:t> - 02</a:t>
            </a:r>
            <a:endParaRPr lang="en-US" altLang="zh-CN" sz="240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36095" r="2684" b="12234"/>
          <a:stretch>
            <a:fillRect/>
          </a:stretch>
        </p:blipFill>
        <p:spPr>
          <a:xfrm>
            <a:off x="1624965" y="1987550"/>
            <a:ext cx="9003030" cy="221805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936750" y="4363085"/>
            <a:ext cx="3990975" cy="1732915"/>
          </a:xfrm>
        </p:spPr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在链接阶段，链接器会把多个目标文件进行</a:t>
            </a:r>
            <a:r>
              <a:rPr lang="zh-CN" altLang="en-US" sz="2400"/>
              <a:t>链接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最后，得到</a:t>
            </a:r>
            <a:r>
              <a:rPr lang="zh-CN" altLang="en-US" sz="2400"/>
              <a:t>可执行文件</a:t>
            </a:r>
            <a:endParaRPr lang="zh-CN" altLang="en-US" sz="2400"/>
          </a:p>
        </p:txBody>
      </p:sp>
      <p:sp>
        <p:nvSpPr>
          <p:cNvPr id="3" name="Content Placeholder 6"/>
          <p:cNvSpPr>
            <a:spLocks noGrp="1"/>
          </p:cNvSpPr>
          <p:nvPr/>
        </p:nvSpPr>
        <p:spPr>
          <a:xfrm>
            <a:off x="6476365" y="4363085"/>
            <a:ext cx="3990975" cy="1732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问题：</a:t>
            </a:r>
            <a:r>
              <a:rPr lang="en-US" altLang="zh-CN" sz="2400"/>
              <a:t>scanf </a:t>
            </a:r>
            <a:r>
              <a:rPr lang="zh-CN" altLang="en-US" sz="2400"/>
              <a:t>和</a:t>
            </a:r>
            <a:r>
              <a:rPr lang="en-US" altLang="zh-CN" sz="2400"/>
              <a:t> printf </a:t>
            </a:r>
            <a:r>
              <a:rPr lang="zh-CN" altLang="en-US" sz="2400"/>
              <a:t>这两个函数的定义</a:t>
            </a:r>
            <a:r>
              <a:rPr lang="zh-CN" altLang="en-US" sz="2400"/>
              <a:t>在哪里？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/>
              <a:t> 使用</a:t>
            </a:r>
            <a:r>
              <a:rPr lang="en-US" altLang="zh-CN" sz="2400"/>
              <a:t> ldd ./main</a:t>
            </a:r>
            <a:endParaRPr lang="en-US" altLang="zh-CN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>
                <a:sym typeface="+mn-ea"/>
              </a:rPr>
              <a:t> - 02</a:t>
            </a:r>
            <a:endParaRPr lang="en-US" altLang="zh-CN" sz="2400">
              <a:sym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97280" y="1845945"/>
            <a:ext cx="4401185" cy="4023360"/>
          </a:xfrm>
        </p:spPr>
        <p:txBody>
          <a:bodyPr/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多说一句</a:t>
            </a:r>
            <a:endParaRPr lang="zh-CN" altLang="en-US" sz="2400"/>
          </a:p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在编译时，加入类似</a:t>
            </a:r>
            <a:r>
              <a:rPr lang="en-US" altLang="zh-CN" sz="2400"/>
              <a:t> -lgraphics -L</a:t>
            </a:r>
            <a:r>
              <a:rPr lang="en-US" altLang="zh-CN" sz="2400" i="1"/>
              <a:t>/path/to/library</a:t>
            </a:r>
            <a:r>
              <a:rPr lang="en-US" altLang="zh-CN" sz="2400"/>
              <a:t> </a:t>
            </a:r>
            <a:r>
              <a:rPr lang="zh-CN" altLang="en-US" sz="2400"/>
              <a:t>的编译选项</a:t>
            </a:r>
            <a:endParaRPr lang="en-US" altLang="zh-CN" sz="2400" i="1"/>
          </a:p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就是为了让链接器帮你多链接一个静态或</a:t>
            </a:r>
            <a:r>
              <a:rPr lang="zh-CN" altLang="en-US" sz="2400"/>
              <a:t>动态链接库</a:t>
            </a:r>
            <a:endParaRPr lang="zh-CN" altLang="en-US" sz="24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r="5427" b="70496"/>
          <a:stretch>
            <a:fillRect/>
          </a:stretch>
        </p:blipFill>
        <p:spPr>
          <a:xfrm>
            <a:off x="5919470" y="3204845"/>
            <a:ext cx="5236210" cy="760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</a:t>
            </a:r>
            <a:r>
              <a:rPr lang="zh-CN" altLang="en-US"/>
              <a:t>聊天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想大概讲一些有关</a:t>
            </a:r>
            <a:r>
              <a:rPr lang="en-US" altLang="zh-CN" sz="2400"/>
              <a:t>“</a:t>
            </a:r>
            <a:r>
              <a:rPr lang="zh-CN" altLang="en-US" sz="2400"/>
              <a:t>目标</a:t>
            </a:r>
            <a:r>
              <a:rPr lang="en-US" altLang="zh-CN" sz="2400"/>
              <a:t>”</a:t>
            </a:r>
            <a:r>
              <a:rPr lang="zh-CN" altLang="en-US" sz="2400"/>
              <a:t>的</a:t>
            </a:r>
            <a:r>
              <a:rPr lang="zh-CN" altLang="en-US" sz="2400"/>
              <a:t>事情</a:t>
            </a:r>
            <a:endParaRPr lang="zh-CN" altLang="en-US"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>
                <a:sym typeface="+mn-ea"/>
              </a:rPr>
              <a:t> - 03</a:t>
            </a:r>
            <a:endParaRPr lang="en-US" altLang="zh-CN" sz="2400"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头文件呢？</a:t>
            </a:r>
            <a:endParaRPr lang="zh-CN" altLang="en-US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>
                <a:sym typeface="+mn-ea"/>
              </a:rPr>
              <a:t> - 03</a:t>
            </a:r>
            <a:endParaRPr lang="en-US" altLang="zh-CN" sz="2400"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头文件呢？</a:t>
            </a:r>
            <a:endParaRPr lang="zh-CN" alt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1065" r="2684"/>
          <a:stretch>
            <a:fillRect/>
          </a:stretch>
        </p:blipFill>
        <p:spPr>
          <a:xfrm>
            <a:off x="3112770" y="2186305"/>
            <a:ext cx="7807325" cy="3683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>
                <a:sym typeface="+mn-ea"/>
              </a:rPr>
              <a:t> - 03</a:t>
            </a:r>
            <a:endParaRPr lang="en-US" altLang="zh-CN" sz="2400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95" y="1894205"/>
            <a:ext cx="4079240" cy="4250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25778"/>
          <a:stretch>
            <a:fillRect/>
          </a:stretch>
        </p:blipFill>
        <p:spPr>
          <a:xfrm>
            <a:off x="8643620" y="1894205"/>
            <a:ext cx="2649220" cy="21120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 l="22557"/>
          <a:stretch>
            <a:fillRect/>
          </a:stretch>
        </p:blipFill>
        <p:spPr>
          <a:xfrm>
            <a:off x="5157470" y="1894205"/>
            <a:ext cx="2926715" cy="18973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rcRect t="3785"/>
          <a:stretch>
            <a:fillRect/>
          </a:stretch>
        </p:blipFill>
        <p:spPr>
          <a:xfrm>
            <a:off x="5318125" y="4486910"/>
            <a:ext cx="5561965" cy="150114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>
                <a:sym typeface="+mn-ea"/>
              </a:rPr>
              <a:t> - </a:t>
            </a:r>
            <a:r>
              <a:rPr lang="zh-CN" altLang="en-US" sz="2400">
                <a:sym typeface="+mn-ea"/>
              </a:rPr>
              <a:t>实例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>
                <a:sym typeface="+mn-ea"/>
              </a:rPr>
              <a:t> - </a:t>
            </a:r>
            <a:r>
              <a:rPr lang="zh-CN" altLang="en-US" sz="2400">
                <a:sym typeface="+mn-ea"/>
              </a:rPr>
              <a:t>实例</a:t>
            </a:r>
            <a:endParaRPr lang="zh-CN" altLang="en-US" sz="2400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0575" y="1902460"/>
            <a:ext cx="3897630" cy="2383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l="7329" t="5066" b="14498"/>
          <a:stretch>
            <a:fillRect/>
          </a:stretch>
        </p:blipFill>
        <p:spPr>
          <a:xfrm>
            <a:off x="5075555" y="2181860"/>
            <a:ext cx="6407150" cy="1824990"/>
          </a:xfrm>
          <a:prstGeom prst="rect">
            <a:avLst/>
          </a:prstGeom>
        </p:spPr>
      </p:pic>
      <p:sp>
        <p:nvSpPr>
          <p:cNvPr id="13" name="Content Placeholder 6"/>
          <p:cNvSpPr>
            <a:spLocks noGrp="1"/>
          </p:cNvSpPr>
          <p:nvPr/>
        </p:nvSpPr>
        <p:spPr>
          <a:xfrm>
            <a:off x="1097280" y="4558030"/>
            <a:ext cx="3591560" cy="151193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 b="1"/>
              <a:t>只</a:t>
            </a:r>
            <a:r>
              <a:rPr lang="en-US" altLang="zh-CN" sz="2400" b="1"/>
              <a:t> </a:t>
            </a:r>
            <a:r>
              <a:rPr lang="zh-CN" altLang="en-US" sz="2400"/>
              <a:t>引用了头文件</a:t>
            </a:r>
            <a:endParaRPr lang="zh-CN" altLang="en-US" sz="2400"/>
          </a:p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2400"/>
              <a:t> 但在</a:t>
            </a:r>
            <a:r>
              <a:rPr lang="en-US" altLang="zh-CN" sz="2400"/>
              <a:t> </a:t>
            </a:r>
            <a:r>
              <a:rPr lang="zh-CN" altLang="en-US" sz="2400" b="1"/>
              <a:t>链接</a:t>
            </a:r>
            <a:r>
              <a:rPr lang="en-US" altLang="zh-CN" sz="2400" b="1"/>
              <a:t> </a:t>
            </a:r>
            <a:r>
              <a:rPr lang="zh-CN" altLang="en-US" sz="2400"/>
              <a:t>阶段，没有找到对应的函数</a:t>
            </a:r>
            <a:r>
              <a:rPr lang="zh-CN" altLang="en-US" sz="2400"/>
              <a:t>定义</a:t>
            </a:r>
            <a:endParaRPr lang="zh-CN" altLang="en-US" sz="2400"/>
          </a:p>
        </p:txBody>
      </p:sp>
      <p:sp>
        <p:nvSpPr>
          <p:cNvPr id="14" name="Content Placeholder 6"/>
          <p:cNvSpPr>
            <a:spLocks noGrp="1"/>
          </p:cNvSpPr>
          <p:nvPr/>
        </p:nvSpPr>
        <p:spPr>
          <a:xfrm>
            <a:off x="5652135" y="4558030"/>
            <a:ext cx="3591560" cy="151193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解决：需要添加编译命令，</a:t>
            </a:r>
            <a:r>
              <a:rPr lang="zh-CN" altLang="en-US" sz="2400"/>
              <a:t>添加链接</a:t>
            </a:r>
            <a:r>
              <a:rPr lang="zh-CN" altLang="en-US" sz="2400"/>
              <a:t>库</a:t>
            </a:r>
            <a:endParaRPr lang="zh-CN" altLang="en-US" sz="2400"/>
          </a:p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2400"/>
              <a:t>（如</a:t>
            </a:r>
            <a:r>
              <a:rPr lang="en-US" altLang="zh-CN" sz="2400"/>
              <a:t> -lgraphics</a:t>
            </a:r>
            <a:r>
              <a:rPr lang="zh-CN" altLang="en-US" sz="2400"/>
              <a:t>）</a:t>
            </a:r>
            <a:endParaRPr lang="zh-CN" altLang="en-US"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>
                <a:sym typeface="+mn-ea"/>
              </a:rPr>
              <a:t> - </a:t>
            </a:r>
            <a:r>
              <a:rPr lang="zh-CN" altLang="en-US" sz="2400">
                <a:sym typeface="+mn-ea"/>
              </a:rPr>
              <a:t>实例</a:t>
            </a:r>
            <a:endParaRPr lang="zh-CN" altLang="en-US" sz="2400">
              <a:sym typeface="+mn-ea"/>
            </a:endParaRPr>
          </a:p>
        </p:txBody>
      </p:sp>
      <p:sp>
        <p:nvSpPr>
          <p:cNvPr id="13" name="Content Placeholder 6"/>
          <p:cNvSpPr>
            <a:spLocks noGrp="1"/>
          </p:cNvSpPr>
          <p:nvPr/>
        </p:nvSpPr>
        <p:spPr>
          <a:xfrm>
            <a:off x="1097280" y="4558030"/>
            <a:ext cx="4555490" cy="16954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引用了头文件，也添加了参数</a:t>
            </a:r>
            <a:endParaRPr lang="zh-CN" altLang="en-US" sz="2400"/>
          </a:p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但是链接器找不到对应的库</a:t>
            </a:r>
            <a:r>
              <a:rPr lang="zh-CN" altLang="en-US" sz="2400"/>
              <a:t>文件</a:t>
            </a:r>
            <a:endParaRPr lang="zh-CN" alt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6545" y="2004060"/>
            <a:ext cx="3033395" cy="2144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470" y="2298700"/>
            <a:ext cx="4650740" cy="1555115"/>
          </a:xfrm>
          <a:prstGeom prst="rect">
            <a:avLst/>
          </a:prstGeom>
        </p:spPr>
      </p:pic>
      <p:sp>
        <p:nvSpPr>
          <p:cNvPr id="14" name="Content Placeholder 6"/>
          <p:cNvSpPr>
            <a:spLocks noGrp="1"/>
          </p:cNvSpPr>
          <p:nvPr/>
        </p:nvSpPr>
        <p:spPr>
          <a:xfrm>
            <a:off x="6173470" y="4558030"/>
            <a:ext cx="4649470" cy="16954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解决：路径问题。可能是库文件放错文件夹了，也有可能是少了</a:t>
            </a:r>
            <a:r>
              <a:rPr lang="en-US" altLang="zh-CN" sz="2400"/>
              <a:t>   -Lpath </a:t>
            </a:r>
            <a:r>
              <a:rPr lang="zh-CN" altLang="en-US" sz="2400"/>
              <a:t>之类的参数</a:t>
            </a:r>
            <a:endParaRPr lang="zh-CN" altLang="en-US"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>
                <a:sym typeface="+mn-ea"/>
              </a:rPr>
              <a:t> - </a:t>
            </a:r>
            <a:r>
              <a:rPr lang="zh-CN" altLang="en-US" sz="2400">
                <a:sym typeface="+mn-ea"/>
              </a:rPr>
              <a:t>实例</a:t>
            </a:r>
            <a:endParaRPr lang="zh-CN" altLang="en-US" sz="2400">
              <a:sym typeface="+mn-ea"/>
            </a:endParaRPr>
          </a:p>
        </p:txBody>
      </p:sp>
      <p:sp>
        <p:nvSpPr>
          <p:cNvPr id="13" name="Content Placeholder 6"/>
          <p:cNvSpPr>
            <a:spLocks noGrp="1"/>
          </p:cNvSpPr>
          <p:nvPr/>
        </p:nvSpPr>
        <p:spPr>
          <a:xfrm>
            <a:off x="6758305" y="2348230"/>
            <a:ext cx="3129280" cy="12966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sz="2400"/>
              <a:t> multiple defin</a:t>
            </a:r>
            <a:r>
              <a:rPr lang="en-US" sz="2400"/>
              <a:t>ition</a:t>
            </a:r>
            <a:endParaRPr lang="en-US" sz="2400"/>
          </a:p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重定义</a:t>
            </a:r>
            <a:endParaRPr lang="zh-CN" alt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42986" r="65253" b="8382"/>
          <a:stretch>
            <a:fillRect/>
          </a:stretch>
        </p:blipFill>
        <p:spPr>
          <a:xfrm>
            <a:off x="647700" y="1905000"/>
            <a:ext cx="5448300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>
                <a:sym typeface="+mn-ea"/>
              </a:rPr>
              <a:t> - 04</a:t>
            </a:r>
            <a:endParaRPr lang="zh-CN" altLang="en-US" sz="2400">
              <a:sym typeface="+mn-ea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5875" y="1859915"/>
            <a:ext cx="3290570" cy="4376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630" y="3811905"/>
            <a:ext cx="6710680" cy="1772285"/>
          </a:xfrm>
          <a:prstGeom prst="rect">
            <a:avLst/>
          </a:prstGeom>
        </p:spPr>
      </p:pic>
      <p:sp>
        <p:nvSpPr>
          <p:cNvPr id="6" name="Content Placeholder 6"/>
          <p:cNvSpPr>
            <a:spLocks noGrp="1"/>
          </p:cNvSpPr>
          <p:nvPr/>
        </p:nvSpPr>
        <p:spPr>
          <a:xfrm>
            <a:off x="5578475" y="2296795"/>
            <a:ext cx="5208905" cy="15151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sz="2400"/>
              <a:t> C/C++</a:t>
            </a:r>
            <a:r>
              <a:rPr lang="zh-CN" altLang="en-US" sz="2400"/>
              <a:t>，多次声明，</a:t>
            </a:r>
            <a:r>
              <a:rPr lang="zh-CN" altLang="en-US" sz="2400"/>
              <a:t>一次定义</a:t>
            </a:r>
            <a:endParaRPr lang="zh-CN" altLang="zh-CN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>
                <a:sym typeface="+mn-ea"/>
              </a:rPr>
              <a:t> - 04</a:t>
            </a:r>
            <a:endParaRPr lang="zh-CN" altLang="en-US" sz="2400">
              <a:sym typeface="+mn-ea"/>
            </a:endParaRPr>
          </a:p>
        </p:txBody>
      </p:sp>
      <p:sp>
        <p:nvSpPr>
          <p:cNvPr id="13" name="Content Placeholder 6"/>
          <p:cNvSpPr>
            <a:spLocks noGrp="1"/>
          </p:cNvSpPr>
          <p:nvPr/>
        </p:nvSpPr>
        <p:spPr>
          <a:xfrm>
            <a:off x="5578475" y="2296795"/>
            <a:ext cx="5208905" cy="15151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sz="2400"/>
              <a:t> C/C++</a:t>
            </a:r>
            <a:r>
              <a:rPr lang="zh-CN" altLang="en-US" sz="2400"/>
              <a:t>，多次声明，</a:t>
            </a:r>
            <a:r>
              <a:rPr lang="zh-CN" altLang="en-US" sz="2400"/>
              <a:t>一次定义</a:t>
            </a:r>
            <a:endParaRPr lang="zh-CN" altLang="en-US" sz="2400"/>
          </a:p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zh-CN" sz="2400"/>
              <a:t>重定义，只会在编译的时候</a:t>
            </a:r>
            <a:r>
              <a:rPr lang="zh-CN" altLang="zh-CN" sz="2400"/>
              <a:t>发生吗？</a:t>
            </a:r>
            <a:endParaRPr lang="zh-CN" altLang="zh-CN" sz="240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5875" y="1859915"/>
            <a:ext cx="3290570" cy="4376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630" y="3811905"/>
            <a:ext cx="6710680" cy="177228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>
                <a:sym typeface="+mn-ea"/>
              </a:rPr>
              <a:t> - 05</a:t>
            </a:r>
            <a:endParaRPr lang="zh-CN" altLang="en-US" sz="2400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1795" y="2047875"/>
            <a:ext cx="2481580" cy="2056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70" y="2047875"/>
            <a:ext cx="3784600" cy="816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935" y="2047875"/>
            <a:ext cx="3777615" cy="864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870" y="3047365"/>
            <a:ext cx="3671570" cy="1902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935" y="3047365"/>
            <a:ext cx="3547745" cy="18103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60" y="5132705"/>
            <a:ext cx="1088580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</a:t>
            </a:r>
            <a:r>
              <a:rPr lang="zh-CN" altLang="en-US"/>
              <a:t>聊天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想大概讲一些有关</a:t>
            </a:r>
            <a:r>
              <a:rPr lang="en-US" altLang="zh-CN" sz="2400"/>
              <a:t>“</a:t>
            </a:r>
            <a:r>
              <a:rPr lang="zh-CN" altLang="en-US" sz="2400"/>
              <a:t>目标</a:t>
            </a:r>
            <a:r>
              <a:rPr lang="en-US" altLang="zh-CN" sz="2400"/>
              <a:t>”</a:t>
            </a:r>
            <a:r>
              <a:rPr lang="zh-CN" altLang="en-US" sz="2400"/>
              <a:t>的</a:t>
            </a:r>
            <a:r>
              <a:rPr lang="zh-CN" altLang="en-US" sz="2400"/>
              <a:t>事情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工作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读</a:t>
            </a:r>
            <a:r>
              <a:rPr lang="zh-CN" altLang="en-US" sz="2400"/>
              <a:t>研究生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待业</a:t>
            </a:r>
            <a:endParaRPr lang="zh-CN" altLang="en-US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>
                <a:sym typeface="+mn-ea"/>
              </a:rPr>
              <a:t> - 05</a:t>
            </a:r>
            <a:endParaRPr lang="zh-CN" altLang="en-US" sz="2400">
              <a:sym typeface="+mn-ea"/>
            </a:endParaRPr>
          </a:p>
        </p:txBody>
      </p:sp>
      <p:sp>
        <p:nvSpPr>
          <p:cNvPr id="13" name="Content Placeholder 6"/>
          <p:cNvSpPr>
            <a:spLocks noGrp="1"/>
          </p:cNvSpPr>
          <p:nvPr/>
        </p:nvSpPr>
        <p:spPr>
          <a:xfrm>
            <a:off x="6758305" y="2348230"/>
            <a:ext cx="3129915" cy="2553970"/>
          </a:xfrm>
          <a:prstGeom prst="rect">
            <a:avLst/>
          </a:prstGeom>
        </p:spPr>
        <p:txBody>
          <a:bodyPr vert="horz" lIns="0" tIns="45720" rIns="0" bIns="45720" rtlCol="0">
            <a:normAutofit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再仔细一看</a:t>
            </a:r>
            <a:endParaRPr lang="zh-CN" altLang="en-US" sz="2400"/>
          </a:p>
          <a:p>
            <a:pPr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重定义的不是函数，</a:t>
            </a:r>
            <a:r>
              <a:rPr lang="zh-CN" altLang="en-US" sz="2400"/>
              <a:t>是变量！</a:t>
            </a:r>
            <a:endParaRPr lang="zh-CN" alt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42986" r="65253" b="8382"/>
          <a:stretch>
            <a:fillRect/>
          </a:stretch>
        </p:blipFill>
        <p:spPr>
          <a:xfrm>
            <a:off x="647700" y="1905000"/>
            <a:ext cx="5448300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>
                <a:sym typeface="+mn-ea"/>
              </a:rPr>
              <a:t> - 06</a:t>
            </a:r>
            <a:endParaRPr lang="zh-CN" altLang="en-US" sz="2400">
              <a:sym typeface="+mn-ea"/>
            </a:endParaRPr>
          </a:p>
        </p:txBody>
      </p:sp>
      <p:sp>
        <p:nvSpPr>
          <p:cNvPr id="2" name="Content Placeholder 6"/>
          <p:cNvSpPr>
            <a:spLocks noGrp="1"/>
          </p:cNvSpPr>
          <p:nvPr/>
        </p:nvSpPr>
        <p:spPr>
          <a:xfrm>
            <a:off x="1097280" y="2103755"/>
            <a:ext cx="4555490" cy="21094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（今天</a:t>
            </a:r>
            <a:r>
              <a:rPr lang="zh-CN" altLang="en-US" sz="2400"/>
              <a:t>最后一个知识点）</a:t>
            </a:r>
            <a:endParaRPr lang="zh-CN" altLang="en-US" sz="2400"/>
          </a:p>
          <a:p>
            <a:pPr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函数声明我会写</a:t>
            </a:r>
            <a:endParaRPr lang="zh-CN" altLang="en-US" sz="2400"/>
          </a:p>
          <a:p>
            <a:pPr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400"/>
              <a:t> 但是，变量的声明</a:t>
            </a:r>
            <a:r>
              <a:rPr lang="zh-CN" altLang="en-US" sz="2400"/>
              <a:t>怎么写？</a:t>
            </a:r>
            <a:endParaRPr lang="zh-CN" altLang="en-US"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C/C++</a:t>
            </a:r>
            <a:r>
              <a:rPr lang="zh-CN" altLang="en-US"/>
              <a:t>基本编译知识</a:t>
            </a:r>
            <a:r>
              <a:rPr lang="en-US" altLang="zh-CN" sz="2400">
                <a:sym typeface="+mn-ea"/>
              </a:rPr>
              <a:t> - 06</a:t>
            </a:r>
            <a:endParaRPr lang="zh-CN" altLang="en-US" sz="2400">
              <a:sym typeface="+mn-ea"/>
            </a:endParaRPr>
          </a:p>
        </p:txBody>
      </p:sp>
      <p:sp>
        <p:nvSpPr>
          <p:cNvPr id="2" name="Content Placeholder 6"/>
          <p:cNvSpPr>
            <a:spLocks noGrp="1"/>
          </p:cNvSpPr>
          <p:nvPr/>
        </p:nvSpPr>
        <p:spPr>
          <a:xfrm>
            <a:off x="1285875" y="2012950"/>
            <a:ext cx="6303010" cy="269113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变量的声明</a:t>
            </a:r>
            <a:r>
              <a:rPr lang="zh-CN" altLang="en-US" sz="2400"/>
              <a:t>怎么写？</a:t>
            </a:r>
            <a:endParaRPr lang="zh-CN" altLang="en-US" sz="2400"/>
          </a:p>
          <a:p>
            <a:pPr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2400"/>
              <a:t>  </a:t>
            </a:r>
            <a:r>
              <a:rPr lang="zh-CN" altLang="en-US" sz="2400"/>
              <a:t>使用</a:t>
            </a:r>
            <a:r>
              <a:rPr lang="en-US" altLang="zh-CN" sz="2400"/>
              <a:t> extern </a:t>
            </a:r>
            <a:r>
              <a:rPr lang="zh-CN" altLang="en-US" sz="2400"/>
              <a:t>关键字</a:t>
            </a:r>
            <a:endParaRPr lang="zh-CN" altLang="en-US" sz="2400"/>
          </a:p>
          <a:p>
            <a:pPr lvl="1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2160"/>
              <a:t> extern int globalVar;     // </a:t>
            </a:r>
            <a:r>
              <a:rPr lang="zh-CN" altLang="en-US" sz="2160"/>
              <a:t>声明一个变量</a:t>
            </a:r>
            <a:endParaRPr lang="zh-CN" altLang="en-US" sz="2160"/>
          </a:p>
          <a:p>
            <a:pPr lvl="1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2160"/>
              <a:t> int globalVar;                 // </a:t>
            </a:r>
            <a:r>
              <a:rPr lang="zh-CN" altLang="en-US" sz="2160"/>
              <a:t>定义一个变量（无</a:t>
            </a:r>
            <a:r>
              <a:rPr lang="zh-CN" altLang="en-US" sz="2160"/>
              <a:t>初值）</a:t>
            </a:r>
            <a:endParaRPr lang="zh-CN" altLang="en-US" sz="2160"/>
          </a:p>
          <a:p>
            <a:pPr lvl="1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160"/>
              <a:t> </a:t>
            </a:r>
            <a:r>
              <a:rPr lang="en-US" altLang="zh-CN" sz="2160"/>
              <a:t>int globalVar = 0;          // </a:t>
            </a:r>
            <a:r>
              <a:rPr lang="zh-CN" altLang="en-US" sz="2160"/>
              <a:t>定义一个变量（初值</a:t>
            </a:r>
            <a:r>
              <a:rPr lang="en-US" altLang="zh-CN" sz="2160"/>
              <a:t>=0</a:t>
            </a:r>
            <a:r>
              <a:rPr lang="zh-CN" altLang="en-US" sz="2160"/>
              <a:t>）</a:t>
            </a:r>
            <a:endParaRPr lang="zh-CN" altLang="en-US" sz="2160"/>
          </a:p>
          <a:p>
            <a:pPr lvl="1">
              <a:lnSpc>
                <a:spcPct val="130000"/>
              </a:lnSpc>
              <a:buFont typeface="Wingdings" panose="05000000000000000000" charset="0"/>
              <a:buChar char="l"/>
            </a:pPr>
            <a:endParaRPr lang="zh-CN" altLang="en-US" sz="216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5395" y="4979670"/>
            <a:ext cx="9681210" cy="93218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结束啦！</a:t>
            </a:r>
            <a:endParaRPr lang="zh-CN" altLang="en-US" sz="2400">
              <a:sym typeface="+mn-ea"/>
            </a:endParaRPr>
          </a:p>
        </p:txBody>
      </p:sp>
      <p:sp>
        <p:nvSpPr>
          <p:cNvPr id="2" name="Content Placeholder 6"/>
          <p:cNvSpPr>
            <a:spLocks noGrp="1"/>
          </p:cNvSpPr>
          <p:nvPr/>
        </p:nvSpPr>
        <p:spPr>
          <a:xfrm>
            <a:off x="1285875" y="1844675"/>
            <a:ext cx="10045065" cy="44697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这次分享会的所有材料都在</a:t>
            </a:r>
            <a:r>
              <a:rPr lang="en-US" altLang="zh-CN" sz="2400"/>
              <a:t> </a:t>
            </a:r>
            <a:r>
              <a:rPr lang="zh-CN" altLang="en-US" sz="2400">
                <a:hlinkClick r:id="rId1" tooltip="" action="ppaction://hlinkfile"/>
              </a:rPr>
              <a:t>这个</a:t>
            </a:r>
            <a:r>
              <a:rPr lang="en-US" altLang="zh-CN" sz="2400">
                <a:hlinkClick r:id="rId1" tooltip="" action="ppaction://hlinkfile"/>
              </a:rPr>
              <a:t>Github</a:t>
            </a:r>
            <a:r>
              <a:rPr lang="zh-CN" altLang="en-US" sz="2400">
                <a:hlinkClick r:id="rId1" tooltip="" action="ppaction://hlinkfile"/>
              </a:rPr>
              <a:t>仓库</a:t>
            </a:r>
            <a:r>
              <a:rPr lang="en-US" altLang="zh-CN" sz="2400"/>
              <a:t> </a:t>
            </a:r>
            <a:r>
              <a:rPr lang="zh-CN" altLang="en-US" sz="2400"/>
              <a:t>中</a:t>
            </a:r>
            <a:endParaRPr lang="zh-CN" altLang="en-US" sz="2400"/>
          </a:p>
          <a:p>
            <a:pPr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如果你从今天的分享会中能学到一些知识，那么我会很</a:t>
            </a:r>
            <a:r>
              <a:rPr lang="zh-CN" altLang="en-US" sz="2400"/>
              <a:t>高兴</a:t>
            </a:r>
            <a:endParaRPr lang="zh-CN" altLang="en-US" sz="2400"/>
          </a:p>
          <a:p>
            <a:pPr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如果你学有余力</a:t>
            </a:r>
            <a:r>
              <a:rPr lang="zh-CN" altLang="en-US" sz="2400"/>
              <a:t>的话，可以参考如下视频，进行进一步的</a:t>
            </a:r>
            <a:r>
              <a:rPr lang="zh-CN" altLang="en-US" sz="2400"/>
              <a:t>学习</a:t>
            </a:r>
            <a:endParaRPr lang="zh-CN" altLang="en-US" sz="2400"/>
          </a:p>
          <a:p>
            <a:pPr lvl="1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160"/>
              <a:t> </a:t>
            </a:r>
            <a:r>
              <a:rPr lang="en-US" altLang="zh-CN" sz="2160">
                <a:hlinkClick r:id="rId2" tooltip="" action="ppaction://hlinkfile"/>
              </a:rPr>
              <a:t>Makefile</a:t>
            </a:r>
            <a:r>
              <a:rPr lang="zh-CN" altLang="en-US" sz="2160">
                <a:hlinkClick r:id="rId2" tooltip="" action="ppaction://hlinkfile"/>
              </a:rPr>
              <a:t>入门</a:t>
            </a:r>
            <a:r>
              <a:rPr lang="en-US" altLang="zh-CN" sz="2160"/>
              <a:t> 20</a:t>
            </a:r>
            <a:r>
              <a:rPr lang="zh-CN" altLang="en-US" sz="2160"/>
              <a:t>分钟：写</a:t>
            </a:r>
            <a:r>
              <a:rPr lang="en-US" altLang="zh-CN" sz="2160"/>
              <a:t>gcc</a:t>
            </a:r>
            <a:r>
              <a:rPr lang="zh-CN" altLang="en-US" sz="2160"/>
              <a:t>命令很麻烦？使用</a:t>
            </a:r>
            <a:r>
              <a:rPr lang="en-US" altLang="zh-CN" sz="2160"/>
              <a:t>Makefile</a:t>
            </a:r>
            <a:r>
              <a:rPr lang="zh-CN" altLang="en-US" sz="2160"/>
              <a:t>帮你生成</a:t>
            </a:r>
            <a:endParaRPr lang="zh-CN" altLang="en-US" sz="2160"/>
          </a:p>
          <a:p>
            <a:pPr lvl="1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160"/>
              <a:t> </a:t>
            </a:r>
            <a:r>
              <a:rPr lang="en-US" altLang="zh-CN" sz="2160">
                <a:hlinkClick r:id="rId3" tooltip="" action="ppaction://hlinkfile"/>
              </a:rPr>
              <a:t>CMake</a:t>
            </a:r>
            <a:r>
              <a:rPr lang="zh-CN" altLang="en-US" sz="2160">
                <a:hlinkClick r:id="rId3" tooltip="" action="ppaction://hlinkfile"/>
              </a:rPr>
              <a:t>入门</a:t>
            </a:r>
            <a:r>
              <a:rPr lang="en-US" altLang="zh-CN" sz="2160"/>
              <a:t> 6</a:t>
            </a:r>
            <a:r>
              <a:rPr lang="zh-CN" altLang="en-US" sz="2160"/>
              <a:t>分钟：写</a:t>
            </a:r>
            <a:r>
              <a:rPr lang="en-US" altLang="zh-CN" sz="2160"/>
              <a:t>Makefile</a:t>
            </a:r>
            <a:r>
              <a:rPr lang="zh-CN" altLang="en-US" sz="2160"/>
              <a:t>很麻烦？使用</a:t>
            </a:r>
            <a:r>
              <a:rPr lang="en-US" altLang="zh-CN" sz="2160"/>
              <a:t>CMake</a:t>
            </a:r>
            <a:r>
              <a:rPr lang="zh-CN" altLang="en-US" sz="2160"/>
              <a:t>帮你生成</a:t>
            </a:r>
            <a:endParaRPr lang="zh-CN" altLang="en-US" sz="2160"/>
          </a:p>
          <a:p>
            <a:pPr lvl="1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160"/>
              <a:t> </a:t>
            </a:r>
            <a:r>
              <a:rPr lang="zh-CN" altLang="en-US" sz="2160">
                <a:hlinkClick r:id="rId4" tooltip="" action="ppaction://hlinkfile"/>
              </a:rPr>
              <a:t>小彭老师的</a:t>
            </a:r>
            <a:r>
              <a:rPr lang="en-US" altLang="zh-CN" sz="2160">
                <a:hlinkClick r:id="rId4" tooltip="" action="ppaction://hlinkfile"/>
              </a:rPr>
              <a:t>C/C++</a:t>
            </a:r>
            <a:r>
              <a:rPr lang="zh-CN" altLang="en-US" sz="2160">
                <a:hlinkClick r:id="rId4" tooltip="" action="ppaction://hlinkfile"/>
              </a:rPr>
              <a:t>编译基本知识</a:t>
            </a:r>
            <a:r>
              <a:rPr lang="en-US" altLang="zh-CN" sz="2160"/>
              <a:t> 80</a:t>
            </a:r>
            <a:r>
              <a:rPr lang="zh-CN" altLang="en-US" sz="2160"/>
              <a:t>分钟：更深入的介绍，如果你觉得今天的知识太简单，那么你可以试试这个视频（这位</a:t>
            </a:r>
            <a:r>
              <a:rPr lang="en-US" altLang="zh-CN" sz="2160"/>
              <a:t>up</a:t>
            </a:r>
            <a:r>
              <a:rPr lang="zh-CN" altLang="en-US" sz="2160"/>
              <a:t>特别特别特别厉害，</a:t>
            </a:r>
            <a:r>
              <a:rPr lang="zh-CN" altLang="en-US" sz="2160"/>
              <a:t>建议关注）</a:t>
            </a:r>
            <a:endParaRPr lang="zh-CN" altLang="en-US" sz="2160"/>
          </a:p>
          <a:p>
            <a:pPr>
              <a:lnSpc>
                <a:spcPct val="130000"/>
              </a:lnSpc>
              <a:buFont typeface="Wingdings" panose="05000000000000000000" charset="0"/>
              <a:buChar char="l"/>
            </a:pPr>
            <a:endParaRPr lang="zh-CN" altLang="en-US"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594359"/>
            <a:ext cx="6920630" cy="3015616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谢谢大家</a:t>
            </a:r>
            <a:endParaRPr lang="zh-CN" altLang="en-US" sz="66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917515" y="3609975"/>
            <a:ext cx="3460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</a:t>
            </a:r>
            <a:r>
              <a:rPr lang="zh-CN" altLang="en-US"/>
              <a:t>聊天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想大概讲一些有关</a:t>
            </a:r>
            <a:r>
              <a:rPr lang="en-US" altLang="zh-CN" sz="2400"/>
              <a:t>“</a:t>
            </a:r>
            <a:r>
              <a:rPr lang="zh-CN" altLang="en-US" sz="2400"/>
              <a:t>目标</a:t>
            </a:r>
            <a:r>
              <a:rPr lang="en-US" altLang="zh-CN" sz="2400"/>
              <a:t>”</a:t>
            </a:r>
            <a:r>
              <a:rPr lang="zh-CN" altLang="en-US" sz="2400"/>
              <a:t>的</a:t>
            </a:r>
            <a:r>
              <a:rPr lang="zh-CN" altLang="en-US" sz="2400"/>
              <a:t>事情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工作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读</a:t>
            </a:r>
            <a:r>
              <a:rPr lang="zh-CN" altLang="en-US" sz="2400"/>
              <a:t>研究生</a:t>
            </a:r>
            <a:endParaRPr lang="zh-CN" altLang="en-US" sz="2400"/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160"/>
              <a:t> </a:t>
            </a:r>
            <a:r>
              <a:rPr lang="zh-CN" altLang="en-US" sz="2160"/>
              <a:t>保研</a:t>
            </a:r>
            <a:endParaRPr lang="zh-CN" altLang="en-US" sz="2160"/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160"/>
              <a:t> 考研（大学的</a:t>
            </a:r>
            <a:r>
              <a:rPr lang="zh-CN" altLang="en-US" sz="2160"/>
              <a:t>高考）</a:t>
            </a:r>
            <a:endParaRPr lang="zh-CN" altLang="en-US" sz="216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2160"/>
              <a:t> </a:t>
            </a:r>
            <a:r>
              <a:rPr lang="zh-CN" altLang="en-US" sz="2160"/>
              <a:t>出国</a:t>
            </a:r>
            <a:endParaRPr lang="zh-CN" altLang="en-US" sz="216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待业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</a:t>
            </a:r>
            <a:r>
              <a:rPr lang="zh-CN" altLang="en-US"/>
              <a:t>聊天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想大概讲一些有关</a:t>
            </a:r>
            <a:r>
              <a:rPr lang="en-US" altLang="zh-CN" sz="2400"/>
              <a:t>“</a:t>
            </a:r>
            <a:r>
              <a:rPr lang="zh-CN" altLang="en-US" sz="2400"/>
              <a:t>目标</a:t>
            </a:r>
            <a:r>
              <a:rPr lang="en-US" altLang="zh-CN" sz="2400"/>
              <a:t>”</a:t>
            </a:r>
            <a:r>
              <a:rPr lang="zh-CN" altLang="en-US" sz="2400"/>
              <a:t>的</a:t>
            </a:r>
            <a:r>
              <a:rPr lang="zh-CN" altLang="en-US" sz="2400"/>
              <a:t>事情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工作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读</a:t>
            </a:r>
            <a:r>
              <a:rPr lang="zh-CN" altLang="en-US" sz="2400"/>
              <a:t>研究生</a:t>
            </a:r>
            <a:endParaRPr lang="zh-CN" altLang="en-US" sz="2400"/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160"/>
              <a:t> 保研（前六学期，</a:t>
            </a:r>
            <a:r>
              <a:rPr lang="zh-CN" altLang="en-US" sz="2160"/>
              <a:t>总平均分年段前</a:t>
            </a:r>
            <a:r>
              <a:rPr lang="en-US" altLang="zh-CN" sz="2160"/>
              <a:t>30</a:t>
            </a:r>
            <a:r>
              <a:rPr lang="zh-CN" altLang="en-US" sz="2160"/>
              <a:t>）</a:t>
            </a:r>
            <a:endParaRPr lang="zh-CN" altLang="en-US" sz="2160"/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160"/>
              <a:t> 考研（大学的</a:t>
            </a:r>
            <a:r>
              <a:rPr lang="zh-CN" altLang="en-US" sz="2160"/>
              <a:t>高考）</a:t>
            </a:r>
            <a:endParaRPr lang="zh-CN" altLang="en-US" sz="216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2160"/>
              <a:t> </a:t>
            </a:r>
            <a:r>
              <a:rPr lang="zh-CN" altLang="en-US" sz="2160"/>
              <a:t>出国</a:t>
            </a:r>
            <a:endParaRPr lang="zh-CN" altLang="en-US" sz="216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待业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/>
              <a:t>WSL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/>
              <a:t>WSL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400"/>
              <a:t> </a:t>
            </a:r>
            <a:r>
              <a:rPr lang="zh-CN" altLang="en-US" sz="2400"/>
              <a:t>为什么要用</a:t>
            </a:r>
            <a:r>
              <a:rPr lang="en-US" altLang="zh-CN" sz="2400"/>
              <a:t>WSL</a:t>
            </a:r>
            <a:r>
              <a:rPr lang="zh-CN" altLang="en-US" sz="2400"/>
              <a:t>？为什么要用</a:t>
            </a:r>
            <a:r>
              <a:rPr lang="en-US" altLang="zh-CN" sz="2400"/>
              <a:t>Linux</a:t>
            </a:r>
            <a:r>
              <a:rPr lang="zh-CN" altLang="en-US" sz="2400"/>
              <a:t>？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2532</Words>
  <Application>WPS Presentation</Application>
  <PresentationFormat>宽屏</PresentationFormat>
  <Paragraphs>296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Wingdings</vt:lpstr>
      <vt:lpstr>MS PGothic</vt:lpstr>
      <vt:lpstr>回顾</vt:lpstr>
      <vt:lpstr>工程师组 第一次分享会</vt:lpstr>
      <vt:lpstr>目录</vt:lpstr>
      <vt:lpstr>1. 聊天</vt:lpstr>
      <vt:lpstr>1. 聊天</vt:lpstr>
      <vt:lpstr>1. 聊天</vt:lpstr>
      <vt:lpstr>1. 聊天</vt:lpstr>
      <vt:lpstr>1. 聊天</vt:lpstr>
      <vt:lpstr>2. WSL</vt:lpstr>
      <vt:lpstr>2. WSL</vt:lpstr>
      <vt:lpstr>2. WSL</vt:lpstr>
      <vt:lpstr>2. WSL</vt:lpstr>
      <vt:lpstr>2. WSL</vt:lpstr>
      <vt:lpstr>2. WSL</vt:lpstr>
      <vt:lpstr>2. WSL</vt:lpstr>
      <vt:lpstr>2. WSL</vt:lpstr>
      <vt:lpstr>2. WSL</vt:lpstr>
      <vt:lpstr>2. WSL</vt:lpstr>
      <vt:lpstr>2. WSL</vt:lpstr>
      <vt:lpstr>2. WSL</vt:lpstr>
      <vt:lpstr>2. WSL</vt:lpstr>
      <vt:lpstr>2. WSL</vt:lpstr>
      <vt:lpstr>2. WSL</vt:lpstr>
      <vt:lpstr>2. WSL</vt:lpstr>
      <vt:lpstr>2. WSL</vt:lpstr>
      <vt:lpstr>2. WSL</vt:lpstr>
      <vt:lpstr>2. WSL</vt:lpstr>
      <vt:lpstr>3. C/C++基本编译知识</vt:lpstr>
      <vt:lpstr>3. C/C++基本编译知识</vt:lpstr>
      <vt:lpstr>3. C/C++基本编译知识 - 引入</vt:lpstr>
      <vt:lpstr>3. C/C++基本编译知识 - 引入</vt:lpstr>
      <vt:lpstr>3. C/C++基本编译知识 - 引入</vt:lpstr>
      <vt:lpstr>3. C/C++基本编译知识</vt:lpstr>
      <vt:lpstr>3. C/C++基本编译知识</vt:lpstr>
      <vt:lpstr>3. C/C++基本编译知识</vt:lpstr>
      <vt:lpstr>3. C/C++基本编译知识</vt:lpstr>
      <vt:lpstr>3. C/C++基本编译知识 - 02</vt:lpstr>
      <vt:lpstr>3. C/C++基本编译知识 - 02</vt:lpstr>
      <vt:lpstr>3. C/C++基本编译知识 - 02</vt:lpstr>
      <vt:lpstr>3. C/C++基本编译知识 - 02</vt:lpstr>
      <vt:lpstr>3. C/C++基本编译知识 - 02</vt:lpstr>
      <vt:lpstr>3. C/C++基本编译知识 - 03</vt:lpstr>
      <vt:lpstr>3. C/C++基本编译知识 - 03</vt:lpstr>
      <vt:lpstr>3. C/C++基本编译知识 - 03</vt:lpstr>
      <vt:lpstr>3. C/C++基本编译知识 - 实例</vt:lpstr>
      <vt:lpstr>3. C/C++基本编译知识 - 实例</vt:lpstr>
      <vt:lpstr>3. C/C++基本编译知识 - 实例</vt:lpstr>
      <vt:lpstr>3. C/C++基本编译知识 - 实例</vt:lpstr>
      <vt:lpstr>3. C/C++基本编译知识 - 04</vt:lpstr>
      <vt:lpstr>3. C/C++基本编译知识 - 04</vt:lpstr>
      <vt:lpstr>3. C/C++基本编译知识 - 05</vt:lpstr>
      <vt:lpstr>3. C/C++基本编译知识 - 05</vt:lpstr>
      <vt:lpstr>3. C/C++基本编译知识 - 06</vt:lpstr>
      <vt:lpstr>3. C/C++基本编译知识 - 06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国家奖学金答辩</dc:title>
  <dc:creator>Xianhao</dc:creator>
  <cp:lastModifiedBy>YXHXianYu</cp:lastModifiedBy>
  <cp:revision>23</cp:revision>
  <dcterms:created xsi:type="dcterms:W3CDTF">2022-10-05T03:17:00Z</dcterms:created>
  <dcterms:modified xsi:type="dcterms:W3CDTF">2023-11-23T14:56:23Z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6CEBD1942BD845C3B4B80EF182D820D0_12</vt:lpwstr>
  </property>
  <property fmtid="{D5CDD505-2E9C-101B-9397-08002B2CF9AE}" pid="3" name="KSOProductBuildVer">
    <vt:lpwstr>1033-12.2.0.13306</vt:lpwstr>
  </property>
</Properties>
</file>