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56" r:id="rId4"/>
    <p:sldId id="300" r:id="rId5"/>
    <p:sldId id="273" r:id="rId6"/>
    <p:sldId id="301" r:id="rId7"/>
    <p:sldId id="294" r:id="rId8"/>
    <p:sldId id="304" r:id="rId9"/>
    <p:sldId id="307" r:id="rId10"/>
    <p:sldId id="305" r:id="rId11"/>
    <p:sldId id="306" r:id="rId12"/>
    <p:sldId id="308" r:id="rId13"/>
    <p:sldId id="309" r:id="rId14"/>
    <p:sldId id="302" r:id="rId15"/>
    <p:sldId id="270" r:id="rId16"/>
    <p:sldId id="265" r:id="rId17"/>
    <p:sldId id="26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6CC"/>
    <a:srgbClr val="1E1E1E"/>
    <a:srgbClr val="1E1EFF"/>
    <a:srgbClr val="57A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6" autoAdjust="0"/>
    <p:restoredTop sz="96196" autoAdjust="0"/>
  </p:normalViewPr>
  <p:slideViewPr>
    <p:cSldViewPr>
      <p:cViewPr varScale="1">
        <p:scale>
          <a:sx n="134" d="100"/>
          <a:sy n="134" d="100"/>
        </p:scale>
        <p:origin x="64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2019-01-02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79812" y="1923678"/>
            <a:ext cx="3384376" cy="1048242"/>
          </a:xfrm>
        </p:spPr>
        <p:txBody>
          <a:bodyPr/>
          <a:lstStyle/>
          <a:p>
            <a:pPr lvl="0"/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模拟生态系统</a:t>
            </a:r>
            <a:endParaRPr lang="en-US" altLang="ko-KR" dirty="0">
              <a:solidFill>
                <a:srgbClr val="57A7BD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兰陈昕</a:t>
            </a:r>
            <a:endParaRPr lang="ko-KR" altLang="en-US" b="1" dirty="0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63E7B25-3CAA-41B9-B5FD-59FE7F211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96" y="0"/>
            <a:ext cx="8910104" cy="5143500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723D8EA-F82F-4256-AC66-231AF4F32473}"/>
              </a:ext>
            </a:extLst>
          </p:cNvPr>
          <p:cNvCxnSpPr>
            <a:cxnSpLocks/>
          </p:cNvCxnSpPr>
          <p:nvPr/>
        </p:nvCxnSpPr>
        <p:spPr>
          <a:xfrm>
            <a:off x="1259632" y="1419622"/>
            <a:ext cx="633670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B632A6E-3946-41A8-9C92-C25FAA9537B9}"/>
              </a:ext>
            </a:extLst>
          </p:cNvPr>
          <p:cNvCxnSpPr>
            <a:cxnSpLocks/>
          </p:cNvCxnSpPr>
          <p:nvPr/>
        </p:nvCxnSpPr>
        <p:spPr>
          <a:xfrm>
            <a:off x="899592" y="843558"/>
            <a:ext cx="302433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F2871F2-D8FE-43CE-BBC0-DDB825240BAA}"/>
              </a:ext>
            </a:extLst>
          </p:cNvPr>
          <p:cNvCxnSpPr>
            <a:cxnSpLocks/>
          </p:cNvCxnSpPr>
          <p:nvPr/>
        </p:nvCxnSpPr>
        <p:spPr>
          <a:xfrm>
            <a:off x="1835696" y="2859782"/>
            <a:ext cx="68407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7B239BB-B508-4D92-9063-B58725D18791}"/>
              </a:ext>
            </a:extLst>
          </p:cNvPr>
          <p:cNvSpPr txBox="1"/>
          <p:nvPr/>
        </p:nvSpPr>
        <p:spPr>
          <a:xfrm>
            <a:off x="4139952" y="987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7A70C8-E1BA-4F26-8F14-473C7FE7D9CB}"/>
              </a:ext>
            </a:extLst>
          </p:cNvPr>
          <p:cNvSpPr txBox="1"/>
          <p:nvPr/>
        </p:nvSpPr>
        <p:spPr>
          <a:xfrm>
            <a:off x="4214671" y="66818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9B6CC"/>
                </a:solidFill>
              </a:rPr>
              <a:t>8</a:t>
            </a:r>
            <a:r>
              <a:rPr lang="zh-CN" altLang="en-US" dirty="0">
                <a:solidFill>
                  <a:srgbClr val="69B6CC"/>
                </a:solidFill>
              </a:rPr>
              <a:t>个方向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3871271-7627-4B6B-A738-FF9115F4FF19}"/>
              </a:ext>
            </a:extLst>
          </p:cNvPr>
          <p:cNvSpPr txBox="1"/>
          <p:nvPr/>
        </p:nvSpPr>
        <p:spPr>
          <a:xfrm>
            <a:off x="7368497" y="15357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69B6CC"/>
                </a:solidFill>
              </a:rPr>
              <a:t>是否饥饿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7620E9A-C5CA-4095-91CC-93856BC164FC}"/>
              </a:ext>
            </a:extLst>
          </p:cNvPr>
          <p:cNvSpPr txBox="1"/>
          <p:nvPr/>
        </p:nvSpPr>
        <p:spPr>
          <a:xfrm>
            <a:off x="6676000" y="29832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69B6CC"/>
                </a:solidFill>
              </a:rPr>
              <a:t>目标在范围内且有小鱼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0D37EB-4209-4025-82ED-D73F6EB6D684}"/>
              </a:ext>
            </a:extLst>
          </p:cNvPr>
          <p:cNvSpPr txBox="1"/>
          <p:nvPr/>
        </p:nvSpPr>
        <p:spPr>
          <a:xfrm>
            <a:off x="8630826" y="212957"/>
            <a:ext cx="492443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代码讲解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C3527-E29A-4C94-89FB-86B79148FCC5}"/>
              </a:ext>
            </a:extLst>
          </p:cNvPr>
          <p:cNvSpPr txBox="1"/>
          <p:nvPr/>
        </p:nvSpPr>
        <p:spPr>
          <a:xfrm>
            <a:off x="8443010" y="185147"/>
            <a:ext cx="369332" cy="12833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GB" altLang="zh-CN" sz="1200" dirty="0">
                <a:solidFill>
                  <a:schemeClr val="bg1"/>
                </a:solidFill>
              </a:rPr>
              <a:t>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1933631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1A3C71-5465-415B-B7EC-E1DD7209A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82822" cy="51435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AD5AA00-2A82-4B13-A039-BB32A8EEA09C}"/>
              </a:ext>
            </a:extLst>
          </p:cNvPr>
          <p:cNvSpPr txBox="1"/>
          <p:nvPr/>
        </p:nvSpPr>
        <p:spPr>
          <a:xfrm>
            <a:off x="7380312" y="12347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搜索小鱼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15839AD-B379-4A37-9F1C-F5AC3E028C01}"/>
              </a:ext>
            </a:extLst>
          </p:cNvPr>
          <p:cNvSpPr>
            <a:spLocks noChangeAspect="1"/>
          </p:cNvSpPr>
          <p:nvPr/>
        </p:nvSpPr>
        <p:spPr>
          <a:xfrm>
            <a:off x="7263119" y="25414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97A08D-0D14-44F6-9E0F-CA9424337B8C}"/>
              </a:ext>
            </a:extLst>
          </p:cNvPr>
          <p:cNvSpPr txBox="1"/>
          <p:nvPr/>
        </p:nvSpPr>
        <p:spPr>
          <a:xfrm>
            <a:off x="7380312" y="2571750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按照原来的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方向移动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96FABD9-3D4E-4E83-85F6-2FA12942E3D9}"/>
              </a:ext>
            </a:extLst>
          </p:cNvPr>
          <p:cNvSpPr>
            <a:spLocks noChangeAspect="1"/>
          </p:cNvSpPr>
          <p:nvPr/>
        </p:nvSpPr>
        <p:spPr>
          <a:xfrm>
            <a:off x="7263119" y="2702416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CC43AB-D261-442D-B099-3BC6E1CF6037}"/>
              </a:ext>
            </a:extLst>
          </p:cNvPr>
          <p:cNvSpPr txBox="1"/>
          <p:nvPr/>
        </p:nvSpPr>
        <p:spPr>
          <a:xfrm>
            <a:off x="7380312" y="46814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随机移动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9E9645D-86C3-4058-9773-61F98CECE205}"/>
              </a:ext>
            </a:extLst>
          </p:cNvPr>
          <p:cNvSpPr>
            <a:spLocks noChangeAspect="1"/>
          </p:cNvSpPr>
          <p:nvPr/>
        </p:nvSpPr>
        <p:spPr>
          <a:xfrm>
            <a:off x="7263119" y="481213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AA0F00-DAEE-4FD1-95EC-A14E22DE30CA}"/>
              </a:ext>
            </a:extLst>
          </p:cNvPr>
          <p:cNvSpPr txBox="1"/>
          <p:nvPr/>
        </p:nvSpPr>
        <p:spPr>
          <a:xfrm>
            <a:off x="8630826" y="212957"/>
            <a:ext cx="492443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代码讲解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245D83-ED39-41A5-9636-25013BB4A5C0}"/>
              </a:ext>
            </a:extLst>
          </p:cNvPr>
          <p:cNvSpPr txBox="1"/>
          <p:nvPr/>
        </p:nvSpPr>
        <p:spPr>
          <a:xfrm>
            <a:off x="8443010" y="185147"/>
            <a:ext cx="369332" cy="12833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GB" altLang="zh-CN" sz="1200" dirty="0">
                <a:solidFill>
                  <a:schemeClr val="bg1"/>
                </a:solidFill>
              </a:rPr>
              <a:t>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878941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1" grpId="0"/>
      <p:bldP spid="22" grpId="0" animBg="1"/>
      <p:bldP spid="25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2253238"/>
            <a:ext cx="2808312" cy="473576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感想体会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07904" y="2726814"/>
            <a:ext cx="2808312" cy="288032"/>
          </a:xfrm>
        </p:spPr>
        <p:txBody>
          <a:bodyPr/>
          <a:lstStyle/>
          <a:p>
            <a:pPr lvl="0" algn="ctr"/>
            <a:r>
              <a:rPr lang="en-GB" altLang="zh-CN" dirty="0"/>
              <a:t>Experience 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>
            <a:spLocks noChangeAspect="1"/>
          </p:cNvSpPr>
          <p:nvPr/>
        </p:nvSpPr>
        <p:spPr>
          <a:xfrm>
            <a:off x="1979712" y="2253238"/>
            <a:ext cx="858793" cy="69311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545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076056" y="924858"/>
            <a:ext cx="3672408" cy="516830"/>
            <a:chOff x="5004048" y="933547"/>
            <a:chExt cx="3456384" cy="516830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600" b="1" dirty="0">
                  <a:solidFill>
                    <a:schemeClr val="bg1"/>
                  </a:solidFill>
                  <a:cs typeface="Arial" pitchFamily="34" charset="0"/>
                </a:rPr>
                <a:t>大自然真神奇</a:t>
              </a: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4048" y="1173378"/>
              <a:ext cx="3456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457200"/>
              <a:r>
                <a:rPr lang="zh-CN" altLang="en-US" sz="1200" dirty="0">
                  <a:solidFill>
                    <a:schemeClr val="bg1"/>
                  </a:solidFill>
                  <a:cs typeface="Arial" pitchFamily="34" charset="0"/>
                </a:rPr>
                <a:t>模拟自然真是太难了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2329014"/>
            <a:ext cx="3672408" cy="701496"/>
            <a:chOff x="5004048" y="933547"/>
            <a:chExt cx="3456384" cy="701496"/>
          </a:xfrm>
        </p:grpSpPr>
        <p:sp>
          <p:nvSpPr>
            <p:cNvPr id="13" name="Text Placeholder 17"/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STL</a:t>
              </a:r>
              <a:r>
                <a:rPr lang="zh-CN" altLang="en-US" sz="1600" b="1" dirty="0">
                  <a:solidFill>
                    <a:schemeClr val="bg1"/>
                  </a:solidFill>
                  <a:cs typeface="Arial" pitchFamily="34" charset="0"/>
                </a:rPr>
                <a:t>容器真好用？</a:t>
              </a: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4048" y="1173378"/>
              <a:ext cx="3456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457200"/>
              <a:r>
                <a:rPr lang="zh-CN" altLang="en-US" sz="1200" dirty="0">
                  <a:solidFill>
                    <a:schemeClr val="bg1"/>
                  </a:solidFill>
                  <a:cs typeface="Arial" pitchFamily="34" charset="0"/>
                </a:rPr>
                <a:t>用了以后出现未可知的后果的次数少了。</a:t>
              </a:r>
              <a:endParaRPr lang="en-US" altLang="zh-CN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zh-CN" altLang="en-US" sz="1200" dirty="0">
                  <a:solidFill>
                    <a:schemeClr val="bg1"/>
                  </a:solidFill>
                  <a:cs typeface="Arial" pitchFamily="34" charset="0"/>
                </a:rPr>
                <a:t>（</a:t>
              </a:r>
              <a:r>
                <a:rPr lang="en-US" altLang="zh-CN" sz="1200" dirty="0">
                  <a:solidFill>
                    <a:schemeClr val="bg1"/>
                  </a:solidFill>
                  <a:cs typeface="Arial" pitchFamily="34" charset="0"/>
                </a:rPr>
                <a:t>BUG</a:t>
              </a:r>
              <a:r>
                <a:rPr lang="zh-CN" altLang="en-US" sz="1200" dirty="0">
                  <a:solidFill>
                    <a:schemeClr val="bg1"/>
                  </a:solidFill>
                  <a:cs typeface="Arial" pitchFamily="34" charset="0"/>
                </a:rPr>
                <a:t>更难找了？）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76056" y="3733170"/>
            <a:ext cx="3672408" cy="516830"/>
            <a:chOff x="5004048" y="933547"/>
            <a:chExt cx="3456384" cy="516830"/>
          </a:xfrm>
        </p:grpSpPr>
        <p:sp>
          <p:nvSpPr>
            <p:cNvPr id="16" name="Text Placeholder 17"/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600" b="1" dirty="0">
                  <a:solidFill>
                    <a:schemeClr val="bg1"/>
                  </a:solidFill>
                  <a:cs typeface="Arial" pitchFamily="34" charset="0"/>
                </a:rPr>
                <a:t>定义常量是个好东西</a:t>
              </a: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04048" y="1173378"/>
              <a:ext cx="3456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457200"/>
              <a:r>
                <a:rPr lang="zh-CN" altLang="en-US" sz="1200" dirty="0">
                  <a:solidFill>
                    <a:schemeClr val="bg1"/>
                  </a:solidFill>
                  <a:cs typeface="Arial" pitchFamily="34" charset="0"/>
                </a:rPr>
                <a:t>改代码的速度会快很多，也不容易出错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 Placeholder 1"/>
          <p:cNvSpPr txBox="1">
            <a:spLocks/>
          </p:cNvSpPr>
          <p:nvPr/>
        </p:nvSpPr>
        <p:spPr>
          <a:xfrm>
            <a:off x="1403649" y="1646804"/>
            <a:ext cx="2016224" cy="1849893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感想体会</a:t>
            </a:r>
            <a:endParaRPr lang="ko-KR" altLang="en-US" sz="3600" dirty="0">
              <a:solidFill>
                <a:schemeClr val="bg1"/>
              </a:solidFill>
            </a:endParaRPr>
          </a:p>
          <a:p>
            <a:pPr algn="ctr"/>
            <a:r>
              <a:rPr lang="en-GB" altLang="zh-CN" dirty="0">
                <a:solidFill>
                  <a:schemeClr val="bg1"/>
                </a:solidFill>
              </a:rPr>
              <a:t>Experience</a:t>
            </a:r>
            <a:r>
              <a:rPr lang="en-GB" altLang="zh-CN" sz="3600" dirty="0">
                <a:solidFill>
                  <a:schemeClr val="bg1"/>
                </a:solidFill>
              </a:rPr>
              <a:t> 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  <p:pic>
        <p:nvPicPr>
          <p:cNvPr id="23" name="图片占位符 22">
            <a:extLst>
              <a:ext uri="{FF2B5EF4-FFF2-40B4-BE49-F238E27FC236}">
                <a16:creationId xmlns:a16="http://schemas.microsoft.com/office/drawing/2014/main" id="{DC017443-37D5-4FB0-8059-D44C385157B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r="61"/>
          <a:stretch>
            <a:fillRect/>
          </a:stretch>
        </p:blipFill>
        <p:spPr>
          <a:xfrm>
            <a:off x="3563888" y="627534"/>
            <a:ext cx="1080000" cy="1080000"/>
          </a:xfrm>
        </p:spPr>
      </p:pic>
      <p:pic>
        <p:nvPicPr>
          <p:cNvPr id="25" name="图片占位符 24">
            <a:extLst>
              <a:ext uri="{FF2B5EF4-FFF2-40B4-BE49-F238E27FC236}">
                <a16:creationId xmlns:a16="http://schemas.microsoft.com/office/drawing/2014/main" id="{B6458FA3-5BF2-4C64-B92E-3690B83F5814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3939" y="2032001"/>
            <a:ext cx="1080000" cy="1080000"/>
          </a:xfrm>
        </p:spPr>
      </p:pic>
      <p:pic>
        <p:nvPicPr>
          <p:cNvPr id="27" name="图片占位符 26">
            <a:extLst>
              <a:ext uri="{FF2B5EF4-FFF2-40B4-BE49-F238E27FC236}">
                <a16:creationId xmlns:a16="http://schemas.microsoft.com/office/drawing/2014/main" id="{713AC9A3-3A37-48E4-B9AB-7311EE78B79C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r="61"/>
          <a:stretch>
            <a:fillRect/>
          </a:stretch>
        </p:blipFill>
        <p:spPr>
          <a:xfrm>
            <a:off x="3563888" y="3435846"/>
            <a:ext cx="1080000" cy="1080000"/>
          </a:xfrm>
        </p:spPr>
      </p:pic>
    </p:spTree>
    <p:extLst>
      <p:ext uri="{BB962C8B-B14F-4D97-AF65-F5344CB8AC3E}">
        <p14:creationId xmlns:p14="http://schemas.microsoft.com/office/powerpoint/2010/main" val="3228106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70076" y="1779662"/>
            <a:ext cx="2403848" cy="1872207"/>
          </a:xfrm>
        </p:spPr>
        <p:txBody>
          <a:bodyPr/>
          <a:lstStyle/>
          <a:p>
            <a:r>
              <a:rPr lang="zh-CN" altLang="en-US" dirty="0"/>
              <a:t>做的不好还请大家多多指教</a:t>
            </a:r>
            <a:r>
              <a:rPr lang="en-US" altLang="zh-CN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谢谢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T</a:t>
            </a:r>
            <a:r>
              <a:rPr lang="en-US" altLang="zh-CN" dirty="0">
                <a:solidFill>
                  <a:schemeClr val="bg1"/>
                </a:solidFill>
              </a:rPr>
              <a:t>hanks</a:t>
            </a:r>
            <a:r>
              <a:rPr lang="en-US" altLang="zh-CN" dirty="0"/>
              <a:t>!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2253238"/>
            <a:ext cx="2808312" cy="473576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设计思路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07904" y="2726814"/>
            <a:ext cx="2808312" cy="288032"/>
          </a:xfrm>
        </p:spPr>
        <p:txBody>
          <a:bodyPr/>
          <a:lstStyle/>
          <a:p>
            <a:pPr lvl="0" algn="ctr"/>
            <a:r>
              <a:rPr lang="en-US" altLang="ko-KR" dirty="0"/>
              <a:t>Design ideas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Rounded Rectangle 51">
            <a:extLst>
              <a:ext uri="{FF2B5EF4-FFF2-40B4-BE49-F238E27FC236}">
                <a16:creationId xmlns:a16="http://schemas.microsoft.com/office/drawing/2014/main" id="{DBE12665-0B4A-4AE8-BD09-2347B22DCF1D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1952923" y="2166491"/>
            <a:ext cx="919968" cy="866390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044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Design ideas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166052" y="1419622"/>
            <a:ext cx="1008112" cy="100811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25256" y="1419622"/>
            <a:ext cx="1008112" cy="100811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84460" y="1419622"/>
            <a:ext cx="1008112" cy="100811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96961" y="2562918"/>
            <a:ext cx="18002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在控制台中，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用┃代表水草，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用</a:t>
            </a:r>
            <a:r>
              <a:rPr lang="en-US" altLang="zh-CN" sz="1600" dirty="0">
                <a:solidFill>
                  <a:schemeClr val="bg1"/>
                </a:solidFill>
              </a:rPr>
              <a:t>○</a:t>
            </a:r>
            <a:r>
              <a:rPr lang="zh-CN" altLang="en-US" sz="1600" dirty="0">
                <a:solidFill>
                  <a:schemeClr val="bg1"/>
                </a:solidFill>
              </a:rPr>
              <a:t>代表小鱼，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用</a:t>
            </a:r>
            <a:r>
              <a:rPr lang="en-US" altLang="zh-CN" sz="1600" dirty="0">
                <a:solidFill>
                  <a:schemeClr val="bg1"/>
                </a:solidFill>
              </a:rPr>
              <a:t>●</a:t>
            </a:r>
            <a:r>
              <a:rPr lang="zh-CN" altLang="en-US" sz="1600" dirty="0">
                <a:solidFill>
                  <a:schemeClr val="bg1"/>
                </a:solidFill>
              </a:rPr>
              <a:t>代表大鱼，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用</a:t>
            </a:r>
            <a:r>
              <a:rPr lang="en-US" altLang="zh-CN" sz="1600" dirty="0">
                <a:solidFill>
                  <a:schemeClr val="bg1"/>
                </a:solidFill>
              </a:rPr>
              <a:t>█</a:t>
            </a:r>
            <a:r>
              <a:rPr lang="zh-CN" altLang="en-US" sz="1600" dirty="0">
                <a:solidFill>
                  <a:schemeClr val="bg1"/>
                </a:solidFill>
              </a:rPr>
              <a:t>代表边界。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70008" y="4102740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61116" y="4128872"/>
            <a:ext cx="10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cs typeface="Arial" pitchFamily="34" charset="0"/>
              </a:rPr>
              <a:t>表现形式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29212" y="4102740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20320" y="4128872"/>
            <a:ext cx="10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3"/>
                </a:solidFill>
                <a:cs typeface="Arial" pitchFamily="34" charset="0"/>
              </a:rPr>
              <a:t>基本规则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688416" y="4102740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69B6CC"/>
                </a:solidFill>
              </a:rPr>
              <a:t>程序结构</a:t>
            </a:r>
            <a:endParaRPr lang="ko-KR" altLang="en-US" sz="1400" b="1" dirty="0">
              <a:solidFill>
                <a:srgbClr val="69B6CC"/>
              </a:solidFill>
            </a:endParaRPr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C5C6CAC4-0407-4D88-8A6B-F3068F800999}"/>
              </a:ext>
            </a:extLst>
          </p:cNvPr>
          <p:cNvSpPr>
            <a:spLocks noChangeAspect="1"/>
          </p:cNvSpPr>
          <p:nvPr/>
        </p:nvSpPr>
        <p:spPr>
          <a:xfrm>
            <a:off x="2410411" y="1811128"/>
            <a:ext cx="519392" cy="250174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Rounded Rectangle 6">
            <a:extLst>
              <a:ext uri="{FF2B5EF4-FFF2-40B4-BE49-F238E27FC236}">
                <a16:creationId xmlns:a16="http://schemas.microsoft.com/office/drawing/2014/main" id="{55B58108-138D-4BF6-9E2A-7711BA7274B4}"/>
              </a:ext>
            </a:extLst>
          </p:cNvPr>
          <p:cNvSpPr>
            <a:spLocks noChangeAspect="1"/>
          </p:cNvSpPr>
          <p:nvPr/>
        </p:nvSpPr>
        <p:spPr>
          <a:xfrm>
            <a:off x="4867719" y="1809302"/>
            <a:ext cx="523183" cy="2520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5FF6C06F-A01B-477B-8135-CA00406D60D1}"/>
              </a:ext>
            </a:extLst>
          </p:cNvPr>
          <p:cNvSpPr>
            <a:spLocks noChangeAspect="1"/>
          </p:cNvSpPr>
          <p:nvPr/>
        </p:nvSpPr>
        <p:spPr>
          <a:xfrm>
            <a:off x="7326923" y="1809302"/>
            <a:ext cx="523184" cy="2520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ABD950-0EE4-498C-97AA-3234363B4713}"/>
              </a:ext>
            </a:extLst>
          </p:cNvPr>
          <p:cNvSpPr txBox="1"/>
          <p:nvPr/>
        </p:nvSpPr>
        <p:spPr>
          <a:xfrm>
            <a:off x="4381852" y="2562918"/>
            <a:ext cx="1494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制定水草、鱼的属性和行为，生态系统运行规则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AAFC7B-B5B4-47DF-AA3E-7390D1C252AA}"/>
              </a:ext>
            </a:extLst>
          </p:cNvPr>
          <p:cNvSpPr txBox="1"/>
          <p:nvPr/>
        </p:nvSpPr>
        <p:spPr>
          <a:xfrm>
            <a:off x="6886437" y="2571750"/>
            <a:ext cx="1404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将整个生态封装为一个类，只开放演化的接口</a:t>
            </a:r>
          </a:p>
        </p:txBody>
      </p:sp>
    </p:spTree>
    <p:extLst>
      <p:ext uri="{BB962C8B-B14F-4D97-AF65-F5344CB8AC3E}">
        <p14:creationId xmlns:p14="http://schemas.microsoft.com/office/powerpoint/2010/main" val="1015111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23" grpId="0"/>
      <p:bldP spid="24" grpId="0" animBg="1"/>
      <p:bldP spid="25" grpId="0"/>
      <p:bldP spid="26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2253238"/>
            <a:ext cx="2808312" cy="473576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代码讲解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07904" y="2726814"/>
            <a:ext cx="2808312" cy="288032"/>
          </a:xfrm>
        </p:spPr>
        <p:txBody>
          <a:bodyPr/>
          <a:lstStyle/>
          <a:p>
            <a:pPr lvl="0" algn="ctr"/>
            <a:r>
              <a:rPr lang="en-US" altLang="ko-KR" dirty="0"/>
              <a:t>Code explanation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Oval 50">
            <a:extLst>
              <a:ext uri="{FF2B5EF4-FFF2-40B4-BE49-F238E27FC236}">
                <a16:creationId xmlns:a16="http://schemas.microsoft.com/office/drawing/2014/main" id="{DDD96ABD-3763-4502-BEAF-56C5A29E980A}"/>
              </a:ext>
            </a:extLst>
          </p:cNvPr>
          <p:cNvSpPr>
            <a:spLocks noChangeAspect="1"/>
          </p:cNvSpPr>
          <p:nvPr/>
        </p:nvSpPr>
        <p:spPr>
          <a:xfrm>
            <a:off x="1979712" y="2139702"/>
            <a:ext cx="828467" cy="935701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929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图片包含 文字&#10;&#10;自动生成的说明">
            <a:extLst>
              <a:ext uri="{FF2B5EF4-FFF2-40B4-BE49-F238E27FC236}">
                <a16:creationId xmlns:a16="http://schemas.microsoft.com/office/drawing/2014/main" id="{576172A1-E4EA-4DF4-93C2-FB97A9685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1" y="488663"/>
            <a:ext cx="2873693" cy="3053715"/>
          </a:xfrm>
          <a:prstGeom prst="rect">
            <a:avLst/>
          </a:prstGeom>
        </p:spPr>
      </p:pic>
      <p:pic>
        <p:nvPicPr>
          <p:cNvPr id="3" name="图片 2" descr="图片包含 物体&#10;&#10;自动生成的说明">
            <a:extLst>
              <a:ext uri="{FF2B5EF4-FFF2-40B4-BE49-F238E27FC236}">
                <a16:creationId xmlns:a16="http://schemas.microsoft.com/office/drawing/2014/main" id="{FCE14912-14C5-4F9A-84BA-B4FF9EAD6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10" y="52634"/>
            <a:ext cx="4000500" cy="4667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717F29-9E7C-4E62-9669-409BAF4155AD}"/>
              </a:ext>
            </a:extLst>
          </p:cNvPr>
          <p:cNvSpPr txBox="1"/>
          <p:nvPr/>
        </p:nvSpPr>
        <p:spPr>
          <a:xfrm>
            <a:off x="6228184" y="1954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坐标的数据类型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431A682-DF04-4B7C-80CF-51C8D13CAEA5}"/>
              </a:ext>
            </a:extLst>
          </p:cNvPr>
          <p:cNvSpPr>
            <a:spLocks noChangeAspect="1"/>
          </p:cNvSpPr>
          <p:nvPr/>
        </p:nvSpPr>
        <p:spPr>
          <a:xfrm>
            <a:off x="6110991" y="326152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209E49E-E522-4A29-9F96-A6248B388F20}"/>
              </a:ext>
            </a:extLst>
          </p:cNvPr>
          <p:cNvSpPr>
            <a:spLocks noChangeAspect="1"/>
          </p:cNvSpPr>
          <p:nvPr/>
        </p:nvSpPr>
        <p:spPr>
          <a:xfrm>
            <a:off x="6109040" y="668025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DBE4D4-86F1-415E-B590-B6FC49085B98}"/>
              </a:ext>
            </a:extLst>
          </p:cNvPr>
          <p:cNvSpPr txBox="1"/>
          <p:nvPr/>
        </p:nvSpPr>
        <p:spPr>
          <a:xfrm>
            <a:off x="6226233" y="5193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鱼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AEF9057-215B-47B8-AB33-6D5F68510D9A}"/>
              </a:ext>
            </a:extLst>
          </p:cNvPr>
          <p:cNvSpPr>
            <a:spLocks noChangeAspect="1"/>
          </p:cNvSpPr>
          <p:nvPr/>
        </p:nvSpPr>
        <p:spPr>
          <a:xfrm>
            <a:off x="6568013" y="1290971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BA5012F-773E-45C1-A04F-354AD50E6A3D}"/>
              </a:ext>
            </a:extLst>
          </p:cNvPr>
          <p:cNvSpPr>
            <a:spLocks noChangeAspect="1"/>
          </p:cNvSpPr>
          <p:nvPr/>
        </p:nvSpPr>
        <p:spPr>
          <a:xfrm>
            <a:off x="6567382" y="1600735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E30B876-2F37-41CB-BB86-B2F319D9D67E}"/>
              </a:ext>
            </a:extLst>
          </p:cNvPr>
          <p:cNvSpPr>
            <a:spLocks noChangeAspect="1"/>
          </p:cNvSpPr>
          <p:nvPr/>
        </p:nvSpPr>
        <p:spPr>
          <a:xfrm>
            <a:off x="6567382" y="1888892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C7A01D-52F6-4534-8EBB-B2FD51E97C33}"/>
              </a:ext>
            </a:extLst>
          </p:cNvPr>
          <p:cNvSpPr>
            <a:spLocks noChangeAspect="1"/>
          </p:cNvSpPr>
          <p:nvPr/>
        </p:nvSpPr>
        <p:spPr>
          <a:xfrm>
            <a:off x="6568013" y="220025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930A4F9-1F48-45D4-8DEB-01C843C76E4A}"/>
              </a:ext>
            </a:extLst>
          </p:cNvPr>
          <p:cNvSpPr>
            <a:spLocks noChangeAspect="1"/>
          </p:cNvSpPr>
          <p:nvPr/>
        </p:nvSpPr>
        <p:spPr>
          <a:xfrm>
            <a:off x="6569807" y="2517388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5D26EB3-2ECC-44C9-8FC4-1BA120CB2AE2}"/>
              </a:ext>
            </a:extLst>
          </p:cNvPr>
          <p:cNvSpPr>
            <a:spLocks noChangeAspect="1"/>
          </p:cNvSpPr>
          <p:nvPr/>
        </p:nvSpPr>
        <p:spPr>
          <a:xfrm>
            <a:off x="6567382" y="2805545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DBEB52C-CB64-4DA2-988A-B9E9A9A6C92F}"/>
              </a:ext>
            </a:extLst>
          </p:cNvPr>
          <p:cNvSpPr>
            <a:spLocks noChangeAspect="1"/>
          </p:cNvSpPr>
          <p:nvPr/>
        </p:nvSpPr>
        <p:spPr>
          <a:xfrm>
            <a:off x="6571919" y="3073258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4F438D-16B0-4FFE-8377-14BBEE646B83}"/>
              </a:ext>
            </a:extLst>
          </p:cNvPr>
          <p:cNvSpPr txBox="1"/>
          <p:nvPr/>
        </p:nvSpPr>
        <p:spPr>
          <a:xfrm>
            <a:off x="6686699" y="11423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是否有孩子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83A6C7-77B7-4A0B-821C-655257836E78}"/>
              </a:ext>
            </a:extLst>
          </p:cNvPr>
          <p:cNvSpPr txBox="1"/>
          <p:nvPr/>
        </p:nvSpPr>
        <p:spPr>
          <a:xfrm>
            <a:off x="6686699" y="14687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序号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60DE9BB-4B3E-471F-A57B-DDF1FC49DFAB}"/>
              </a:ext>
            </a:extLst>
          </p:cNvPr>
          <p:cNvSpPr txBox="1"/>
          <p:nvPr/>
        </p:nvSpPr>
        <p:spPr>
          <a:xfrm>
            <a:off x="6686699" y="1771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年龄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AF0EA0-815A-4F8D-AAD4-8A3C9FAA705B}"/>
              </a:ext>
            </a:extLst>
          </p:cNvPr>
          <p:cNvSpPr txBox="1"/>
          <p:nvPr/>
        </p:nvSpPr>
        <p:spPr>
          <a:xfrm>
            <a:off x="6686699" y="20769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移动的方向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CF91B48-8D08-4ADF-9C4B-78B6108C350B}"/>
              </a:ext>
            </a:extLst>
          </p:cNvPr>
          <p:cNvSpPr txBox="1"/>
          <p:nvPr/>
        </p:nvSpPr>
        <p:spPr>
          <a:xfrm>
            <a:off x="6711097" y="26828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饥饿值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DE1ADB9-B991-4FB4-B7F9-B1199E3597FB}"/>
              </a:ext>
            </a:extLst>
          </p:cNvPr>
          <p:cNvSpPr txBox="1"/>
          <p:nvPr/>
        </p:nvSpPr>
        <p:spPr>
          <a:xfrm>
            <a:off x="6704119" y="29702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位置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7EE6FB4-DC1E-4BB7-866D-0B707F6469B8}"/>
              </a:ext>
            </a:extLst>
          </p:cNvPr>
          <p:cNvSpPr txBox="1"/>
          <p:nvPr/>
        </p:nvSpPr>
        <p:spPr>
          <a:xfrm>
            <a:off x="6686699" y="23827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移动的步数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89917A4-00C3-40FF-9F2F-43FABEF02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68" y="3554540"/>
            <a:ext cx="2700338" cy="1513523"/>
          </a:xfrm>
          <a:prstGeom prst="rect">
            <a:avLst/>
          </a:prstGeom>
        </p:spPr>
      </p:pic>
      <p:sp>
        <p:nvSpPr>
          <p:cNvPr id="30" name="椭圆 29">
            <a:extLst>
              <a:ext uri="{FF2B5EF4-FFF2-40B4-BE49-F238E27FC236}">
                <a16:creationId xmlns:a16="http://schemas.microsoft.com/office/drawing/2014/main" id="{F447CFE8-EA8B-4EED-8569-7244512B939E}"/>
              </a:ext>
            </a:extLst>
          </p:cNvPr>
          <p:cNvSpPr>
            <a:spLocks noChangeAspect="1"/>
          </p:cNvSpPr>
          <p:nvPr/>
        </p:nvSpPr>
        <p:spPr>
          <a:xfrm>
            <a:off x="6139937" y="3617973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FD56733-6690-4918-9B82-1B63CE8983E1}"/>
              </a:ext>
            </a:extLst>
          </p:cNvPr>
          <p:cNvSpPr txBox="1"/>
          <p:nvPr/>
        </p:nvSpPr>
        <p:spPr>
          <a:xfrm>
            <a:off x="6257130" y="3469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水草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5B226C0-8D25-4931-8CEF-2AFE42682A3C}"/>
              </a:ext>
            </a:extLst>
          </p:cNvPr>
          <p:cNvSpPr>
            <a:spLocks noChangeAspect="1"/>
          </p:cNvSpPr>
          <p:nvPr/>
        </p:nvSpPr>
        <p:spPr>
          <a:xfrm>
            <a:off x="6631128" y="4217351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CFA4986-3630-43AB-B03E-06D2C79D4C34}"/>
              </a:ext>
            </a:extLst>
          </p:cNvPr>
          <p:cNvSpPr>
            <a:spLocks noChangeAspect="1"/>
          </p:cNvSpPr>
          <p:nvPr/>
        </p:nvSpPr>
        <p:spPr>
          <a:xfrm>
            <a:off x="6631128" y="4526409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60D76AC-85C0-4757-8580-BC07A5D8E7C1}"/>
              </a:ext>
            </a:extLst>
          </p:cNvPr>
          <p:cNvSpPr txBox="1"/>
          <p:nvPr/>
        </p:nvSpPr>
        <p:spPr>
          <a:xfrm>
            <a:off x="6749814" y="4068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年龄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0F504A4-599D-4276-B411-1FB821C10406}"/>
              </a:ext>
            </a:extLst>
          </p:cNvPr>
          <p:cNvSpPr txBox="1"/>
          <p:nvPr/>
        </p:nvSpPr>
        <p:spPr>
          <a:xfrm>
            <a:off x="6749814" y="43883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长度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DE8332-B08F-466D-A8D8-56F0BF7DAE0A}"/>
              </a:ext>
            </a:extLst>
          </p:cNvPr>
          <p:cNvSpPr txBox="1"/>
          <p:nvPr/>
        </p:nvSpPr>
        <p:spPr>
          <a:xfrm>
            <a:off x="8630826" y="212957"/>
            <a:ext cx="492443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代码讲解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E69F14-9105-4055-A4ED-EAF96B50B1B8}"/>
              </a:ext>
            </a:extLst>
          </p:cNvPr>
          <p:cNvSpPr txBox="1"/>
          <p:nvPr/>
        </p:nvSpPr>
        <p:spPr>
          <a:xfrm>
            <a:off x="8443010" y="185147"/>
            <a:ext cx="369332" cy="12833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GB" altLang="zh-CN" sz="1200" dirty="0">
                <a:solidFill>
                  <a:schemeClr val="bg1"/>
                </a:solidFill>
              </a:rPr>
              <a:t>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12074635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  <p:bldP spid="6" grpId="0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7" grpId="0"/>
      <p:bldP spid="20" grpId="0"/>
      <p:bldP spid="21" grpId="0"/>
      <p:bldP spid="22" grpId="0"/>
      <p:bldP spid="24" grpId="0"/>
      <p:bldP spid="25" grpId="0"/>
      <p:bldP spid="27" grpId="0"/>
      <p:bldP spid="30" grpId="0" animBg="1"/>
      <p:bldP spid="31" grpId="0"/>
      <p:bldP spid="32" grpId="0" animBg="1"/>
      <p:bldP spid="33" grpId="0" animBg="1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图片包含 文字&#10;&#10;自动生成的说明">
            <a:extLst>
              <a:ext uri="{FF2B5EF4-FFF2-40B4-BE49-F238E27FC236}">
                <a16:creationId xmlns:a16="http://schemas.microsoft.com/office/drawing/2014/main" id="{61E1AA36-8450-45C1-96C4-515B64DFA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0"/>
            <a:ext cx="5061298" cy="51435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81CC8A70-DF30-4936-9F81-C2B901C2EBAF}"/>
              </a:ext>
            </a:extLst>
          </p:cNvPr>
          <p:cNvSpPr txBox="1"/>
          <p:nvPr/>
        </p:nvSpPr>
        <p:spPr>
          <a:xfrm>
            <a:off x="6271418" y="-396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进食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681D22B-5334-4C9B-B6CF-4B7E35199653}"/>
              </a:ext>
            </a:extLst>
          </p:cNvPr>
          <p:cNvSpPr>
            <a:spLocks noChangeAspect="1"/>
          </p:cNvSpPr>
          <p:nvPr/>
        </p:nvSpPr>
        <p:spPr>
          <a:xfrm>
            <a:off x="6154225" y="126697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ECF04E4-6E18-4DCF-ACC0-536949F6A89C}"/>
              </a:ext>
            </a:extLst>
          </p:cNvPr>
          <p:cNvSpPr>
            <a:spLocks noChangeAspect="1"/>
          </p:cNvSpPr>
          <p:nvPr/>
        </p:nvSpPr>
        <p:spPr>
          <a:xfrm>
            <a:off x="6149122" y="351808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DA9D0C7-FA38-4972-B5D4-046C72C1D009}"/>
              </a:ext>
            </a:extLst>
          </p:cNvPr>
          <p:cNvSpPr txBox="1"/>
          <p:nvPr/>
        </p:nvSpPr>
        <p:spPr>
          <a:xfrm>
            <a:off x="6257130" y="2153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是否饥饿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13C3894A-1B85-4057-9405-A3CB91ECBD40}"/>
              </a:ext>
            </a:extLst>
          </p:cNvPr>
          <p:cNvSpPr>
            <a:spLocks noChangeAspect="1"/>
          </p:cNvSpPr>
          <p:nvPr/>
        </p:nvSpPr>
        <p:spPr>
          <a:xfrm>
            <a:off x="6209662" y="3944552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C556B67-B37A-4B86-82E4-B3A66EBF14B7}"/>
              </a:ext>
            </a:extLst>
          </p:cNvPr>
          <p:cNvSpPr txBox="1"/>
          <p:nvPr/>
        </p:nvSpPr>
        <p:spPr>
          <a:xfrm>
            <a:off x="6326855" y="379588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生孩子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B5250B8-C938-41B8-A01D-352E5F5D2A36}"/>
              </a:ext>
            </a:extLst>
          </p:cNvPr>
          <p:cNvSpPr>
            <a:spLocks noChangeAspect="1"/>
          </p:cNvSpPr>
          <p:nvPr/>
        </p:nvSpPr>
        <p:spPr>
          <a:xfrm>
            <a:off x="6479089" y="3358653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8CEFDF6-3FED-4536-9BA7-AB7BCC77D369}"/>
              </a:ext>
            </a:extLst>
          </p:cNvPr>
          <p:cNvSpPr txBox="1"/>
          <p:nvPr/>
        </p:nvSpPr>
        <p:spPr>
          <a:xfrm>
            <a:off x="6597775" y="322059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消耗饥饿值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4AAE2D07-970A-40F8-AA32-20EEE2AF43FF}"/>
              </a:ext>
            </a:extLst>
          </p:cNvPr>
          <p:cNvSpPr>
            <a:spLocks noChangeAspect="1"/>
          </p:cNvSpPr>
          <p:nvPr/>
        </p:nvSpPr>
        <p:spPr>
          <a:xfrm>
            <a:off x="6183065" y="138513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C48933D-6B6E-4EFD-9834-122266F7A596}"/>
              </a:ext>
            </a:extLst>
          </p:cNvPr>
          <p:cNvSpPr txBox="1"/>
          <p:nvPr/>
        </p:nvSpPr>
        <p:spPr>
          <a:xfrm>
            <a:off x="6300258" y="123646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移动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7B498F-CEA6-43C0-83AD-2902AA87398B}"/>
              </a:ext>
            </a:extLst>
          </p:cNvPr>
          <p:cNvSpPr txBox="1"/>
          <p:nvPr/>
        </p:nvSpPr>
        <p:spPr>
          <a:xfrm>
            <a:off x="8630826" y="212957"/>
            <a:ext cx="492443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代码讲解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9A62DF-A153-4D0E-8988-4654EB611055}"/>
              </a:ext>
            </a:extLst>
          </p:cNvPr>
          <p:cNvSpPr txBox="1"/>
          <p:nvPr/>
        </p:nvSpPr>
        <p:spPr>
          <a:xfrm>
            <a:off x="8443010" y="185147"/>
            <a:ext cx="369332" cy="12833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GB" altLang="zh-CN" sz="1200" dirty="0">
                <a:solidFill>
                  <a:schemeClr val="bg1"/>
                </a:solidFill>
              </a:rPr>
              <a:t>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3448044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0" animBg="1"/>
      <p:bldP spid="37" grpId="0"/>
      <p:bldP spid="52" grpId="0" animBg="1"/>
      <p:bldP spid="53" grpId="0"/>
      <p:bldP spid="55" grpId="0" animBg="1"/>
      <p:bldP spid="57" grpId="0"/>
      <p:bldP spid="58" grpId="0" animBg="1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717F29-9E7C-4E62-9669-409BAF4155AD}"/>
              </a:ext>
            </a:extLst>
          </p:cNvPr>
          <p:cNvSpPr txBox="1"/>
          <p:nvPr/>
        </p:nvSpPr>
        <p:spPr>
          <a:xfrm>
            <a:off x="6372200" y="4835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时间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431A682-DF04-4B7C-80CF-51C8D13CAEA5}"/>
              </a:ext>
            </a:extLst>
          </p:cNvPr>
          <p:cNvSpPr>
            <a:spLocks noChangeAspect="1"/>
          </p:cNvSpPr>
          <p:nvPr/>
        </p:nvSpPr>
        <p:spPr>
          <a:xfrm>
            <a:off x="6255007" y="61418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209E49E-E522-4A29-9F96-A6248B388F20}"/>
              </a:ext>
            </a:extLst>
          </p:cNvPr>
          <p:cNvSpPr>
            <a:spLocks noChangeAspect="1"/>
          </p:cNvSpPr>
          <p:nvPr/>
        </p:nvSpPr>
        <p:spPr>
          <a:xfrm>
            <a:off x="6255007" y="1064232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DBE4D4-86F1-415E-B590-B6FC49085B98}"/>
              </a:ext>
            </a:extLst>
          </p:cNvPr>
          <p:cNvSpPr txBox="1"/>
          <p:nvPr/>
        </p:nvSpPr>
        <p:spPr>
          <a:xfrm>
            <a:off x="6372200" y="91556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水草、大鱼、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小鱼的数量</a:t>
            </a:r>
          </a:p>
        </p:txBody>
      </p:sp>
      <p:pic>
        <p:nvPicPr>
          <p:cNvPr id="9" name="图片 8" descr="图片包含 文字&#10;&#10;自动生成的说明">
            <a:extLst>
              <a:ext uri="{FF2B5EF4-FFF2-40B4-BE49-F238E27FC236}">
                <a16:creationId xmlns:a16="http://schemas.microsoft.com/office/drawing/2014/main" id="{B24E4420-30CF-4782-A0C5-C6511733B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" y="405988"/>
            <a:ext cx="5964555" cy="4322826"/>
          </a:xfrm>
          <a:prstGeom prst="rect">
            <a:avLst/>
          </a:prstGeom>
        </p:spPr>
      </p:pic>
      <p:sp>
        <p:nvSpPr>
          <p:cNvPr id="38" name="椭圆 37">
            <a:extLst>
              <a:ext uri="{FF2B5EF4-FFF2-40B4-BE49-F238E27FC236}">
                <a16:creationId xmlns:a16="http://schemas.microsoft.com/office/drawing/2014/main" id="{4F3D751F-E54D-4984-BAAA-3261D6F34C60}"/>
              </a:ext>
            </a:extLst>
          </p:cNvPr>
          <p:cNvSpPr>
            <a:spLocks noChangeAspect="1"/>
          </p:cNvSpPr>
          <p:nvPr/>
        </p:nvSpPr>
        <p:spPr>
          <a:xfrm>
            <a:off x="6258405" y="3217942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060CCA5-9086-4692-95BC-4CE327650F37}"/>
              </a:ext>
            </a:extLst>
          </p:cNvPr>
          <p:cNvSpPr txBox="1"/>
          <p:nvPr/>
        </p:nvSpPr>
        <p:spPr>
          <a:xfrm>
            <a:off x="6375598" y="3069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标记数组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716A542-3EB9-4C81-A4EF-B0ACCB43257A}"/>
              </a:ext>
            </a:extLst>
          </p:cNvPr>
          <p:cNvSpPr>
            <a:spLocks noChangeAspect="1"/>
          </p:cNvSpPr>
          <p:nvPr/>
        </p:nvSpPr>
        <p:spPr>
          <a:xfrm>
            <a:off x="6255007" y="4242321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97164E4-7794-43F6-94A1-195F81B8231A}"/>
              </a:ext>
            </a:extLst>
          </p:cNvPr>
          <p:cNvSpPr txBox="1"/>
          <p:nvPr/>
        </p:nvSpPr>
        <p:spPr>
          <a:xfrm>
            <a:off x="6372200" y="40936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临时储存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9277842-1434-4FF8-AF2C-A286C3A6A818}"/>
              </a:ext>
            </a:extLst>
          </p:cNvPr>
          <p:cNvSpPr>
            <a:spLocks noChangeAspect="1"/>
          </p:cNvSpPr>
          <p:nvPr/>
        </p:nvSpPr>
        <p:spPr>
          <a:xfrm>
            <a:off x="6255007" y="2185729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AB6E44E-BB20-48BF-A4AF-45195C6E0BB0}"/>
              </a:ext>
            </a:extLst>
          </p:cNvPr>
          <p:cNvSpPr txBox="1"/>
          <p:nvPr/>
        </p:nvSpPr>
        <p:spPr>
          <a:xfrm>
            <a:off x="6372200" y="203706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储存水草、大鱼、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小鱼的数据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7737AA-9B8B-4012-AA9D-4DF11ED57D8E}"/>
              </a:ext>
            </a:extLst>
          </p:cNvPr>
          <p:cNvSpPr txBox="1"/>
          <p:nvPr/>
        </p:nvSpPr>
        <p:spPr>
          <a:xfrm>
            <a:off x="8630826" y="212957"/>
            <a:ext cx="492443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代码讲解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6B7B5E-E89E-4D3A-82D3-97CBCDC9214A}"/>
              </a:ext>
            </a:extLst>
          </p:cNvPr>
          <p:cNvSpPr txBox="1"/>
          <p:nvPr/>
        </p:nvSpPr>
        <p:spPr>
          <a:xfrm>
            <a:off x="8443010" y="185147"/>
            <a:ext cx="369332" cy="12833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GB" altLang="zh-CN" sz="1200" dirty="0">
                <a:solidFill>
                  <a:schemeClr val="bg1"/>
                </a:solidFill>
              </a:rPr>
              <a:t>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5558732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  <p:bldP spid="6" grpId="0"/>
      <p:bldP spid="38" grpId="0" animBg="1"/>
      <p:bldP spid="39" grpId="0"/>
      <p:bldP spid="40" grpId="0" animBg="1"/>
      <p:bldP spid="41" grpId="0"/>
      <p:bldP spid="44" grpId="0" animBg="1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012C66-4D2C-43C5-A7BC-7135E4084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98" y="0"/>
            <a:ext cx="5598102" cy="5143500"/>
          </a:xfrm>
          <a:prstGeom prst="rect">
            <a:avLst/>
          </a:prstGeom>
        </p:spPr>
      </p:pic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15803C1D-62CC-494A-AA90-D43ADCEA2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" y="0"/>
            <a:ext cx="7531990" cy="51435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81CC8A70-DF30-4936-9F81-C2B901C2EBAF}"/>
              </a:ext>
            </a:extLst>
          </p:cNvPr>
          <p:cNvSpPr txBox="1"/>
          <p:nvPr/>
        </p:nvSpPr>
        <p:spPr>
          <a:xfrm>
            <a:off x="5734966" y="57074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69B6CC"/>
                </a:solidFill>
              </a:rPr>
              <a:t>没有水草</a:t>
            </a:r>
            <a:endParaRPr lang="zh-CN" altLang="en-US" dirty="0">
              <a:solidFill>
                <a:srgbClr val="69B6CC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DA9D0C7-FA38-4972-B5D4-046C72C1D009}"/>
              </a:ext>
            </a:extLst>
          </p:cNvPr>
          <p:cNvSpPr txBox="1"/>
          <p:nvPr/>
        </p:nvSpPr>
        <p:spPr>
          <a:xfrm>
            <a:off x="5823132" y="1347614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69B6CC"/>
                </a:solidFill>
              </a:rPr>
              <a:t>年龄</a:t>
            </a:r>
            <a:r>
              <a:rPr lang="en-US" altLang="zh-CN" sz="1600" dirty="0">
                <a:solidFill>
                  <a:srgbClr val="69B6CC"/>
                </a:solidFill>
              </a:rPr>
              <a:t>+1</a:t>
            </a:r>
            <a:endParaRPr lang="zh-CN" altLang="en-US" sz="1600" dirty="0">
              <a:solidFill>
                <a:srgbClr val="69B6CC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C556B67-B37A-4B86-82E4-B3A66EBF14B7}"/>
              </a:ext>
            </a:extLst>
          </p:cNvPr>
          <p:cNvSpPr txBox="1"/>
          <p:nvPr/>
        </p:nvSpPr>
        <p:spPr>
          <a:xfrm>
            <a:off x="6018414" y="379588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69B6CC"/>
                </a:solidFill>
              </a:rPr>
              <a:t>繁衍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C48933D-6B6E-4EFD-9834-122266F7A596}"/>
              </a:ext>
            </a:extLst>
          </p:cNvPr>
          <p:cNvSpPr txBox="1"/>
          <p:nvPr/>
        </p:nvSpPr>
        <p:spPr>
          <a:xfrm>
            <a:off x="5940152" y="223319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69B6CC"/>
                </a:solidFill>
              </a:rPr>
              <a:t>生长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E8C5E53-CC39-49DE-BA73-24D1DD3BE00D}"/>
              </a:ext>
            </a:extLst>
          </p:cNvPr>
          <p:cNvCxnSpPr/>
          <p:nvPr/>
        </p:nvCxnSpPr>
        <p:spPr>
          <a:xfrm>
            <a:off x="539552" y="839616"/>
            <a:ext cx="345638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5A9885F-9E52-4654-87E6-E6B5168C8EE4}"/>
              </a:ext>
            </a:extLst>
          </p:cNvPr>
          <p:cNvCxnSpPr>
            <a:cxnSpLocks/>
          </p:cNvCxnSpPr>
          <p:nvPr/>
        </p:nvCxnSpPr>
        <p:spPr>
          <a:xfrm>
            <a:off x="539552" y="1653294"/>
            <a:ext cx="20162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CE14E98-B97C-40CA-98BF-F9623E5498CA}"/>
              </a:ext>
            </a:extLst>
          </p:cNvPr>
          <p:cNvCxnSpPr>
            <a:cxnSpLocks/>
          </p:cNvCxnSpPr>
          <p:nvPr/>
        </p:nvCxnSpPr>
        <p:spPr>
          <a:xfrm>
            <a:off x="1475656" y="2427734"/>
            <a:ext cx="23762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E0D7E08-CC28-4BA6-B8F8-95AB35730E8B}"/>
              </a:ext>
            </a:extLst>
          </p:cNvPr>
          <p:cNvCxnSpPr>
            <a:cxnSpLocks/>
          </p:cNvCxnSpPr>
          <p:nvPr/>
        </p:nvCxnSpPr>
        <p:spPr>
          <a:xfrm>
            <a:off x="1907704" y="4083918"/>
            <a:ext cx="39604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16B9AF6-30AC-425D-ACDF-9B8C4920E2C2}"/>
              </a:ext>
            </a:extLst>
          </p:cNvPr>
          <p:cNvSpPr txBox="1"/>
          <p:nvPr/>
        </p:nvSpPr>
        <p:spPr>
          <a:xfrm>
            <a:off x="8630826" y="212957"/>
            <a:ext cx="492443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代码讲解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68183C-E5D7-43ED-8375-D148EC9DB9B0}"/>
              </a:ext>
            </a:extLst>
          </p:cNvPr>
          <p:cNvSpPr txBox="1"/>
          <p:nvPr/>
        </p:nvSpPr>
        <p:spPr>
          <a:xfrm>
            <a:off x="8443010" y="185147"/>
            <a:ext cx="369332" cy="12833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GB" altLang="zh-CN" sz="1200" dirty="0">
                <a:solidFill>
                  <a:schemeClr val="bg1"/>
                </a:solidFill>
              </a:rPr>
              <a:t>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40185543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53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屏幕截图&#10;&#10;自动生成的说明">
            <a:extLst>
              <a:ext uri="{FF2B5EF4-FFF2-40B4-BE49-F238E27FC236}">
                <a16:creationId xmlns:a16="http://schemas.microsoft.com/office/drawing/2014/main" id="{FA96BF81-BDA8-4843-B522-8CE78BA84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" y="0"/>
            <a:ext cx="9108472" cy="5143500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8A15382-8055-45E6-817C-D1C9BDD669E0}"/>
              </a:ext>
            </a:extLst>
          </p:cNvPr>
          <p:cNvCxnSpPr>
            <a:cxnSpLocks/>
          </p:cNvCxnSpPr>
          <p:nvPr/>
        </p:nvCxnSpPr>
        <p:spPr>
          <a:xfrm>
            <a:off x="467544" y="558477"/>
            <a:ext cx="1296144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DCFE9F8-867A-4FD2-9D96-20FAAABA131B}"/>
              </a:ext>
            </a:extLst>
          </p:cNvPr>
          <p:cNvSpPr txBox="1"/>
          <p:nvPr/>
        </p:nvSpPr>
        <p:spPr>
          <a:xfrm>
            <a:off x="2051720" y="339502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69B6CC"/>
                </a:solidFill>
              </a:rPr>
              <a:t>年龄</a:t>
            </a:r>
            <a:r>
              <a:rPr lang="en-US" altLang="zh-CN" sz="1400" dirty="0">
                <a:solidFill>
                  <a:srgbClr val="69B6CC"/>
                </a:solidFill>
              </a:rPr>
              <a:t>+1</a:t>
            </a:r>
            <a:endParaRPr lang="zh-CN" altLang="en-US" sz="1400" dirty="0">
              <a:solidFill>
                <a:srgbClr val="69B6CC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9B2BB66-9996-4901-AC0E-C13D6E928354}"/>
              </a:ext>
            </a:extLst>
          </p:cNvPr>
          <p:cNvCxnSpPr>
            <a:cxnSpLocks/>
          </p:cNvCxnSpPr>
          <p:nvPr/>
        </p:nvCxnSpPr>
        <p:spPr>
          <a:xfrm>
            <a:off x="755576" y="771550"/>
            <a:ext cx="4896544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8669AEE-9921-488E-975C-BEB730AB8170}"/>
              </a:ext>
            </a:extLst>
          </p:cNvPr>
          <p:cNvSpPr txBox="1"/>
          <p:nvPr/>
        </p:nvSpPr>
        <p:spPr>
          <a:xfrm>
            <a:off x="5995854" y="53578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69B6CC"/>
                </a:solidFill>
              </a:rPr>
              <a:t>饿死或老死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79F5073-8610-4FF5-8EBA-A3E5EED6244D}"/>
              </a:ext>
            </a:extLst>
          </p:cNvPr>
          <p:cNvCxnSpPr>
            <a:cxnSpLocks/>
          </p:cNvCxnSpPr>
          <p:nvPr/>
        </p:nvCxnSpPr>
        <p:spPr>
          <a:xfrm>
            <a:off x="827584" y="1779662"/>
            <a:ext cx="792088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4B546CB-22BC-4927-AEF5-371F391CD36C}"/>
              </a:ext>
            </a:extLst>
          </p:cNvPr>
          <p:cNvSpPr txBox="1"/>
          <p:nvPr/>
        </p:nvSpPr>
        <p:spPr>
          <a:xfrm>
            <a:off x="7956376" y="185167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69B6CC"/>
                </a:solidFill>
              </a:rPr>
              <a:t>到达生育年龄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FE29550-6D25-444C-8897-1EFDA84B3CE7}"/>
              </a:ext>
            </a:extLst>
          </p:cNvPr>
          <p:cNvCxnSpPr>
            <a:cxnSpLocks/>
          </p:cNvCxnSpPr>
          <p:nvPr/>
        </p:nvCxnSpPr>
        <p:spPr>
          <a:xfrm>
            <a:off x="467544" y="2787774"/>
            <a:ext cx="2088232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0E33104-86B3-471B-9B43-7AD62E0ACDB5}"/>
              </a:ext>
            </a:extLst>
          </p:cNvPr>
          <p:cNvSpPr txBox="1"/>
          <p:nvPr/>
        </p:nvSpPr>
        <p:spPr>
          <a:xfrm>
            <a:off x="2802488" y="24895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69B6CC"/>
                </a:solidFill>
              </a:rPr>
              <a:t>捕食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5B7D0DC-8CD2-43B0-8C06-C51D14042058}"/>
              </a:ext>
            </a:extLst>
          </p:cNvPr>
          <p:cNvCxnSpPr>
            <a:cxnSpLocks/>
          </p:cNvCxnSpPr>
          <p:nvPr/>
        </p:nvCxnSpPr>
        <p:spPr>
          <a:xfrm>
            <a:off x="467544" y="2931790"/>
            <a:ext cx="4248472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7C50004-7A98-4EF4-96A7-0BA379DA2212}"/>
              </a:ext>
            </a:extLst>
          </p:cNvPr>
          <p:cNvSpPr txBox="1"/>
          <p:nvPr/>
        </p:nvSpPr>
        <p:spPr>
          <a:xfrm>
            <a:off x="4910923" y="27255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69B6CC"/>
                </a:solidFill>
              </a:rPr>
              <a:t>移动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EBF7C6-7846-4CC8-BB6A-34D511AC5C7A}"/>
              </a:ext>
            </a:extLst>
          </p:cNvPr>
          <p:cNvSpPr txBox="1"/>
          <p:nvPr/>
        </p:nvSpPr>
        <p:spPr>
          <a:xfrm>
            <a:off x="8630826" y="212957"/>
            <a:ext cx="492443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代码讲解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642685-ECC2-41C2-B603-11FC558F16A1}"/>
              </a:ext>
            </a:extLst>
          </p:cNvPr>
          <p:cNvSpPr txBox="1"/>
          <p:nvPr/>
        </p:nvSpPr>
        <p:spPr>
          <a:xfrm>
            <a:off x="8443010" y="185147"/>
            <a:ext cx="369332" cy="12833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GB" altLang="zh-CN" sz="1200" dirty="0">
                <a:solidFill>
                  <a:schemeClr val="bg1"/>
                </a:solidFill>
              </a:rPr>
              <a:t>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3934701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  <p:bldP spid="29" grpId="0"/>
      <p:bldP spid="38" grpId="0"/>
      <p:bldP spid="41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265</Words>
  <Application>Microsoft Office PowerPoint</Application>
  <PresentationFormat>全屏显示(16:9)</PresentationFormat>
  <Paragraphs>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 Unicode MS</vt:lpstr>
      <vt:lpstr>맑은 고딕</vt:lpstr>
      <vt:lpstr>等线</vt:lpstr>
      <vt:lpstr>Arial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YXL</cp:lastModifiedBy>
  <cp:revision>138</cp:revision>
  <dcterms:created xsi:type="dcterms:W3CDTF">2016-12-05T23:26:54Z</dcterms:created>
  <dcterms:modified xsi:type="dcterms:W3CDTF">2019-01-02T03:29:41Z</dcterms:modified>
</cp:coreProperties>
</file>