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8.png" ContentType="image/png"/>
  <Override PartName="/ppt/media/image17.png" ContentType="image/png"/>
  <Override PartName="/ppt/media/image11.png" ContentType="image/png"/>
  <Override PartName="/ppt/media/image2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5.png" ContentType="image/png"/>
  <Override PartName="/ppt/media/image14.png" ContentType="image/png"/>
  <Override PartName="/ppt/media/image6.png" ContentType="image/png"/>
  <Override PartName="/ppt/media/image15.png" ContentType="image/png"/>
  <Override PartName="/ppt/media/image10.png" ContentType="image/png"/>
  <Override PartName="/ppt/media/image1.png" ContentType="image/png"/>
  <Override PartName="/ppt/media/image7.png" ContentType="image/png"/>
  <Override PartName="/ppt/media/image16.png" ContentType="image/png"/>
  <Override PartName="/ppt/embeddings/oleObject1.bin" ContentType="application/vnd.openxmlformats-officedocument.oleObject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_rels/notesSlide1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</p:sldIdLst>
  <p:sldSz cx="9144000" cy="6858000"/>
  <p:notesSz cx="7010400" cy="929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notesMaster" Target="notesMasters/notesMaster1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slide" Target="slides/slide14.xml"/><Relationship Id="rId30" Type="http://schemas.openxmlformats.org/officeDocument/2006/relationships/slide" Target="slides/slide15.xml"/><Relationship Id="rId31" Type="http://schemas.openxmlformats.org/officeDocument/2006/relationships/slide" Target="slides/slide16.xml"/><Relationship Id="rId32" Type="http://schemas.openxmlformats.org/officeDocument/2006/relationships/slide" Target="slides/slide17.xml"/><Relationship Id="rId33" Type="http://schemas.openxmlformats.org/officeDocument/2006/relationships/slide" Target="slides/slide18.xml"/><Relationship Id="rId34" Type="http://schemas.openxmlformats.org/officeDocument/2006/relationships/slide" Target="slides/slide19.xml"/><Relationship Id="rId35" Type="http://schemas.openxmlformats.org/officeDocument/2006/relationships/slide" Target="slides/slide20.xml"/><Relationship Id="rId36" Type="http://schemas.openxmlformats.org/officeDocument/2006/relationships/slide" Target="slides/slide21.xml"/><Relationship Id="rId37" Type="http://schemas.openxmlformats.org/officeDocument/2006/relationships/slide" Target="slides/slide22.xml"/><Relationship Id="rId38" Type="http://schemas.openxmlformats.org/officeDocument/2006/relationships/slide" Target="slides/slide23.xml"/><Relationship Id="rId39" Type="http://schemas.openxmlformats.org/officeDocument/2006/relationships/slide" Target="slides/slide24.xml"/><Relationship Id="rId40" Type="http://schemas.openxmlformats.org/officeDocument/2006/relationships/slide" Target="slides/slide25.xml"/><Relationship Id="rId41" Type="http://schemas.openxmlformats.org/officeDocument/2006/relationships/slide" Target="slides/slide26.xml"/><Relationship Id="rId42" Type="http://schemas.openxmlformats.org/officeDocument/2006/relationships/slide" Target="slides/slide27.xml"/><Relationship Id="rId43" Type="http://schemas.openxmlformats.org/officeDocument/2006/relationships/slide" Target="slides/slide28.xml"/><Relationship Id="rId44" Type="http://schemas.openxmlformats.org/officeDocument/2006/relationships/slide" Target="slides/slide29.xml"/><Relationship Id="rId45" Type="http://schemas.openxmlformats.org/officeDocument/2006/relationships/slide" Target="slides/slide30.xml"/><Relationship Id="rId46" Type="http://schemas.openxmlformats.org/officeDocument/2006/relationships/slide" Target="slides/slide31.xml"/><Relationship Id="rId4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dt" idx="1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ftr" idx="1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BC2DE806-5FAD-423A-AEF4-4EF9FF5397AA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335;g29e97c85f34_0_364:notes"/>
          <p:cNvSpPr/>
          <p:nvPr/>
        </p:nvSpPr>
        <p:spPr>
          <a:xfrm>
            <a:off x="3971880" y="8831160"/>
            <a:ext cx="3038040" cy="46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440" bIns="46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1F36D25-0A7F-49A8-8C2D-1D049438853C}" type="slidenum">
              <a:rPr b="0" lang="en-US" sz="2400" strike="noStrike" u="none">
                <a:solidFill>
                  <a:srgbClr val="000000"/>
                </a:solidFill>
                <a:uFillTx/>
                <a:latin typeface="Tahoma"/>
                <a:ea typeface="Tahoma"/>
              </a:rPr>
              <a:t>&lt;number&gt;</a:t>
            </a:fld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4" name="PlaceHolder 1"/>
          <p:cNvSpPr>
            <a:spLocks noGrp="1"/>
          </p:cNvSpPr>
          <p:nvPr>
            <p:ph type="body"/>
          </p:nvPr>
        </p:nvSpPr>
        <p:spPr>
          <a:xfrm>
            <a:off x="934920" y="4416480"/>
            <a:ext cx="5139720" cy="418104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 type="sldImg"/>
          </p:nvPr>
        </p:nvSpPr>
        <p:spPr>
          <a:xfrm>
            <a:off x="1182600" y="698400"/>
            <a:ext cx="4644720" cy="348408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ldImg"/>
          </p:nvPr>
        </p:nvSpPr>
        <p:spPr>
          <a:xfrm>
            <a:off x="1182600" y="698400"/>
            <a:ext cx="4644720" cy="3484080"/>
          </a:xfrm>
          <a:prstGeom prst="rect">
            <a:avLst/>
          </a:prstGeom>
          <a:ln w="0">
            <a:noFill/>
          </a:ln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934920" y="4416480"/>
            <a:ext cx="5139720" cy="418104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sldNum" idx="51"/>
          </p:nvPr>
        </p:nvSpPr>
        <p:spPr>
          <a:xfrm>
            <a:off x="3971880" y="8831160"/>
            <a:ext cx="3038040" cy="46476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C1C59B-BD2F-4035-907E-CB9BB5BEBEE6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sldImg"/>
          </p:nvPr>
        </p:nvSpPr>
        <p:spPr>
          <a:xfrm>
            <a:off x="1182600" y="698400"/>
            <a:ext cx="4644720" cy="3484080"/>
          </a:xfrm>
          <a:prstGeom prst="rect">
            <a:avLst/>
          </a:prstGeom>
          <a:ln w="0">
            <a:noFill/>
          </a:ln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934920" y="4416480"/>
            <a:ext cx="5139720" cy="418104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sldNum" idx="52"/>
          </p:nvPr>
        </p:nvSpPr>
        <p:spPr>
          <a:xfrm>
            <a:off x="3971880" y="8831160"/>
            <a:ext cx="3038040" cy="46476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64CC67-C821-4120-B191-34B551F188DA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sldImg"/>
          </p:nvPr>
        </p:nvSpPr>
        <p:spPr>
          <a:xfrm>
            <a:off x="1182600" y="698400"/>
            <a:ext cx="4644720" cy="3484080"/>
          </a:xfrm>
          <a:prstGeom prst="rect">
            <a:avLst/>
          </a:prstGeom>
          <a:ln w="0">
            <a:noFill/>
          </a:ln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934920" y="4416480"/>
            <a:ext cx="5139720" cy="418104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576" name="Google Shape;109;g297872706cb_0_27:notes"/>
          <p:cNvSpPr/>
          <p:nvPr/>
        </p:nvSpPr>
        <p:spPr>
          <a:xfrm>
            <a:off x="3971880" y="8831160"/>
            <a:ext cx="3038040" cy="46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440" bIns="46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D1B78D4-E7BB-4D7C-B93F-EEA85F7EE857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115;p2:notes"/>
          <p:cNvSpPr/>
          <p:nvPr/>
        </p:nvSpPr>
        <p:spPr>
          <a:xfrm>
            <a:off x="3971880" y="8831160"/>
            <a:ext cx="3038040" cy="46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880" rIns="92880" tIns="46440" bIns="464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50636FD-C8DC-40D0-AAEF-A28B54E0D51D}" type="slidenum">
              <a:rPr b="0" lang="en-US" sz="2400" strike="noStrike" u="none">
                <a:solidFill>
                  <a:srgbClr val="000000"/>
                </a:solidFill>
                <a:uFillTx/>
                <a:latin typeface="Tahoma"/>
                <a:ea typeface="Tahoma"/>
              </a:rPr>
              <a:t>&lt;number&gt;</a:t>
            </a:fld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8" name="PlaceHolder 1"/>
          <p:cNvSpPr>
            <a:spLocks noGrp="1"/>
          </p:cNvSpPr>
          <p:nvPr>
            <p:ph type="sldImg"/>
          </p:nvPr>
        </p:nvSpPr>
        <p:spPr>
          <a:xfrm>
            <a:off x="1182600" y="698400"/>
            <a:ext cx="4644720" cy="3484080"/>
          </a:xfrm>
          <a:prstGeom prst="rect">
            <a:avLst/>
          </a:prstGeom>
          <a:ln w="0">
            <a:noFill/>
          </a:ln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934920" y="4416480"/>
            <a:ext cx="5139720" cy="418104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ldImg"/>
          </p:nvPr>
        </p:nvSpPr>
        <p:spPr>
          <a:xfrm>
            <a:off x="1182600" y="698400"/>
            <a:ext cx="4644720" cy="3484080"/>
          </a:xfrm>
          <a:prstGeom prst="rect">
            <a:avLst/>
          </a:prstGeom>
          <a:ln w="0">
            <a:noFill/>
          </a:ln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934920" y="4416480"/>
            <a:ext cx="5139720" cy="418104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sldNum" idx="50"/>
          </p:nvPr>
        </p:nvSpPr>
        <p:spPr>
          <a:xfrm>
            <a:off x="3971880" y="8831160"/>
            <a:ext cx="3038040" cy="464760"/>
          </a:xfrm>
          <a:prstGeom prst="rect">
            <a:avLst/>
          </a:prstGeom>
          <a:noFill/>
          <a:ln w="0">
            <a:noFill/>
          </a:ln>
        </p:spPr>
        <p:txBody>
          <a:bodyPr lIns="92880" rIns="92880" tIns="46440" bIns="464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D5C997-FC06-4CF6-B094-4E8C905B3299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779292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80880" y="1371600"/>
            <a:ext cx="8381520" cy="51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A8E4D7B-A4B3-4D63-9007-A93106A7A862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5973FD05-2988-4F93-A0F3-1C1D6999FE40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4D6432B-23EB-47D2-B88A-AFAC08A9D8E4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3DADF4A-4D20-427C-B78B-E71EBF89EE38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779292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7C9E00D-6F7E-44C1-B118-43B23F4F51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779292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4089960" cy="51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5680" y="1371600"/>
            <a:ext cx="4089960" cy="51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B6D3E31-7FDC-489B-B67D-AAA9747B7E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779292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81520" cy="51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9983B23-1E83-4132-ADBC-0544321176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7C3BC52-6CE0-4711-835C-F4F74A4397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779292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380880" y="1371600"/>
            <a:ext cx="8381520" cy="51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0B555EA-6159-45D5-81A2-C27191DC17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779292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81520" cy="51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1907A83-37A9-495D-8CD5-BFC72136C8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F18E48-406B-41BB-9631-A494A733BC70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55F0A9-75B9-4A69-8219-5B4A4E1799B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2CCBFFE-A5E7-40CC-906E-A7345E56B279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779292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81520" cy="51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181951-A1A2-49E5-8627-CAA3B556F31B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779292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81520" cy="51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C266AF-68A9-46F7-A235-FB6CD2F92AED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233340E-2949-4FE7-88CF-67E2A60D1ED2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779292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4089960" cy="51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5680" y="1371600"/>
            <a:ext cx="4089960" cy="51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2119E65-1629-44BA-BB11-E20FF31E3F8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779292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F44EAA1-38A9-47F9-8BA9-C32586268CEC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5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5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E4C695-6D91-4ED0-9C1A-630304B6FF76}" type="slidenum">
              <a:rPr b="0" lang="en-US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740880"/>
            <a:ext cx="2807640" cy="1007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852920"/>
            <a:ext cx="2807640" cy="423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sldNum" idx="10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1D078E-7718-4348-BA23-7443FD9B942A}" type="slidenum">
              <a:rPr b="0" lang="en-US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90320" y="600120"/>
            <a:ext cx="6367320" cy="545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11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87A23C-5A6C-4F49-9BEE-95AA43DE7AE9}" type="slidenum">
              <a:rPr b="0" lang="en-US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44;g2970a8b8f09_0_1614"/>
          <p:cNvSpPr/>
          <p:nvPr/>
        </p:nvSpPr>
        <p:spPr>
          <a:xfrm>
            <a:off x="4572000" y="0"/>
            <a:ext cx="4571640" cy="68576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65680" y="1644120"/>
            <a:ext cx="4044960" cy="197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939560" y="965520"/>
            <a:ext cx="3836520" cy="492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12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143F61-852D-4AF6-B927-D87F9A0BFAF5}" type="slidenum">
              <a:rPr b="0" lang="en-US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59;p37"/>
          <p:cNvSpPr/>
          <p:nvPr/>
        </p:nvSpPr>
        <p:spPr>
          <a:xfrm>
            <a:off x="304920" y="1219320"/>
            <a:ext cx="8410320" cy="45720"/>
          </a:xfrm>
          <a:prstGeom prst="rect">
            <a:avLst/>
          </a:prstGeom>
          <a:gradFill rotWithShape="0">
            <a:gsLst>
              <a:gs pos="0">
                <a:srgbClr val="800000">
                  <a:alpha val="49000"/>
                </a:srgbClr>
              </a:gs>
              <a:gs pos="100000">
                <a:srgbClr val="fae2f6">
                  <a:alpha val="49000"/>
                </a:srgbClr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3040" bIns="230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7792920" cy="60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80880" y="1371600"/>
            <a:ext cx="8381520" cy="510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13"/>
          </p:nvPr>
        </p:nvSpPr>
        <p:spPr>
          <a:xfrm>
            <a:off x="0" y="6477120"/>
            <a:ext cx="19047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14"/>
          </p:nvPr>
        </p:nvSpPr>
        <p:spPr>
          <a:xfrm>
            <a:off x="3124080" y="6477120"/>
            <a:ext cx="289512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15"/>
          </p:nvPr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03A6E2-DFC7-4B54-88A8-5338059EE264}" type="slidenum">
              <a: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body"/>
          </p:nvPr>
        </p:nvSpPr>
        <p:spPr>
          <a:xfrm>
            <a:off x="311760" y="5640840"/>
            <a:ext cx="5998320" cy="80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32C4B4-6077-42DB-9435-D81DB93D9295}" type="slidenum">
              <a:rPr b="0" lang="en-US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1474920"/>
            <a:ext cx="8520120" cy="261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xx%</a:t>
            </a:r>
            <a:endParaRPr b="0" lang="en-US" sz="1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4203000"/>
            <a:ext cx="8520120" cy="173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3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83C454-4E55-440D-93F3-8A1EBBD44675}" type="slidenum">
              <a:rPr b="0" lang="en-US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ldNum" idx="4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709460-52CF-440E-B2B9-10B6A4C6A8CE}" type="slidenum">
              <a:rPr b="0" lang="en-US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20120" cy="455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5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E6F426-3588-418A-8DD6-421CA4D9AA8C}" type="slidenum">
              <a:rPr b="0" lang="en-US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80000" cy="533160"/>
          </a:xfrm>
          <a:prstGeom prst="rect">
            <a:avLst/>
          </a:prstGeom>
          <a:noFill/>
          <a:ln w="0">
            <a:noFill/>
          </a:ln>
        </p:spPr>
        <p:txBody>
          <a:bodyPr lIns="90360" rIns="90360" tIns="44280" bIns="44280" anchor="b">
            <a:normAutofit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11120" y="1143000"/>
            <a:ext cx="8318160" cy="5181120"/>
          </a:xfrm>
          <a:prstGeom prst="rect">
            <a:avLst/>
          </a:prstGeom>
          <a:noFill/>
          <a:ln w="0">
            <a:noFill/>
          </a:ln>
        </p:spPr>
        <p:txBody>
          <a:bodyPr lIns="90360" rIns="90360" tIns="44280" bIns="4428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sldNum" idx="6"/>
          </p:nvPr>
        </p:nvSpPr>
        <p:spPr>
          <a:xfrm>
            <a:off x="8556840" y="633312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76ADB10-0DE7-4B06-B44C-DAC56791E9B7}" type="slidenum">
              <a:rPr b="0" lang="en-US" sz="13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3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2867760"/>
            <a:ext cx="8520120" cy="112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7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80F2B1-A171-4F2C-B281-8C036DBEBEDA}" type="slidenum">
              <a:rPr b="0" lang="en-US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3999600" cy="455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832280" y="1536480"/>
            <a:ext cx="3999600" cy="455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sldNum" idx="8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15EAA3-D46F-4BE6-8338-2D4D10F8F6D5}" type="slidenum">
              <a:rPr b="0" lang="en-US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ldNum" idx="9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0841A5-747C-4CC3-86F0-4733BC467C42}" type="slidenum">
              <a:rPr b="0" lang="en-US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8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8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6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20120" cy="2736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Clustering</a:t>
            </a:r>
            <a:endParaRPr b="0" lang="en-US" sz="5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Part 2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311760" y="3778920"/>
            <a:ext cx="8520120" cy="105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accent1"/>
                </a:solidFill>
                <a:uFillTx/>
                <a:latin typeface="Arial"/>
                <a:ea typeface="Arial"/>
              </a:rPr>
              <a:t>Mohammed Brahimi &amp; Sami Belkacem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sldNum" idx="19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C15770-7ED1-43AE-8284-3C1A774B04A1}" type="slidenum">
              <a:rPr b="0" lang="en-US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/>
          </p:nvPr>
        </p:nvSpPr>
        <p:spPr>
          <a:xfrm>
            <a:off x="639720" y="2344680"/>
            <a:ext cx="4800240" cy="330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990720" indent="-53352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8" name="Google Shape;188;g29e97c85f34_0_205" descr=""/>
          <p:cNvPicPr/>
          <p:nvPr/>
        </p:nvPicPr>
        <p:blipFill>
          <a:blip r:embed="rId1"/>
          <a:stretch/>
        </p:blipFill>
        <p:spPr>
          <a:xfrm>
            <a:off x="442080" y="1512720"/>
            <a:ext cx="4618440" cy="1994760"/>
          </a:xfrm>
          <a:prstGeom prst="rect">
            <a:avLst/>
          </a:prstGeom>
          <a:ln w="0">
            <a:noFill/>
          </a:ln>
        </p:spPr>
      </p:pic>
      <p:sp>
        <p:nvSpPr>
          <p:cNvPr id="139" name="PlaceHolder 2"/>
          <p:cNvSpPr>
            <a:spLocks noGrp="1"/>
          </p:cNvSpPr>
          <p:nvPr>
            <p:ph type="title"/>
          </p:nvPr>
        </p:nvSpPr>
        <p:spPr>
          <a:xfrm>
            <a:off x="298440" y="385920"/>
            <a:ext cx="8280000" cy="55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2"/>
                </a:solidFill>
                <a:uFillTx/>
                <a:latin typeface="Overlock"/>
                <a:ea typeface="Overlock"/>
              </a:rPr>
              <a:t>How to Define Inter-Cluster Distance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40" name="Google Shape;190;g29e97c85f34_0_205"/>
          <p:cNvGrpSpPr/>
          <p:nvPr/>
        </p:nvGrpSpPr>
        <p:grpSpPr>
          <a:xfrm>
            <a:off x="5416560" y="1512720"/>
            <a:ext cx="3371400" cy="3463920"/>
            <a:chOff x="5416560" y="1512720"/>
            <a:chExt cx="3371400" cy="3463920"/>
          </a:xfrm>
        </p:grpSpPr>
        <p:cxnSp>
          <p:nvCxnSpPr>
            <p:cNvPr id="141" name="Google Shape;191;g29e97c85f34_0_205"/>
            <p:cNvCxnSpPr/>
            <p:nvPr/>
          </p:nvCxnSpPr>
          <p:spPr>
            <a:xfrm>
              <a:off x="5797440" y="1512720"/>
              <a:ext cx="360" cy="285768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42" name="Google Shape;192;g29e97c85f34_0_205"/>
            <p:cNvCxnSpPr/>
            <p:nvPr/>
          </p:nvCxnSpPr>
          <p:spPr>
            <a:xfrm>
              <a:off x="5492520" y="1817640"/>
              <a:ext cx="2858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43" name="Google Shape;193;g29e97c85f34_0_205"/>
            <p:cNvCxnSpPr/>
            <p:nvPr/>
          </p:nvCxnSpPr>
          <p:spPr>
            <a:xfrm>
              <a:off x="6298920" y="1512720"/>
              <a:ext cx="360" cy="285768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44" name="Google Shape;194;g29e97c85f34_0_205"/>
            <p:cNvCxnSpPr/>
            <p:nvPr/>
          </p:nvCxnSpPr>
          <p:spPr>
            <a:xfrm>
              <a:off x="6802200" y="1512720"/>
              <a:ext cx="360" cy="285768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45" name="Google Shape;195;g29e97c85f34_0_205"/>
            <p:cNvCxnSpPr/>
            <p:nvPr/>
          </p:nvCxnSpPr>
          <p:spPr>
            <a:xfrm>
              <a:off x="7305480" y="1512720"/>
              <a:ext cx="360" cy="285768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46" name="Google Shape;196;g29e97c85f34_0_205"/>
            <p:cNvCxnSpPr/>
            <p:nvPr/>
          </p:nvCxnSpPr>
          <p:spPr>
            <a:xfrm>
              <a:off x="7808760" y="1512720"/>
              <a:ext cx="360" cy="285768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47" name="Google Shape;197;g29e97c85f34_0_205"/>
            <p:cNvCxnSpPr/>
            <p:nvPr/>
          </p:nvCxnSpPr>
          <p:spPr>
            <a:xfrm>
              <a:off x="8312040" y="1512720"/>
              <a:ext cx="360" cy="285768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48" name="Google Shape;198;g29e97c85f34_0_205"/>
            <p:cNvCxnSpPr/>
            <p:nvPr/>
          </p:nvCxnSpPr>
          <p:spPr>
            <a:xfrm>
              <a:off x="5492520" y="2228760"/>
              <a:ext cx="2858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49" name="Google Shape;199;g29e97c85f34_0_205"/>
            <p:cNvCxnSpPr/>
            <p:nvPr/>
          </p:nvCxnSpPr>
          <p:spPr>
            <a:xfrm>
              <a:off x="5492520" y="2639880"/>
              <a:ext cx="2858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50" name="Google Shape;200;g29e97c85f34_0_205"/>
            <p:cNvCxnSpPr/>
            <p:nvPr/>
          </p:nvCxnSpPr>
          <p:spPr>
            <a:xfrm>
              <a:off x="5492520" y="3051000"/>
              <a:ext cx="2858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51" name="Google Shape;201;g29e97c85f34_0_205"/>
            <p:cNvCxnSpPr/>
            <p:nvPr/>
          </p:nvCxnSpPr>
          <p:spPr>
            <a:xfrm>
              <a:off x="5492520" y="3462120"/>
              <a:ext cx="2858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52" name="Google Shape;202;g29e97c85f34_0_205"/>
            <p:cNvCxnSpPr/>
            <p:nvPr/>
          </p:nvCxnSpPr>
          <p:spPr>
            <a:xfrm>
              <a:off x="5492520" y="3875040"/>
              <a:ext cx="2858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sp>
          <p:nvSpPr>
            <p:cNvPr id="153" name="Google Shape;203;g29e97c85f34_0_205"/>
            <p:cNvSpPr/>
            <p:nvPr/>
          </p:nvSpPr>
          <p:spPr>
            <a:xfrm>
              <a:off x="5416560" y="189396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p1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4" name="Google Shape;204;g29e97c85f34_0_205"/>
            <p:cNvSpPr/>
            <p:nvPr/>
          </p:nvSpPr>
          <p:spPr>
            <a:xfrm>
              <a:off x="5416560" y="273204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p3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5" name="Google Shape;205;g29e97c85f34_0_205"/>
            <p:cNvSpPr/>
            <p:nvPr/>
          </p:nvSpPr>
          <p:spPr>
            <a:xfrm>
              <a:off x="5416560" y="357012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p5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6" name="Google Shape;206;g29e97c85f34_0_205"/>
            <p:cNvSpPr/>
            <p:nvPr/>
          </p:nvSpPr>
          <p:spPr>
            <a:xfrm>
              <a:off x="5416560" y="318924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p4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7" name="Google Shape;207;g29e97c85f34_0_205"/>
            <p:cNvSpPr/>
            <p:nvPr/>
          </p:nvSpPr>
          <p:spPr>
            <a:xfrm>
              <a:off x="5416560" y="235116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p2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8" name="Google Shape;208;g29e97c85f34_0_205"/>
            <p:cNvSpPr/>
            <p:nvPr/>
          </p:nvSpPr>
          <p:spPr>
            <a:xfrm>
              <a:off x="5873760" y="151272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p1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9" name="Google Shape;209;g29e97c85f34_0_205"/>
            <p:cNvSpPr/>
            <p:nvPr/>
          </p:nvSpPr>
          <p:spPr>
            <a:xfrm>
              <a:off x="6330960" y="151272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p2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0" name="Google Shape;210;g29e97c85f34_0_205"/>
            <p:cNvSpPr/>
            <p:nvPr/>
          </p:nvSpPr>
          <p:spPr>
            <a:xfrm>
              <a:off x="6864480" y="151272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p3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1" name="Google Shape;211;g29e97c85f34_0_205"/>
            <p:cNvSpPr/>
            <p:nvPr/>
          </p:nvSpPr>
          <p:spPr>
            <a:xfrm>
              <a:off x="7397640" y="151272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p4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2" name="Google Shape;212;g29e97c85f34_0_205"/>
            <p:cNvSpPr/>
            <p:nvPr/>
          </p:nvSpPr>
          <p:spPr>
            <a:xfrm>
              <a:off x="7778880" y="151272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p5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3" name="Google Shape;213;g29e97c85f34_0_205"/>
            <p:cNvSpPr/>
            <p:nvPr/>
          </p:nvSpPr>
          <p:spPr>
            <a:xfrm>
              <a:off x="8312040" y="1512720"/>
              <a:ext cx="475920" cy="33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6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. . .</a:t>
              </a:r>
              <a:endParaRPr b="0" lang="en-US" sz="16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4" name="Google Shape;214;g29e97c85f34_0_205"/>
            <p:cNvSpPr/>
            <p:nvPr/>
          </p:nvSpPr>
          <p:spPr>
            <a:xfrm>
              <a:off x="5568840" y="3951360"/>
              <a:ext cx="475920" cy="102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6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.</a:t>
              </a:r>
              <a:endParaRPr b="0" lang="en-US" sz="16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799"/>
                </a:spcBef>
                <a:tabLst>
                  <a:tab algn="l" pos="0"/>
                </a:tabLst>
              </a:pPr>
              <a:r>
                <a:rPr b="1" lang="en-US" sz="16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.</a:t>
              </a:r>
              <a:endParaRPr b="0" lang="en-US" sz="16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799"/>
                </a:spcBef>
                <a:tabLst>
                  <a:tab algn="l" pos="0"/>
                </a:tabLst>
              </a:pPr>
              <a:r>
                <a:rPr b="1" lang="en-US" sz="16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.</a:t>
              </a:r>
              <a:endParaRPr b="0" lang="en-US" sz="16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65" name="Google Shape;215;g29e97c85f34_0_205"/>
          <p:cNvSpPr/>
          <p:nvPr/>
        </p:nvSpPr>
        <p:spPr>
          <a:xfrm>
            <a:off x="6048360" y="4361040"/>
            <a:ext cx="251424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Proximity Matrix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28"/>
          </p:nvPr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FF895B-8E05-4F6A-9DFA-E30FAB3F1785}" type="slidenum">
              <a: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7" name="Google Shape;217;g29e97c85f34_0_205"/>
          <p:cNvSpPr/>
          <p:nvPr/>
        </p:nvSpPr>
        <p:spPr>
          <a:xfrm>
            <a:off x="368280" y="3667680"/>
            <a:ext cx="7305120" cy="31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t">
            <a:noAutofit/>
          </a:bodyPr>
          <a:p>
            <a:pPr marL="343080" indent="-343080">
              <a:lnSpc>
                <a:spcPct val="200000"/>
              </a:lnSpc>
              <a:buClr>
                <a:srgbClr val="ff0000"/>
              </a:buClr>
              <a:buFont typeface="Arial"/>
              <a:buAutoNum type="arabicPeriod"/>
            </a:pPr>
            <a:r>
              <a:rPr b="0" lang="en-US" sz="2000" strike="noStrike" u="none">
                <a:solidFill>
                  <a:srgbClr val="ff0000"/>
                </a:solidFill>
                <a:uFillTx/>
                <a:latin typeface="Arial"/>
                <a:ea typeface="Arial"/>
              </a:rPr>
              <a:t>MIN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400"/>
              </a:spcBef>
              <a:buClr>
                <a:srgbClr val="0c7b9c"/>
              </a:buClr>
              <a:buFont typeface="Arial"/>
              <a:buAutoNum type="arabicPeriod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MAX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400"/>
              </a:spcBef>
              <a:buClr>
                <a:srgbClr val="0c7b9c"/>
              </a:buClr>
              <a:buFont typeface="Arial"/>
              <a:buAutoNum type="arabicPeriod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Group Average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400"/>
              </a:spcBef>
              <a:buClr>
                <a:srgbClr val="0c7b9c"/>
              </a:buClr>
              <a:buFont typeface="Arial"/>
              <a:buAutoNum type="arabicPeriod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Distance Between Centroids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/>
          </p:nvPr>
        </p:nvSpPr>
        <p:spPr>
          <a:xfrm>
            <a:off x="639720" y="2344680"/>
            <a:ext cx="4800240" cy="330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990720" indent="-53352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Google Shape;223;g29e97c85f34_0_239"/>
          <p:cNvSpPr/>
          <p:nvPr/>
        </p:nvSpPr>
        <p:spPr>
          <a:xfrm rot="16200000">
            <a:off x="330840" y="1823400"/>
            <a:ext cx="1828440" cy="1382400"/>
          </a:xfrm>
          <a:custGeom>
            <a:avLst/>
            <a:gdLst>
              <a:gd name="textAreaLeft" fmla="*/ 0 w 1828440"/>
              <a:gd name="textAreaRight" fmla="*/ 1828800 w 1828440"/>
              <a:gd name="textAreaTop" fmla="*/ 0 h 1382400"/>
              <a:gd name="textAreaBottom" fmla="*/ 1382760 h 1382400"/>
            </a:gdLst>
            <a:ahLst/>
            <a:rect l="textAreaLeft" t="textAreaTop" r="textAreaRight" b="textAreaBottom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Google Shape;224;g29e97c85f34_0_239"/>
          <p:cNvSpPr/>
          <p:nvPr/>
        </p:nvSpPr>
        <p:spPr>
          <a:xfrm rot="16200000">
            <a:off x="1620720" y="2743560"/>
            <a:ext cx="75960" cy="75960"/>
          </a:xfrm>
          <a:prstGeom prst="ellipse">
            <a:avLst/>
          </a:prstGeom>
          <a:solidFill>
            <a:schemeClr val="dk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1" name="Google Shape;225;g29e97c85f34_0_239"/>
          <p:cNvSpPr/>
          <p:nvPr/>
        </p:nvSpPr>
        <p:spPr>
          <a:xfrm rot="16200000">
            <a:off x="1544760" y="1981440"/>
            <a:ext cx="75960" cy="75960"/>
          </a:xfrm>
          <a:prstGeom prst="ellipse">
            <a:avLst/>
          </a:prstGeom>
          <a:solidFill>
            <a:schemeClr val="dk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2" name="Google Shape;226;g29e97c85f34_0_239"/>
          <p:cNvSpPr/>
          <p:nvPr/>
        </p:nvSpPr>
        <p:spPr>
          <a:xfrm rot="16200000">
            <a:off x="706320" y="2438640"/>
            <a:ext cx="75960" cy="75960"/>
          </a:xfrm>
          <a:prstGeom prst="ellipse">
            <a:avLst/>
          </a:prstGeom>
          <a:solidFill>
            <a:schemeClr val="dk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3" name="Google Shape;227;g29e97c85f34_0_239"/>
          <p:cNvSpPr/>
          <p:nvPr/>
        </p:nvSpPr>
        <p:spPr>
          <a:xfrm rot="16200000">
            <a:off x="1771560" y="2284560"/>
            <a:ext cx="75960" cy="75960"/>
          </a:xfrm>
          <a:prstGeom prst="ellipse">
            <a:avLst/>
          </a:prstGeom>
          <a:solidFill>
            <a:schemeClr val="dk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4" name="Google Shape;228;g29e97c85f34_0_239"/>
          <p:cNvSpPr/>
          <p:nvPr/>
        </p:nvSpPr>
        <p:spPr>
          <a:xfrm flipH="1" rot="16200000">
            <a:off x="3221280" y="1676160"/>
            <a:ext cx="1828440" cy="1676160"/>
          </a:xfrm>
          <a:custGeom>
            <a:avLst/>
            <a:gdLst>
              <a:gd name="textAreaLeft" fmla="*/ -360 w 1828440"/>
              <a:gd name="textAreaRight" fmla="*/ 1828440 w 1828440"/>
              <a:gd name="textAreaTop" fmla="*/ 0 h 1676160"/>
              <a:gd name="textAreaBottom" fmla="*/ 1676520 h 1676160"/>
            </a:gdLst>
            <a:ahLst/>
            <a:rect l="textAreaLeft" t="textAreaTop" r="textAreaRight" b="textAreaBottom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Google Shape;229;g29e97c85f34_0_239"/>
          <p:cNvSpPr/>
          <p:nvPr/>
        </p:nvSpPr>
        <p:spPr>
          <a:xfrm flipH="1" rot="16200000">
            <a:off x="4744440" y="2133720"/>
            <a:ext cx="75960" cy="75960"/>
          </a:xfrm>
          <a:prstGeom prst="ellipse">
            <a:avLst/>
          </a:prstGeom>
          <a:solidFill>
            <a:schemeClr val="dk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6" name="Google Shape;230;g29e97c85f34_0_239"/>
          <p:cNvSpPr/>
          <p:nvPr/>
        </p:nvSpPr>
        <p:spPr>
          <a:xfrm flipH="1" rot="16200000">
            <a:off x="3384000" y="2131920"/>
            <a:ext cx="75960" cy="75960"/>
          </a:xfrm>
          <a:prstGeom prst="ellipse">
            <a:avLst/>
          </a:prstGeom>
          <a:solidFill>
            <a:schemeClr val="dk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7" name="Google Shape;231;g29e97c85f34_0_239"/>
          <p:cNvSpPr/>
          <p:nvPr/>
        </p:nvSpPr>
        <p:spPr>
          <a:xfrm flipH="1" rot="16200000">
            <a:off x="3906360" y="2743200"/>
            <a:ext cx="75960" cy="75960"/>
          </a:xfrm>
          <a:prstGeom prst="ellipse">
            <a:avLst/>
          </a:prstGeom>
          <a:solidFill>
            <a:schemeClr val="dk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8" name="Google Shape;232;g29e97c85f34_0_239"/>
          <p:cNvSpPr/>
          <p:nvPr/>
        </p:nvSpPr>
        <p:spPr>
          <a:xfrm flipH="1" rot="16200000">
            <a:off x="3906360" y="1752480"/>
            <a:ext cx="75960" cy="75960"/>
          </a:xfrm>
          <a:prstGeom prst="ellipse">
            <a:avLst/>
          </a:prstGeom>
          <a:solidFill>
            <a:schemeClr val="dk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179" name="Google Shape;233;g29e97c85f34_0_239"/>
          <p:cNvCxnSpPr/>
          <p:nvPr/>
        </p:nvCxnSpPr>
        <p:spPr>
          <a:xfrm flipV="1">
            <a:off x="782280" y="2209680"/>
            <a:ext cx="3962880" cy="228960"/>
          </a:xfrm>
          <a:prstGeom prst="straightConnector1">
            <a:avLst/>
          </a:prstGeom>
          <a:ln w="25400">
            <a:solidFill>
              <a:srgbClr val="ffcc00"/>
            </a:solidFill>
            <a:miter/>
            <a:headEnd len="med" type="triangle" w="med"/>
            <a:tailEnd len="med" type="triangle" w="med"/>
          </a:ln>
        </p:spPr>
      </p:cxnSp>
      <p:sp>
        <p:nvSpPr>
          <p:cNvPr id="180" name="PlaceHolder 2"/>
          <p:cNvSpPr>
            <a:spLocks noGrp="1"/>
          </p:cNvSpPr>
          <p:nvPr>
            <p:ph type="title"/>
          </p:nvPr>
        </p:nvSpPr>
        <p:spPr>
          <a:xfrm>
            <a:off x="298440" y="385920"/>
            <a:ext cx="8280000" cy="55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2"/>
                </a:solidFill>
                <a:uFillTx/>
                <a:latin typeface="Overlock"/>
                <a:ea typeface="Overlock"/>
              </a:rPr>
              <a:t>How to Define Inter-Cluster Distance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81" name="Google Shape;235;g29e97c85f34_0_239"/>
          <p:cNvGrpSpPr/>
          <p:nvPr/>
        </p:nvGrpSpPr>
        <p:grpSpPr>
          <a:xfrm>
            <a:off x="5416560" y="1512720"/>
            <a:ext cx="3371400" cy="3463920"/>
            <a:chOff x="5416560" y="1512720"/>
            <a:chExt cx="3371400" cy="3463920"/>
          </a:xfrm>
        </p:grpSpPr>
        <p:cxnSp>
          <p:nvCxnSpPr>
            <p:cNvPr id="182" name="Google Shape;236;g29e97c85f34_0_239"/>
            <p:cNvCxnSpPr/>
            <p:nvPr/>
          </p:nvCxnSpPr>
          <p:spPr>
            <a:xfrm>
              <a:off x="5797440" y="1512720"/>
              <a:ext cx="360" cy="285768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83" name="Google Shape;237;g29e97c85f34_0_239"/>
            <p:cNvCxnSpPr/>
            <p:nvPr/>
          </p:nvCxnSpPr>
          <p:spPr>
            <a:xfrm>
              <a:off x="5492520" y="1817640"/>
              <a:ext cx="2858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84" name="Google Shape;238;g29e97c85f34_0_239"/>
            <p:cNvCxnSpPr/>
            <p:nvPr/>
          </p:nvCxnSpPr>
          <p:spPr>
            <a:xfrm>
              <a:off x="6298920" y="1512720"/>
              <a:ext cx="360" cy="285768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85" name="Google Shape;239;g29e97c85f34_0_239"/>
            <p:cNvCxnSpPr/>
            <p:nvPr/>
          </p:nvCxnSpPr>
          <p:spPr>
            <a:xfrm>
              <a:off x="6802200" y="1512720"/>
              <a:ext cx="360" cy="285768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86" name="Google Shape;240;g29e97c85f34_0_239"/>
            <p:cNvCxnSpPr/>
            <p:nvPr/>
          </p:nvCxnSpPr>
          <p:spPr>
            <a:xfrm>
              <a:off x="7305480" y="1512720"/>
              <a:ext cx="360" cy="285768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87" name="Google Shape;241;g29e97c85f34_0_239"/>
            <p:cNvCxnSpPr/>
            <p:nvPr/>
          </p:nvCxnSpPr>
          <p:spPr>
            <a:xfrm>
              <a:off x="7808760" y="1512720"/>
              <a:ext cx="360" cy="285768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88" name="Google Shape;242;g29e97c85f34_0_239"/>
            <p:cNvCxnSpPr/>
            <p:nvPr/>
          </p:nvCxnSpPr>
          <p:spPr>
            <a:xfrm>
              <a:off x="8312040" y="1512720"/>
              <a:ext cx="360" cy="285768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89" name="Google Shape;243;g29e97c85f34_0_239"/>
            <p:cNvCxnSpPr/>
            <p:nvPr/>
          </p:nvCxnSpPr>
          <p:spPr>
            <a:xfrm>
              <a:off x="5492520" y="2228760"/>
              <a:ext cx="2858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90" name="Google Shape;244;g29e97c85f34_0_239"/>
            <p:cNvCxnSpPr/>
            <p:nvPr/>
          </p:nvCxnSpPr>
          <p:spPr>
            <a:xfrm>
              <a:off x="5492520" y="2639880"/>
              <a:ext cx="2858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91" name="Google Shape;245;g29e97c85f34_0_239"/>
            <p:cNvCxnSpPr/>
            <p:nvPr/>
          </p:nvCxnSpPr>
          <p:spPr>
            <a:xfrm>
              <a:off x="5492520" y="3051000"/>
              <a:ext cx="2858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92" name="Google Shape;246;g29e97c85f34_0_239"/>
            <p:cNvCxnSpPr/>
            <p:nvPr/>
          </p:nvCxnSpPr>
          <p:spPr>
            <a:xfrm>
              <a:off x="5492520" y="3462120"/>
              <a:ext cx="2858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93" name="Google Shape;247;g29e97c85f34_0_239"/>
            <p:cNvCxnSpPr/>
            <p:nvPr/>
          </p:nvCxnSpPr>
          <p:spPr>
            <a:xfrm>
              <a:off x="5492520" y="3875040"/>
              <a:ext cx="2858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sp>
          <p:nvSpPr>
            <p:cNvPr id="194" name="Google Shape;248;g29e97c85f34_0_239"/>
            <p:cNvSpPr/>
            <p:nvPr/>
          </p:nvSpPr>
          <p:spPr>
            <a:xfrm>
              <a:off x="5416560" y="189396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p1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5" name="Google Shape;249;g29e97c85f34_0_239"/>
            <p:cNvSpPr/>
            <p:nvPr/>
          </p:nvSpPr>
          <p:spPr>
            <a:xfrm>
              <a:off x="5416560" y="273204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p3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6" name="Google Shape;250;g29e97c85f34_0_239"/>
            <p:cNvSpPr/>
            <p:nvPr/>
          </p:nvSpPr>
          <p:spPr>
            <a:xfrm>
              <a:off x="5416560" y="357012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p5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7" name="Google Shape;251;g29e97c85f34_0_239"/>
            <p:cNvSpPr/>
            <p:nvPr/>
          </p:nvSpPr>
          <p:spPr>
            <a:xfrm>
              <a:off x="5416560" y="318924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p4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8" name="Google Shape;252;g29e97c85f34_0_239"/>
            <p:cNvSpPr/>
            <p:nvPr/>
          </p:nvSpPr>
          <p:spPr>
            <a:xfrm>
              <a:off x="5416560" y="235116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p2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9" name="Google Shape;253;g29e97c85f34_0_239"/>
            <p:cNvSpPr/>
            <p:nvPr/>
          </p:nvSpPr>
          <p:spPr>
            <a:xfrm>
              <a:off x="5873760" y="151272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p1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0" name="Google Shape;254;g29e97c85f34_0_239"/>
            <p:cNvSpPr/>
            <p:nvPr/>
          </p:nvSpPr>
          <p:spPr>
            <a:xfrm>
              <a:off x="6330960" y="151272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p2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1" name="Google Shape;255;g29e97c85f34_0_239"/>
            <p:cNvSpPr/>
            <p:nvPr/>
          </p:nvSpPr>
          <p:spPr>
            <a:xfrm>
              <a:off x="6864480" y="151272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p3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2" name="Google Shape;256;g29e97c85f34_0_239"/>
            <p:cNvSpPr/>
            <p:nvPr/>
          </p:nvSpPr>
          <p:spPr>
            <a:xfrm>
              <a:off x="7397640" y="151272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p4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3" name="Google Shape;257;g29e97c85f34_0_239"/>
            <p:cNvSpPr/>
            <p:nvPr/>
          </p:nvSpPr>
          <p:spPr>
            <a:xfrm>
              <a:off x="7778880" y="151272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p5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4" name="Google Shape;258;g29e97c85f34_0_239"/>
            <p:cNvSpPr/>
            <p:nvPr/>
          </p:nvSpPr>
          <p:spPr>
            <a:xfrm>
              <a:off x="8312040" y="1512720"/>
              <a:ext cx="475920" cy="33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6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. . .</a:t>
              </a:r>
              <a:endParaRPr b="0" lang="en-US" sz="16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5" name="Google Shape;259;g29e97c85f34_0_239"/>
            <p:cNvSpPr/>
            <p:nvPr/>
          </p:nvSpPr>
          <p:spPr>
            <a:xfrm>
              <a:off x="5568840" y="3951360"/>
              <a:ext cx="475920" cy="102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6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.</a:t>
              </a:r>
              <a:endParaRPr b="0" lang="en-US" sz="16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799"/>
                </a:spcBef>
                <a:tabLst>
                  <a:tab algn="l" pos="0"/>
                </a:tabLst>
              </a:pPr>
              <a:r>
                <a:rPr b="1" lang="en-US" sz="16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.</a:t>
              </a:r>
              <a:endParaRPr b="0" lang="en-US" sz="16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799"/>
                </a:spcBef>
                <a:tabLst>
                  <a:tab algn="l" pos="0"/>
                </a:tabLst>
              </a:pPr>
              <a:r>
                <a:rPr b="1" lang="en-US" sz="16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.</a:t>
              </a:r>
              <a:endParaRPr b="0" lang="en-US" sz="16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206" name="Google Shape;260;g29e97c85f34_0_239"/>
          <p:cNvSpPr/>
          <p:nvPr/>
        </p:nvSpPr>
        <p:spPr>
          <a:xfrm>
            <a:off x="6048360" y="4361040"/>
            <a:ext cx="251424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Proximity Matrix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Num" idx="29"/>
          </p:nvPr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5027DF-11EE-4EE5-A71F-8FC70BE4CA14}" type="slidenum">
              <a: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8" name="Google Shape;262;g29e97c85f34_0_239"/>
          <p:cNvSpPr/>
          <p:nvPr/>
        </p:nvSpPr>
        <p:spPr>
          <a:xfrm>
            <a:off x="368280" y="3667680"/>
            <a:ext cx="7305120" cy="31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t">
            <a:noAutofit/>
          </a:bodyPr>
          <a:p>
            <a:pPr marL="343080" indent="-343080">
              <a:lnSpc>
                <a:spcPct val="200000"/>
              </a:lnSpc>
              <a:buClr>
                <a:srgbClr val="0c7b9c"/>
              </a:buClr>
              <a:buFont typeface="Arial"/>
              <a:buAutoNum type="arabicPeriod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MIN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400"/>
              </a:spcBef>
              <a:buClr>
                <a:srgbClr val="ff0000"/>
              </a:buClr>
              <a:buFont typeface="Arial"/>
              <a:buAutoNum type="arabicPeriod"/>
            </a:pPr>
            <a:r>
              <a:rPr b="0" lang="en-US" sz="2000" strike="noStrike" u="none">
                <a:solidFill>
                  <a:srgbClr val="ff0000"/>
                </a:solidFill>
                <a:uFillTx/>
                <a:latin typeface="Arial"/>
                <a:ea typeface="Arial"/>
              </a:rPr>
              <a:t>MAX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400"/>
              </a:spcBef>
              <a:buClr>
                <a:srgbClr val="0c7b9c"/>
              </a:buClr>
              <a:buFont typeface="Arial"/>
              <a:buAutoNum type="arabicPeriod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Group Average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400"/>
              </a:spcBef>
              <a:buClr>
                <a:srgbClr val="0c7b9c"/>
              </a:buClr>
              <a:buFont typeface="Arial"/>
              <a:buAutoNum type="arabicPeriod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Distance Between Centroids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/>
          </p:nvPr>
        </p:nvSpPr>
        <p:spPr>
          <a:xfrm>
            <a:off x="639720" y="2344680"/>
            <a:ext cx="4800240" cy="330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990720" indent="-53352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10" name="Google Shape;268;g29e97c85f34_0_283" descr=""/>
          <p:cNvPicPr/>
          <p:nvPr/>
        </p:nvPicPr>
        <p:blipFill>
          <a:blip r:embed="rId1"/>
          <a:stretch/>
        </p:blipFill>
        <p:spPr>
          <a:xfrm>
            <a:off x="380880" y="1512720"/>
            <a:ext cx="4673520" cy="2077200"/>
          </a:xfrm>
          <a:prstGeom prst="rect">
            <a:avLst/>
          </a:prstGeom>
          <a:ln w="0">
            <a:noFill/>
          </a:ln>
        </p:spPr>
      </p:pic>
      <p:sp>
        <p:nvSpPr>
          <p:cNvPr id="211" name="PlaceHolder 2"/>
          <p:cNvSpPr>
            <a:spLocks noGrp="1"/>
          </p:cNvSpPr>
          <p:nvPr>
            <p:ph type="title"/>
          </p:nvPr>
        </p:nvSpPr>
        <p:spPr>
          <a:xfrm>
            <a:off x="298440" y="385920"/>
            <a:ext cx="8280000" cy="55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2"/>
                </a:solidFill>
                <a:uFillTx/>
                <a:latin typeface="Overlock"/>
                <a:ea typeface="Overlock"/>
              </a:rPr>
              <a:t>How to Define Inter-Cluster Distance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12" name="Google Shape;270;g29e97c85f34_0_283"/>
          <p:cNvGrpSpPr/>
          <p:nvPr/>
        </p:nvGrpSpPr>
        <p:grpSpPr>
          <a:xfrm>
            <a:off x="5416560" y="1512720"/>
            <a:ext cx="3371400" cy="3463920"/>
            <a:chOff x="5416560" y="1512720"/>
            <a:chExt cx="3371400" cy="3463920"/>
          </a:xfrm>
        </p:grpSpPr>
        <p:cxnSp>
          <p:nvCxnSpPr>
            <p:cNvPr id="213" name="Google Shape;271;g29e97c85f34_0_283"/>
            <p:cNvCxnSpPr/>
            <p:nvPr/>
          </p:nvCxnSpPr>
          <p:spPr>
            <a:xfrm>
              <a:off x="5797440" y="1512720"/>
              <a:ext cx="360" cy="285768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214" name="Google Shape;272;g29e97c85f34_0_283"/>
            <p:cNvCxnSpPr/>
            <p:nvPr/>
          </p:nvCxnSpPr>
          <p:spPr>
            <a:xfrm>
              <a:off x="5492520" y="1817640"/>
              <a:ext cx="2858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215" name="Google Shape;273;g29e97c85f34_0_283"/>
            <p:cNvCxnSpPr/>
            <p:nvPr/>
          </p:nvCxnSpPr>
          <p:spPr>
            <a:xfrm>
              <a:off x="6298920" y="1512720"/>
              <a:ext cx="360" cy="285768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216" name="Google Shape;274;g29e97c85f34_0_283"/>
            <p:cNvCxnSpPr/>
            <p:nvPr/>
          </p:nvCxnSpPr>
          <p:spPr>
            <a:xfrm>
              <a:off x="6802200" y="1512720"/>
              <a:ext cx="360" cy="285768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217" name="Google Shape;275;g29e97c85f34_0_283"/>
            <p:cNvCxnSpPr/>
            <p:nvPr/>
          </p:nvCxnSpPr>
          <p:spPr>
            <a:xfrm>
              <a:off x="7305480" y="1512720"/>
              <a:ext cx="360" cy="285768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218" name="Google Shape;276;g29e97c85f34_0_283"/>
            <p:cNvCxnSpPr/>
            <p:nvPr/>
          </p:nvCxnSpPr>
          <p:spPr>
            <a:xfrm>
              <a:off x="7808760" y="1512720"/>
              <a:ext cx="360" cy="285768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219" name="Google Shape;277;g29e97c85f34_0_283"/>
            <p:cNvCxnSpPr/>
            <p:nvPr/>
          </p:nvCxnSpPr>
          <p:spPr>
            <a:xfrm>
              <a:off x="8312040" y="1512720"/>
              <a:ext cx="360" cy="285768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220" name="Google Shape;278;g29e97c85f34_0_283"/>
            <p:cNvCxnSpPr/>
            <p:nvPr/>
          </p:nvCxnSpPr>
          <p:spPr>
            <a:xfrm>
              <a:off x="5492520" y="2228760"/>
              <a:ext cx="2858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221" name="Google Shape;279;g29e97c85f34_0_283"/>
            <p:cNvCxnSpPr/>
            <p:nvPr/>
          </p:nvCxnSpPr>
          <p:spPr>
            <a:xfrm>
              <a:off x="5492520" y="2639880"/>
              <a:ext cx="2858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222" name="Google Shape;280;g29e97c85f34_0_283"/>
            <p:cNvCxnSpPr/>
            <p:nvPr/>
          </p:nvCxnSpPr>
          <p:spPr>
            <a:xfrm>
              <a:off x="5492520" y="3051000"/>
              <a:ext cx="2858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223" name="Google Shape;281;g29e97c85f34_0_283"/>
            <p:cNvCxnSpPr/>
            <p:nvPr/>
          </p:nvCxnSpPr>
          <p:spPr>
            <a:xfrm>
              <a:off x="5492520" y="3462120"/>
              <a:ext cx="2858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224" name="Google Shape;282;g29e97c85f34_0_283"/>
            <p:cNvCxnSpPr/>
            <p:nvPr/>
          </p:nvCxnSpPr>
          <p:spPr>
            <a:xfrm>
              <a:off x="5492520" y="3875040"/>
              <a:ext cx="2858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sp>
          <p:nvSpPr>
            <p:cNvPr id="225" name="Google Shape;283;g29e97c85f34_0_283"/>
            <p:cNvSpPr/>
            <p:nvPr/>
          </p:nvSpPr>
          <p:spPr>
            <a:xfrm>
              <a:off x="5416560" y="189396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p1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6" name="Google Shape;284;g29e97c85f34_0_283"/>
            <p:cNvSpPr/>
            <p:nvPr/>
          </p:nvSpPr>
          <p:spPr>
            <a:xfrm>
              <a:off x="5416560" y="273204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p3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7" name="Google Shape;285;g29e97c85f34_0_283"/>
            <p:cNvSpPr/>
            <p:nvPr/>
          </p:nvSpPr>
          <p:spPr>
            <a:xfrm>
              <a:off x="5416560" y="357012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p5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8" name="Google Shape;286;g29e97c85f34_0_283"/>
            <p:cNvSpPr/>
            <p:nvPr/>
          </p:nvSpPr>
          <p:spPr>
            <a:xfrm>
              <a:off x="5416560" y="318924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p4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9" name="Google Shape;287;g29e97c85f34_0_283"/>
            <p:cNvSpPr/>
            <p:nvPr/>
          </p:nvSpPr>
          <p:spPr>
            <a:xfrm>
              <a:off x="5416560" y="235116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p2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0" name="Google Shape;288;g29e97c85f34_0_283"/>
            <p:cNvSpPr/>
            <p:nvPr/>
          </p:nvSpPr>
          <p:spPr>
            <a:xfrm>
              <a:off x="5873760" y="151272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p1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1" name="Google Shape;289;g29e97c85f34_0_283"/>
            <p:cNvSpPr/>
            <p:nvPr/>
          </p:nvSpPr>
          <p:spPr>
            <a:xfrm>
              <a:off x="6330960" y="151272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p2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2" name="Google Shape;290;g29e97c85f34_0_283"/>
            <p:cNvSpPr/>
            <p:nvPr/>
          </p:nvSpPr>
          <p:spPr>
            <a:xfrm>
              <a:off x="6864480" y="151272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p3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3" name="Google Shape;291;g29e97c85f34_0_283"/>
            <p:cNvSpPr/>
            <p:nvPr/>
          </p:nvSpPr>
          <p:spPr>
            <a:xfrm>
              <a:off x="7397640" y="151272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p4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4" name="Google Shape;292;g29e97c85f34_0_283"/>
            <p:cNvSpPr/>
            <p:nvPr/>
          </p:nvSpPr>
          <p:spPr>
            <a:xfrm>
              <a:off x="7778880" y="151272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p5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5" name="Google Shape;293;g29e97c85f34_0_283"/>
            <p:cNvSpPr/>
            <p:nvPr/>
          </p:nvSpPr>
          <p:spPr>
            <a:xfrm>
              <a:off x="8312040" y="1512720"/>
              <a:ext cx="475920" cy="33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6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. . .</a:t>
              </a:r>
              <a:endParaRPr b="0" lang="en-US" sz="16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6" name="Google Shape;294;g29e97c85f34_0_283"/>
            <p:cNvSpPr/>
            <p:nvPr/>
          </p:nvSpPr>
          <p:spPr>
            <a:xfrm>
              <a:off x="5568840" y="3951360"/>
              <a:ext cx="475920" cy="102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6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.</a:t>
              </a:r>
              <a:endParaRPr b="0" lang="en-US" sz="16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799"/>
                </a:spcBef>
                <a:tabLst>
                  <a:tab algn="l" pos="0"/>
                </a:tabLst>
              </a:pPr>
              <a:r>
                <a:rPr b="1" lang="en-US" sz="16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.</a:t>
              </a:r>
              <a:endParaRPr b="0" lang="en-US" sz="16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799"/>
                </a:spcBef>
                <a:tabLst>
                  <a:tab algn="l" pos="0"/>
                </a:tabLst>
              </a:pPr>
              <a:r>
                <a:rPr b="1" lang="en-US" sz="16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.</a:t>
              </a:r>
              <a:endParaRPr b="0" lang="en-US" sz="16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237" name="Google Shape;295;g29e97c85f34_0_283"/>
          <p:cNvSpPr/>
          <p:nvPr/>
        </p:nvSpPr>
        <p:spPr>
          <a:xfrm>
            <a:off x="6048360" y="4361040"/>
            <a:ext cx="251424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Proximity Matrix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8" name="Google Shape;296;g29e97c85f34_0_283" descr=""/>
          <p:cNvPicPr/>
          <p:nvPr/>
        </p:nvPicPr>
        <p:blipFill>
          <a:blip r:embed="rId2"/>
          <a:stretch/>
        </p:blipFill>
        <p:spPr>
          <a:xfrm>
            <a:off x="4277880" y="5133240"/>
            <a:ext cx="4510440" cy="807480"/>
          </a:xfrm>
          <a:prstGeom prst="rect">
            <a:avLst/>
          </a:prstGeom>
          <a:ln w="0">
            <a:noFill/>
          </a:ln>
        </p:spPr>
      </p:pic>
      <p:sp>
        <p:nvSpPr>
          <p:cNvPr id="239" name="PlaceHolder 3"/>
          <p:cNvSpPr>
            <a:spLocks noGrp="1"/>
          </p:cNvSpPr>
          <p:nvPr>
            <p:ph type="sldNum" idx="30"/>
          </p:nvPr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C59C71-A3AB-4C00-9F4D-84B40A3F5578}" type="slidenum">
              <a: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0" name="Google Shape;298;g29e97c85f34_0_283"/>
          <p:cNvSpPr/>
          <p:nvPr/>
        </p:nvSpPr>
        <p:spPr>
          <a:xfrm>
            <a:off x="368280" y="3667680"/>
            <a:ext cx="7305120" cy="31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t">
            <a:noAutofit/>
          </a:bodyPr>
          <a:p>
            <a:pPr marL="343080" indent="-343080">
              <a:lnSpc>
                <a:spcPct val="200000"/>
              </a:lnSpc>
              <a:buClr>
                <a:srgbClr val="0c7b9c"/>
              </a:buClr>
              <a:buFont typeface="Arial"/>
              <a:buAutoNum type="arabicPeriod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MIN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400"/>
              </a:spcBef>
              <a:buClr>
                <a:srgbClr val="0c7b9c"/>
              </a:buClr>
              <a:buFont typeface="Arial"/>
              <a:buAutoNum type="arabicPeriod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MAX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400"/>
              </a:spcBef>
              <a:buClr>
                <a:srgbClr val="ff0000"/>
              </a:buClr>
              <a:buFont typeface="Arial"/>
              <a:buAutoNum type="arabicPeriod"/>
            </a:pPr>
            <a:r>
              <a:rPr b="1" lang="en-US" sz="2000" strike="noStrike" u="none">
                <a:solidFill>
                  <a:srgbClr val="ff0000"/>
                </a:solidFill>
                <a:uFillTx/>
                <a:latin typeface="Arial"/>
                <a:ea typeface="Arial"/>
              </a:rPr>
              <a:t>Group Average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400"/>
              </a:spcBef>
              <a:buClr>
                <a:srgbClr val="0c7b9c"/>
              </a:buClr>
              <a:buFont typeface="Arial"/>
              <a:buAutoNum type="arabicPeriod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Distance Between Centroids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/>
          </p:nvPr>
        </p:nvSpPr>
        <p:spPr>
          <a:xfrm>
            <a:off x="639720" y="2344680"/>
            <a:ext cx="4800240" cy="330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990720" indent="-53352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42" name="Google Shape;304;g29e97c85f34_0_318" descr=""/>
          <p:cNvPicPr/>
          <p:nvPr/>
        </p:nvPicPr>
        <p:blipFill>
          <a:blip r:embed="rId1"/>
          <a:stretch/>
        </p:blipFill>
        <p:spPr>
          <a:xfrm>
            <a:off x="515880" y="1512720"/>
            <a:ext cx="4530600" cy="1915920"/>
          </a:xfrm>
          <a:prstGeom prst="rect">
            <a:avLst/>
          </a:prstGeom>
          <a:ln w="0">
            <a:noFill/>
          </a:ln>
        </p:spPr>
      </p:pic>
      <p:sp>
        <p:nvSpPr>
          <p:cNvPr id="243" name="PlaceHolder 2"/>
          <p:cNvSpPr>
            <a:spLocks noGrp="1"/>
          </p:cNvSpPr>
          <p:nvPr>
            <p:ph type="title"/>
          </p:nvPr>
        </p:nvSpPr>
        <p:spPr>
          <a:xfrm>
            <a:off x="298440" y="385920"/>
            <a:ext cx="8280000" cy="55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2"/>
                </a:solidFill>
                <a:uFillTx/>
                <a:latin typeface="Overlock"/>
                <a:ea typeface="Overlock"/>
              </a:rPr>
              <a:t>How to Define Inter-Cluster Distance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44" name="Google Shape;306;g29e97c85f34_0_318"/>
          <p:cNvGrpSpPr/>
          <p:nvPr/>
        </p:nvGrpSpPr>
        <p:grpSpPr>
          <a:xfrm>
            <a:off x="5416560" y="1512720"/>
            <a:ext cx="3371400" cy="3463920"/>
            <a:chOff x="5416560" y="1512720"/>
            <a:chExt cx="3371400" cy="3463920"/>
          </a:xfrm>
        </p:grpSpPr>
        <p:cxnSp>
          <p:nvCxnSpPr>
            <p:cNvPr id="245" name="Google Shape;307;g29e97c85f34_0_318"/>
            <p:cNvCxnSpPr/>
            <p:nvPr/>
          </p:nvCxnSpPr>
          <p:spPr>
            <a:xfrm>
              <a:off x="5797440" y="1512720"/>
              <a:ext cx="360" cy="285768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246" name="Google Shape;308;g29e97c85f34_0_318"/>
            <p:cNvCxnSpPr/>
            <p:nvPr/>
          </p:nvCxnSpPr>
          <p:spPr>
            <a:xfrm>
              <a:off x="5492520" y="1817640"/>
              <a:ext cx="2858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247" name="Google Shape;309;g29e97c85f34_0_318"/>
            <p:cNvCxnSpPr/>
            <p:nvPr/>
          </p:nvCxnSpPr>
          <p:spPr>
            <a:xfrm>
              <a:off x="6298920" y="1512720"/>
              <a:ext cx="360" cy="285768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248" name="Google Shape;310;g29e97c85f34_0_318"/>
            <p:cNvCxnSpPr/>
            <p:nvPr/>
          </p:nvCxnSpPr>
          <p:spPr>
            <a:xfrm>
              <a:off x="6802200" y="1512720"/>
              <a:ext cx="360" cy="285768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249" name="Google Shape;311;g29e97c85f34_0_318"/>
            <p:cNvCxnSpPr/>
            <p:nvPr/>
          </p:nvCxnSpPr>
          <p:spPr>
            <a:xfrm>
              <a:off x="7305480" y="1512720"/>
              <a:ext cx="360" cy="285768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250" name="Google Shape;312;g29e97c85f34_0_318"/>
            <p:cNvCxnSpPr/>
            <p:nvPr/>
          </p:nvCxnSpPr>
          <p:spPr>
            <a:xfrm>
              <a:off x="7808760" y="1512720"/>
              <a:ext cx="360" cy="285768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251" name="Google Shape;313;g29e97c85f34_0_318"/>
            <p:cNvCxnSpPr/>
            <p:nvPr/>
          </p:nvCxnSpPr>
          <p:spPr>
            <a:xfrm>
              <a:off x="8312040" y="1512720"/>
              <a:ext cx="360" cy="285768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252" name="Google Shape;314;g29e97c85f34_0_318"/>
            <p:cNvCxnSpPr/>
            <p:nvPr/>
          </p:nvCxnSpPr>
          <p:spPr>
            <a:xfrm>
              <a:off x="5492520" y="2228760"/>
              <a:ext cx="2858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253" name="Google Shape;315;g29e97c85f34_0_318"/>
            <p:cNvCxnSpPr/>
            <p:nvPr/>
          </p:nvCxnSpPr>
          <p:spPr>
            <a:xfrm>
              <a:off x="5492520" y="2639880"/>
              <a:ext cx="2858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254" name="Google Shape;316;g29e97c85f34_0_318"/>
            <p:cNvCxnSpPr/>
            <p:nvPr/>
          </p:nvCxnSpPr>
          <p:spPr>
            <a:xfrm>
              <a:off x="5492520" y="3051000"/>
              <a:ext cx="2858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255" name="Google Shape;317;g29e97c85f34_0_318"/>
            <p:cNvCxnSpPr/>
            <p:nvPr/>
          </p:nvCxnSpPr>
          <p:spPr>
            <a:xfrm>
              <a:off x="5492520" y="3462120"/>
              <a:ext cx="2858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256" name="Google Shape;318;g29e97c85f34_0_318"/>
            <p:cNvCxnSpPr/>
            <p:nvPr/>
          </p:nvCxnSpPr>
          <p:spPr>
            <a:xfrm>
              <a:off x="5492520" y="3875040"/>
              <a:ext cx="2858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sp>
          <p:nvSpPr>
            <p:cNvPr id="257" name="Google Shape;319;g29e97c85f34_0_318"/>
            <p:cNvSpPr/>
            <p:nvPr/>
          </p:nvSpPr>
          <p:spPr>
            <a:xfrm>
              <a:off x="5416560" y="189396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p1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8" name="Google Shape;320;g29e97c85f34_0_318"/>
            <p:cNvSpPr/>
            <p:nvPr/>
          </p:nvSpPr>
          <p:spPr>
            <a:xfrm>
              <a:off x="5416560" y="273204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p3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9" name="Google Shape;321;g29e97c85f34_0_318"/>
            <p:cNvSpPr/>
            <p:nvPr/>
          </p:nvSpPr>
          <p:spPr>
            <a:xfrm>
              <a:off x="5416560" y="357012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p5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0" name="Google Shape;322;g29e97c85f34_0_318"/>
            <p:cNvSpPr/>
            <p:nvPr/>
          </p:nvSpPr>
          <p:spPr>
            <a:xfrm>
              <a:off x="5416560" y="318924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p4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1" name="Google Shape;323;g29e97c85f34_0_318"/>
            <p:cNvSpPr/>
            <p:nvPr/>
          </p:nvSpPr>
          <p:spPr>
            <a:xfrm>
              <a:off x="5416560" y="235116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p2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2" name="Google Shape;324;g29e97c85f34_0_318"/>
            <p:cNvSpPr/>
            <p:nvPr/>
          </p:nvSpPr>
          <p:spPr>
            <a:xfrm>
              <a:off x="5873760" y="151272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p1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3" name="Google Shape;325;g29e97c85f34_0_318"/>
            <p:cNvSpPr/>
            <p:nvPr/>
          </p:nvSpPr>
          <p:spPr>
            <a:xfrm>
              <a:off x="6330960" y="151272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p2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4" name="Google Shape;326;g29e97c85f34_0_318"/>
            <p:cNvSpPr/>
            <p:nvPr/>
          </p:nvSpPr>
          <p:spPr>
            <a:xfrm>
              <a:off x="6864480" y="151272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p3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5" name="Google Shape;327;g29e97c85f34_0_318"/>
            <p:cNvSpPr/>
            <p:nvPr/>
          </p:nvSpPr>
          <p:spPr>
            <a:xfrm>
              <a:off x="7397640" y="151272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p4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6" name="Google Shape;328;g29e97c85f34_0_318"/>
            <p:cNvSpPr/>
            <p:nvPr/>
          </p:nvSpPr>
          <p:spPr>
            <a:xfrm>
              <a:off x="7778880" y="151272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p5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7" name="Google Shape;329;g29e97c85f34_0_318"/>
            <p:cNvSpPr/>
            <p:nvPr/>
          </p:nvSpPr>
          <p:spPr>
            <a:xfrm>
              <a:off x="8312040" y="1512720"/>
              <a:ext cx="475920" cy="33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6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. . .</a:t>
              </a:r>
              <a:endParaRPr b="0" lang="en-US" sz="16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8" name="Google Shape;330;g29e97c85f34_0_318"/>
            <p:cNvSpPr/>
            <p:nvPr/>
          </p:nvSpPr>
          <p:spPr>
            <a:xfrm>
              <a:off x="5568840" y="3951360"/>
              <a:ext cx="475920" cy="102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6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.</a:t>
              </a:r>
              <a:endParaRPr b="0" lang="en-US" sz="16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799"/>
                </a:spcBef>
                <a:tabLst>
                  <a:tab algn="l" pos="0"/>
                </a:tabLst>
              </a:pPr>
              <a:r>
                <a:rPr b="1" lang="en-US" sz="16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.</a:t>
              </a:r>
              <a:endParaRPr b="0" lang="en-US" sz="16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799"/>
                </a:spcBef>
                <a:tabLst>
                  <a:tab algn="l" pos="0"/>
                </a:tabLst>
              </a:pPr>
              <a:r>
                <a:rPr b="1" lang="en-US" sz="16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.</a:t>
              </a:r>
              <a:endParaRPr b="0" lang="en-US" sz="16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269" name="Google Shape;331;g29e97c85f34_0_318"/>
          <p:cNvSpPr/>
          <p:nvPr/>
        </p:nvSpPr>
        <p:spPr>
          <a:xfrm>
            <a:off x="6048360" y="4361040"/>
            <a:ext cx="251424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Proximity Matrix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31"/>
          </p:nvPr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4E4C4E-FE7A-4057-A53E-1E0FEED9B13E}" type="slidenum">
              <a: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1" name="Google Shape;333;g29e97c85f34_0_318"/>
          <p:cNvSpPr/>
          <p:nvPr/>
        </p:nvSpPr>
        <p:spPr>
          <a:xfrm>
            <a:off x="368280" y="3667680"/>
            <a:ext cx="7305120" cy="31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t">
            <a:noAutofit/>
          </a:bodyPr>
          <a:p>
            <a:pPr marL="343080" indent="-343080">
              <a:lnSpc>
                <a:spcPct val="200000"/>
              </a:lnSpc>
              <a:buClr>
                <a:srgbClr val="0c7b9c"/>
              </a:buClr>
              <a:buFont typeface="Arial"/>
              <a:buAutoNum type="arabicPeriod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MIN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400"/>
              </a:spcBef>
              <a:buClr>
                <a:srgbClr val="0c7b9c"/>
              </a:buClr>
              <a:buFont typeface="Arial"/>
              <a:buAutoNum type="arabicPeriod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MAX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400"/>
              </a:spcBef>
              <a:buClr>
                <a:srgbClr val="0c7b9c"/>
              </a:buClr>
              <a:buFont typeface="Arial"/>
              <a:buAutoNum type="arabicPeriod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Group Average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400"/>
              </a:spcBef>
              <a:buClr>
                <a:srgbClr val="ff0000"/>
              </a:buClr>
              <a:buFont typeface="Arial"/>
              <a:buAutoNum type="arabicPeriod"/>
            </a:pPr>
            <a:r>
              <a:rPr b="0" lang="en-US" sz="2000" strike="noStrike" u="none">
                <a:solidFill>
                  <a:srgbClr val="ff0000"/>
                </a:solidFill>
                <a:uFillTx/>
                <a:latin typeface="Arial"/>
                <a:ea typeface="Arial"/>
              </a:rPr>
              <a:t>Distance Between Centroids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52280" y="304920"/>
            <a:ext cx="5790960" cy="83772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dk2"/>
                </a:solidFill>
                <a:uFillTx/>
                <a:latin typeface="Overlock"/>
                <a:ea typeface="Overlock"/>
              </a:rPr>
              <a:t>Inter-Cluster Distance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152280" y="1371960"/>
            <a:ext cx="8838720" cy="518112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t">
            <a:noAutofit/>
          </a:bodyPr>
          <a:p>
            <a:pPr marL="343080" indent="-343080">
              <a:lnSpc>
                <a:spcPct val="270000"/>
              </a:lnSpc>
              <a:buClr>
                <a:srgbClr val="3333cc"/>
              </a:buClr>
              <a:buFont typeface="Noto Sans Symbols"/>
              <a:buAutoNum type="arabicPeriod"/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Min (Single link): 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smallest distance between an element in one cluster and an element in the other, </a:t>
            </a:r>
            <a:r>
              <a:rPr b="0" lang="en-US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dist(K</a:t>
            </a:r>
            <a:r>
              <a:rPr b="0" lang="en-US" sz="1800" strike="noStrike" u="none" baseline="-25000">
                <a:solidFill>
                  <a:schemeClr val="dk2"/>
                </a:solidFill>
                <a:uFillTx/>
                <a:latin typeface="Arial"/>
                <a:ea typeface="Arial"/>
              </a:rPr>
              <a:t>i</a:t>
            </a:r>
            <a:r>
              <a:rPr b="0" lang="en-US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, K</a:t>
            </a:r>
            <a:r>
              <a:rPr b="0" lang="en-US" sz="1800" strike="noStrike" u="none" baseline="-25000">
                <a:solidFill>
                  <a:schemeClr val="dk2"/>
                </a:solidFill>
                <a:uFillTx/>
                <a:latin typeface="Arial"/>
                <a:ea typeface="Arial"/>
              </a:rPr>
              <a:t>j</a:t>
            </a:r>
            <a:r>
              <a:rPr b="0" lang="en-US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) = min(t</a:t>
            </a:r>
            <a:r>
              <a:rPr b="0" lang="en-US" sz="1800" strike="noStrike" u="none" baseline="-25000">
                <a:solidFill>
                  <a:schemeClr val="dk2"/>
                </a:solidFill>
                <a:uFillTx/>
                <a:latin typeface="Arial"/>
                <a:ea typeface="Arial"/>
              </a:rPr>
              <a:t>ip</a:t>
            </a:r>
            <a:r>
              <a:rPr b="0" lang="en-US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, t</a:t>
            </a:r>
            <a:r>
              <a:rPr b="0" lang="en-US" sz="1800" strike="noStrike" u="none" baseline="-25000">
                <a:solidFill>
                  <a:schemeClr val="dk2"/>
                </a:solidFill>
                <a:uFillTx/>
                <a:latin typeface="Arial"/>
                <a:ea typeface="Arial"/>
              </a:rPr>
              <a:t>jq</a:t>
            </a:r>
            <a:r>
              <a:rPr b="0" lang="en-US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270000"/>
              </a:lnSpc>
              <a:buClr>
                <a:srgbClr val="3333cc"/>
              </a:buClr>
              <a:buFont typeface="Noto Sans Symbols"/>
              <a:buAutoNum type="arabicPeriod"/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Max (Complete link):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largest distance between an element in one cluster and an element in the other, </a:t>
            </a:r>
            <a:r>
              <a:rPr b="0" lang="en-US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dist(K</a:t>
            </a:r>
            <a:r>
              <a:rPr b="0" lang="en-US" sz="1800" strike="noStrike" u="none" baseline="-25000">
                <a:solidFill>
                  <a:schemeClr val="dk2"/>
                </a:solidFill>
                <a:uFillTx/>
                <a:latin typeface="Arial"/>
                <a:ea typeface="Arial"/>
              </a:rPr>
              <a:t>i</a:t>
            </a:r>
            <a:r>
              <a:rPr b="0" lang="en-US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, K</a:t>
            </a:r>
            <a:r>
              <a:rPr b="0" lang="en-US" sz="1800" strike="noStrike" u="none" baseline="-25000">
                <a:solidFill>
                  <a:schemeClr val="dk2"/>
                </a:solidFill>
                <a:uFillTx/>
                <a:latin typeface="Arial"/>
                <a:ea typeface="Arial"/>
              </a:rPr>
              <a:t>j</a:t>
            </a:r>
            <a:r>
              <a:rPr b="0" lang="en-US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) = max(t</a:t>
            </a:r>
            <a:r>
              <a:rPr b="0" lang="en-US" sz="1800" strike="noStrike" u="none" baseline="-25000">
                <a:solidFill>
                  <a:schemeClr val="dk2"/>
                </a:solidFill>
                <a:uFillTx/>
                <a:latin typeface="Arial"/>
                <a:ea typeface="Arial"/>
              </a:rPr>
              <a:t>ip</a:t>
            </a:r>
            <a:r>
              <a:rPr b="0" lang="en-US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, t</a:t>
            </a:r>
            <a:r>
              <a:rPr b="0" lang="en-US" sz="1800" strike="noStrike" u="none" baseline="-25000">
                <a:solidFill>
                  <a:schemeClr val="dk2"/>
                </a:solidFill>
                <a:uFillTx/>
                <a:latin typeface="Arial"/>
                <a:ea typeface="Arial"/>
              </a:rPr>
              <a:t>jq</a:t>
            </a:r>
            <a:r>
              <a:rPr b="0" lang="en-US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270000"/>
              </a:lnSpc>
              <a:buClr>
                <a:srgbClr val="3333cc"/>
              </a:buClr>
              <a:buFont typeface="Noto Sans Symbols"/>
              <a:buAutoNum type="arabicPeriod"/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Group Average: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avg distance between an element in one cluster and an element in the other, </a:t>
            </a:r>
            <a:r>
              <a:rPr b="0" lang="en-US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dist(K</a:t>
            </a:r>
            <a:r>
              <a:rPr b="0" lang="en-US" sz="1800" strike="noStrike" u="none" baseline="-25000">
                <a:solidFill>
                  <a:schemeClr val="dk2"/>
                </a:solidFill>
                <a:uFillTx/>
                <a:latin typeface="Arial"/>
                <a:ea typeface="Arial"/>
              </a:rPr>
              <a:t>i</a:t>
            </a:r>
            <a:r>
              <a:rPr b="0" lang="en-US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, K</a:t>
            </a:r>
            <a:r>
              <a:rPr b="0" lang="en-US" sz="1800" strike="noStrike" u="none" baseline="-25000">
                <a:solidFill>
                  <a:schemeClr val="dk2"/>
                </a:solidFill>
                <a:uFillTx/>
                <a:latin typeface="Arial"/>
                <a:ea typeface="Arial"/>
              </a:rPr>
              <a:t>j</a:t>
            </a:r>
            <a:r>
              <a:rPr b="0" lang="en-US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) = avg(t</a:t>
            </a:r>
            <a:r>
              <a:rPr b="0" lang="en-US" sz="1800" strike="noStrike" u="none" baseline="-25000">
                <a:solidFill>
                  <a:schemeClr val="dk2"/>
                </a:solidFill>
                <a:uFillTx/>
                <a:latin typeface="Arial"/>
                <a:ea typeface="Arial"/>
              </a:rPr>
              <a:t>ip</a:t>
            </a:r>
            <a:r>
              <a:rPr b="0" lang="en-US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, t</a:t>
            </a:r>
            <a:r>
              <a:rPr b="0" lang="en-US" sz="1800" strike="noStrike" u="none" baseline="-25000">
                <a:solidFill>
                  <a:schemeClr val="dk2"/>
                </a:solidFill>
                <a:uFillTx/>
                <a:latin typeface="Arial"/>
                <a:ea typeface="Arial"/>
              </a:rPr>
              <a:t>jq</a:t>
            </a:r>
            <a:r>
              <a:rPr b="0" lang="en-US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270000"/>
              </a:lnSpc>
              <a:buClr>
                <a:srgbClr val="3333cc"/>
              </a:buClr>
              <a:buFont typeface="Noto Sans Symbols"/>
              <a:buAutoNum type="arabicPeriod"/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Centroid: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distance between the centroids of two clusters,</a:t>
            </a:r>
            <a:r>
              <a:rPr b="0" lang="en-US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 dist(K</a:t>
            </a:r>
            <a:r>
              <a:rPr b="0" lang="en-US" sz="1800" strike="noStrike" u="none" baseline="-25000">
                <a:solidFill>
                  <a:schemeClr val="dk2"/>
                </a:solidFill>
                <a:uFillTx/>
                <a:latin typeface="Arial"/>
                <a:ea typeface="Arial"/>
              </a:rPr>
              <a:t>i</a:t>
            </a:r>
            <a:r>
              <a:rPr b="0" lang="en-US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, K</a:t>
            </a:r>
            <a:r>
              <a:rPr b="0" lang="en-US" sz="1800" strike="noStrike" u="none" baseline="-25000">
                <a:solidFill>
                  <a:schemeClr val="dk2"/>
                </a:solidFill>
                <a:uFillTx/>
                <a:latin typeface="Arial"/>
                <a:ea typeface="Arial"/>
              </a:rPr>
              <a:t>j</a:t>
            </a:r>
            <a:r>
              <a:rPr b="0" lang="en-US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) = dist(C</a:t>
            </a:r>
            <a:r>
              <a:rPr b="0" lang="en-US" sz="1800" strike="noStrike" u="none" baseline="-25000">
                <a:solidFill>
                  <a:schemeClr val="dk2"/>
                </a:solidFill>
                <a:uFillTx/>
                <a:latin typeface="Arial"/>
                <a:ea typeface="Arial"/>
              </a:rPr>
              <a:t>i</a:t>
            </a:r>
            <a:r>
              <a:rPr b="0" lang="en-US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, C</a:t>
            </a:r>
            <a:r>
              <a:rPr b="0" lang="en-US" sz="1800" strike="noStrike" u="none" baseline="-25000">
                <a:solidFill>
                  <a:schemeClr val="dk2"/>
                </a:solidFill>
                <a:uFillTx/>
                <a:latin typeface="Arial"/>
                <a:ea typeface="Arial"/>
              </a:rPr>
              <a:t>j</a:t>
            </a:r>
            <a:r>
              <a:rPr b="0" lang="en-US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74" name="Google Shape;341;g29e97c85f34_0_364"/>
          <p:cNvGrpSpPr/>
          <p:nvPr/>
        </p:nvGrpSpPr>
        <p:grpSpPr>
          <a:xfrm>
            <a:off x="6095880" y="152280"/>
            <a:ext cx="914040" cy="1066320"/>
            <a:chOff x="6095880" y="152280"/>
            <a:chExt cx="914040" cy="1066320"/>
          </a:xfrm>
        </p:grpSpPr>
        <p:grpSp>
          <p:nvGrpSpPr>
            <p:cNvPr id="275" name="Google Shape;342;g29e97c85f34_0_364"/>
            <p:cNvGrpSpPr/>
            <p:nvPr/>
          </p:nvGrpSpPr>
          <p:grpSpPr>
            <a:xfrm>
              <a:off x="6095880" y="152280"/>
              <a:ext cx="914040" cy="1066320"/>
              <a:chOff x="6095880" y="152280"/>
              <a:chExt cx="914040" cy="1066320"/>
            </a:xfrm>
          </p:grpSpPr>
          <p:sp>
            <p:nvSpPr>
              <p:cNvPr id="276" name="Google Shape;343;g29e97c85f34_0_364"/>
              <p:cNvSpPr/>
              <p:nvPr/>
            </p:nvSpPr>
            <p:spPr>
              <a:xfrm>
                <a:off x="6095880" y="152280"/>
                <a:ext cx="914040" cy="1066320"/>
              </a:xfrm>
              <a:prstGeom prst="ellipse">
                <a:avLst/>
              </a:prstGeom>
              <a:solidFill>
                <a:schemeClr val="lt1"/>
              </a:solidFill>
              <a:ln w="25400">
                <a:solidFill>
                  <a:srgbClr val="00e4a8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277" name="Google Shape;344;g29e97c85f34_0_364"/>
              <p:cNvSpPr/>
              <p:nvPr/>
            </p:nvSpPr>
            <p:spPr>
              <a:xfrm>
                <a:off x="6324480" y="304920"/>
                <a:ext cx="75960" cy="759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640" bIns="26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278" name="Google Shape;345;g29e97c85f34_0_364"/>
              <p:cNvSpPr/>
              <p:nvPr/>
            </p:nvSpPr>
            <p:spPr>
              <a:xfrm>
                <a:off x="6477120" y="457200"/>
                <a:ext cx="75960" cy="759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640" bIns="26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279" name="Google Shape;346;g29e97c85f34_0_364"/>
              <p:cNvSpPr/>
              <p:nvPr/>
            </p:nvSpPr>
            <p:spPr>
              <a:xfrm>
                <a:off x="6629400" y="838080"/>
                <a:ext cx="75960" cy="759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640" bIns="26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280" name="Google Shape;347;g29e97c85f34_0_364"/>
              <p:cNvSpPr/>
              <p:nvPr/>
            </p:nvSpPr>
            <p:spPr>
              <a:xfrm>
                <a:off x="6858000" y="609480"/>
                <a:ext cx="75960" cy="759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640" bIns="26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281" name="Google Shape;348;g29e97c85f34_0_364"/>
              <p:cNvSpPr/>
              <p:nvPr/>
            </p:nvSpPr>
            <p:spPr>
              <a:xfrm>
                <a:off x="6172200" y="762120"/>
                <a:ext cx="75960" cy="759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640" bIns="26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282" name="Google Shape;349;g29e97c85f34_0_364"/>
              <p:cNvSpPr/>
              <p:nvPr/>
            </p:nvSpPr>
            <p:spPr>
              <a:xfrm>
                <a:off x="6172200" y="457200"/>
                <a:ext cx="75960" cy="759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640" bIns="26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283" name="Google Shape;350;g29e97c85f34_0_364"/>
              <p:cNvSpPr/>
              <p:nvPr/>
            </p:nvSpPr>
            <p:spPr>
              <a:xfrm>
                <a:off x="6629400" y="304920"/>
                <a:ext cx="75960" cy="759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640" bIns="26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284" name="Google Shape;351;g29e97c85f34_0_364"/>
              <p:cNvSpPr/>
              <p:nvPr/>
            </p:nvSpPr>
            <p:spPr>
              <a:xfrm>
                <a:off x="6781680" y="457200"/>
                <a:ext cx="75960" cy="759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640" bIns="26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285" name="Google Shape;352;g29e97c85f34_0_364"/>
              <p:cNvSpPr/>
              <p:nvPr/>
            </p:nvSpPr>
            <p:spPr>
              <a:xfrm>
                <a:off x="6400800" y="762120"/>
                <a:ext cx="75960" cy="759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640" bIns="26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286" name="Google Shape;353;g29e97c85f34_0_364"/>
              <p:cNvSpPr/>
              <p:nvPr/>
            </p:nvSpPr>
            <p:spPr>
              <a:xfrm>
                <a:off x="6629400" y="609480"/>
                <a:ext cx="75960" cy="759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640" bIns="26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287" name="Google Shape;354;g29e97c85f34_0_364"/>
              <p:cNvSpPr/>
              <p:nvPr/>
            </p:nvSpPr>
            <p:spPr>
              <a:xfrm>
                <a:off x="6477120" y="1066680"/>
                <a:ext cx="75960" cy="759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640" bIns="26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288" name="Google Shape;355;g29e97c85f34_0_364"/>
              <p:cNvSpPr/>
              <p:nvPr/>
            </p:nvSpPr>
            <p:spPr>
              <a:xfrm>
                <a:off x="6477120" y="228600"/>
                <a:ext cx="75960" cy="759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640" bIns="26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289" name="Google Shape;356;g29e97c85f34_0_364"/>
              <p:cNvSpPr/>
              <p:nvPr/>
            </p:nvSpPr>
            <p:spPr>
              <a:xfrm>
                <a:off x="6248520" y="990720"/>
                <a:ext cx="75960" cy="759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640" bIns="26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290" name="Google Shape;357;g29e97c85f34_0_364"/>
              <p:cNvSpPr/>
              <p:nvPr/>
            </p:nvSpPr>
            <p:spPr>
              <a:xfrm>
                <a:off x="6781680" y="990720"/>
                <a:ext cx="75960" cy="759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640" bIns="26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</p:grpSp>
        <p:sp>
          <p:nvSpPr>
            <p:cNvPr id="291" name="Google Shape;358;g29e97c85f34_0_364"/>
            <p:cNvSpPr/>
            <p:nvPr/>
          </p:nvSpPr>
          <p:spPr>
            <a:xfrm flipH="1">
              <a:off x="6507720" y="533520"/>
              <a:ext cx="4536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000" strike="noStrike" u="none">
                  <a:solidFill>
                    <a:schemeClr val="dk1"/>
                  </a:solidFill>
                  <a:uFillTx/>
                  <a:latin typeface="Tahoma"/>
                  <a:ea typeface="Tahoma"/>
                </a:rPr>
                <a:t>X</a:t>
              </a:r>
              <a:endParaRPr b="0" lang="en-US" sz="1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92" name="Google Shape;359;g29e97c85f34_0_364"/>
          <p:cNvGrpSpPr/>
          <p:nvPr/>
        </p:nvGrpSpPr>
        <p:grpSpPr>
          <a:xfrm>
            <a:off x="7924680" y="304920"/>
            <a:ext cx="1066320" cy="837720"/>
            <a:chOff x="7924680" y="304920"/>
            <a:chExt cx="1066320" cy="837720"/>
          </a:xfrm>
        </p:grpSpPr>
        <p:grpSp>
          <p:nvGrpSpPr>
            <p:cNvPr id="293" name="Google Shape;360;g29e97c85f34_0_364"/>
            <p:cNvGrpSpPr/>
            <p:nvPr/>
          </p:nvGrpSpPr>
          <p:grpSpPr>
            <a:xfrm>
              <a:off x="7924680" y="304920"/>
              <a:ext cx="1066320" cy="837720"/>
              <a:chOff x="7924680" y="304920"/>
              <a:chExt cx="1066320" cy="837720"/>
            </a:xfrm>
          </p:grpSpPr>
          <p:sp>
            <p:nvSpPr>
              <p:cNvPr id="294" name="Google Shape;361;g29e97c85f34_0_364"/>
              <p:cNvSpPr/>
              <p:nvPr/>
            </p:nvSpPr>
            <p:spPr>
              <a:xfrm>
                <a:off x="7924680" y="304920"/>
                <a:ext cx="1066320" cy="837720"/>
              </a:xfrm>
              <a:prstGeom prst="ellipse">
                <a:avLst/>
              </a:prstGeom>
              <a:solidFill>
                <a:schemeClr val="lt1"/>
              </a:solidFill>
              <a:ln w="25400">
                <a:solidFill>
                  <a:srgbClr val="7575d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295" name="Google Shape;362;g29e97c85f34_0_364"/>
              <p:cNvSpPr/>
              <p:nvPr/>
            </p:nvSpPr>
            <p:spPr>
              <a:xfrm>
                <a:off x="8305920" y="609480"/>
                <a:ext cx="75960" cy="7596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640" bIns="26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296" name="Google Shape;363;g29e97c85f34_0_364"/>
              <p:cNvSpPr/>
              <p:nvPr/>
            </p:nvSpPr>
            <p:spPr>
              <a:xfrm>
                <a:off x="8458200" y="914400"/>
                <a:ext cx="75960" cy="7596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640" bIns="26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297" name="Google Shape;364;g29e97c85f34_0_364"/>
              <p:cNvSpPr/>
              <p:nvPr/>
            </p:nvSpPr>
            <p:spPr>
              <a:xfrm>
                <a:off x="8610480" y="533520"/>
                <a:ext cx="75960" cy="7596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640" bIns="26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298" name="Google Shape;365;g29e97c85f34_0_364"/>
              <p:cNvSpPr/>
              <p:nvPr/>
            </p:nvSpPr>
            <p:spPr>
              <a:xfrm>
                <a:off x="8458200" y="762120"/>
                <a:ext cx="75960" cy="7596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640" bIns="26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299" name="Google Shape;366;g29e97c85f34_0_364"/>
              <p:cNvSpPr/>
              <p:nvPr/>
            </p:nvSpPr>
            <p:spPr>
              <a:xfrm>
                <a:off x="8610480" y="380880"/>
                <a:ext cx="75960" cy="7596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640" bIns="26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300" name="Google Shape;367;g29e97c85f34_0_364"/>
              <p:cNvSpPr/>
              <p:nvPr/>
            </p:nvSpPr>
            <p:spPr>
              <a:xfrm>
                <a:off x="8153280" y="838080"/>
                <a:ext cx="75960" cy="7596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640" bIns="26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301" name="Google Shape;368;g29e97c85f34_0_364"/>
              <p:cNvSpPr/>
              <p:nvPr/>
            </p:nvSpPr>
            <p:spPr>
              <a:xfrm>
                <a:off x="8305920" y="380880"/>
                <a:ext cx="75960" cy="7596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640" bIns="26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302" name="Google Shape;369;g29e97c85f34_0_364"/>
              <p:cNvSpPr/>
              <p:nvPr/>
            </p:nvSpPr>
            <p:spPr>
              <a:xfrm>
                <a:off x="8001000" y="533520"/>
                <a:ext cx="75960" cy="7596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640" bIns="26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303" name="Google Shape;370;g29e97c85f34_0_364"/>
              <p:cNvSpPr/>
              <p:nvPr/>
            </p:nvSpPr>
            <p:spPr>
              <a:xfrm>
                <a:off x="8458200" y="533520"/>
                <a:ext cx="75960" cy="7596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640" bIns="26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304" name="Google Shape;371;g29e97c85f34_0_364"/>
              <p:cNvSpPr/>
              <p:nvPr/>
            </p:nvSpPr>
            <p:spPr>
              <a:xfrm>
                <a:off x="8153280" y="685800"/>
                <a:ext cx="75960" cy="7596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640" bIns="26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305" name="Google Shape;372;g29e97c85f34_0_364"/>
              <p:cNvSpPr/>
              <p:nvPr/>
            </p:nvSpPr>
            <p:spPr>
              <a:xfrm>
                <a:off x="8305920" y="838080"/>
                <a:ext cx="75960" cy="7596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640" bIns="26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306" name="Google Shape;373;g29e97c85f34_0_364"/>
              <p:cNvSpPr/>
              <p:nvPr/>
            </p:nvSpPr>
            <p:spPr>
              <a:xfrm>
                <a:off x="8610480" y="914400"/>
                <a:ext cx="75960" cy="7596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640" bIns="26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307" name="Google Shape;374;g29e97c85f34_0_364"/>
              <p:cNvSpPr/>
              <p:nvPr/>
            </p:nvSpPr>
            <p:spPr>
              <a:xfrm>
                <a:off x="8763120" y="838080"/>
                <a:ext cx="75960" cy="7596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640" bIns="26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308" name="Google Shape;375;g29e97c85f34_0_364"/>
              <p:cNvSpPr/>
              <p:nvPr/>
            </p:nvSpPr>
            <p:spPr>
              <a:xfrm>
                <a:off x="8839080" y="609480"/>
                <a:ext cx="75960" cy="7596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640" bIns="26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309" name="Google Shape;376;g29e97c85f34_0_364"/>
              <p:cNvSpPr/>
              <p:nvPr/>
            </p:nvSpPr>
            <p:spPr>
              <a:xfrm>
                <a:off x="8686800" y="685800"/>
                <a:ext cx="75960" cy="7596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640" bIns="26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  <p:sp>
            <p:nvSpPr>
              <p:cNvPr id="310" name="Google Shape;377;g29e97c85f34_0_364"/>
              <p:cNvSpPr/>
              <p:nvPr/>
            </p:nvSpPr>
            <p:spPr>
              <a:xfrm>
                <a:off x="8229600" y="990720"/>
                <a:ext cx="75960" cy="75960"/>
              </a:xfrm>
              <a:prstGeom prst="ellipse">
                <a:avLst/>
              </a:prstGeom>
              <a:solidFill>
                <a:srgbClr val="0070c0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6640" bIns="266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trike="noStrike" u="none">
                  <a:solidFill>
                    <a:srgbClr val="ffffff"/>
                  </a:solidFill>
                  <a:uFillTx/>
                  <a:latin typeface="Arial"/>
                </a:endParaRPr>
              </a:p>
            </p:txBody>
          </p:sp>
        </p:grpSp>
        <p:sp>
          <p:nvSpPr>
            <p:cNvPr id="311" name="Google Shape;378;g29e97c85f34_0_364"/>
            <p:cNvSpPr/>
            <p:nvPr/>
          </p:nvSpPr>
          <p:spPr>
            <a:xfrm flipH="1">
              <a:off x="8458200" y="591840"/>
              <a:ext cx="45360" cy="24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000" strike="noStrike" u="none">
                  <a:solidFill>
                    <a:schemeClr val="dk1"/>
                  </a:solidFill>
                  <a:uFillTx/>
                  <a:latin typeface="Tahoma"/>
                  <a:ea typeface="Tahoma"/>
                </a:rPr>
                <a:t>X</a:t>
              </a:r>
              <a:endParaRPr b="0" lang="en-US" sz="1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312" name="Google Shape;379;g29e97c85f34_0_364"/>
          <p:cNvSpPr/>
          <p:nvPr/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E211DF7-9CC0-445E-B371-39086A0933B3}" type="slidenum">
              <a: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32"/>
          </p:nvPr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37B0D3-FE6F-4943-90F0-9B3AA695E9D9}" type="slidenum">
              <a: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/>
          </p:nvPr>
        </p:nvSpPr>
        <p:spPr>
          <a:xfrm>
            <a:off x="380880" y="2419920"/>
            <a:ext cx="8381520" cy="253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lnSpc>
                <a:spcPct val="115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15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Now that we've understood how to measure the distance between two clusters, let's go back to the steps of the Agglomerative Clustering algorithm.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ldNum" idx="33"/>
          </p:nvPr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9A258F-E985-4538-A7B0-8F5B8632732C}" type="slidenum">
              <a: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7792920" cy="60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dk2"/>
                </a:solidFill>
                <a:uFillTx/>
                <a:latin typeface="Overlock"/>
                <a:ea typeface="Overlock"/>
              </a:rPr>
              <a:t>Agglomerative clustering: Steps 1 and 2 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81520" cy="510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buClr>
                <a:srgbClr val="3333cc"/>
              </a:buClr>
              <a:buFont typeface="Noto Sans Symbols"/>
              <a:buChar char="■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Start with clusters of individual points and a proximity matrix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8" name="Google Shape;394;p8"/>
          <p:cNvSpPr/>
          <p:nvPr/>
        </p:nvSpPr>
        <p:spPr>
          <a:xfrm>
            <a:off x="685800" y="4403880"/>
            <a:ext cx="228240" cy="228240"/>
          </a:xfrm>
          <a:prstGeom prst="ellipse">
            <a:avLst/>
          </a:prstGeom>
          <a:solidFill>
            <a:schemeClr val="lt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9" name="Google Shape;395;p8"/>
          <p:cNvSpPr/>
          <p:nvPr/>
        </p:nvSpPr>
        <p:spPr>
          <a:xfrm>
            <a:off x="2743200" y="5470560"/>
            <a:ext cx="228240" cy="228240"/>
          </a:xfrm>
          <a:prstGeom prst="ellipse">
            <a:avLst/>
          </a:prstGeom>
          <a:solidFill>
            <a:schemeClr val="lt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0" name="Google Shape;396;p8"/>
          <p:cNvSpPr/>
          <p:nvPr/>
        </p:nvSpPr>
        <p:spPr>
          <a:xfrm>
            <a:off x="1600200" y="3565440"/>
            <a:ext cx="228240" cy="228240"/>
          </a:xfrm>
          <a:prstGeom prst="ellipse">
            <a:avLst/>
          </a:prstGeom>
          <a:solidFill>
            <a:schemeClr val="lt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1" name="Google Shape;397;p8"/>
          <p:cNvSpPr/>
          <p:nvPr/>
        </p:nvSpPr>
        <p:spPr>
          <a:xfrm>
            <a:off x="1447920" y="5318280"/>
            <a:ext cx="228240" cy="228240"/>
          </a:xfrm>
          <a:prstGeom prst="ellipse">
            <a:avLst/>
          </a:prstGeom>
          <a:solidFill>
            <a:schemeClr val="lt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2" name="Google Shape;398;p8"/>
          <p:cNvSpPr/>
          <p:nvPr/>
        </p:nvSpPr>
        <p:spPr>
          <a:xfrm>
            <a:off x="3124080" y="3565440"/>
            <a:ext cx="228240" cy="228240"/>
          </a:xfrm>
          <a:prstGeom prst="ellipse">
            <a:avLst/>
          </a:prstGeom>
          <a:solidFill>
            <a:schemeClr val="lt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3" name="Google Shape;399;p8"/>
          <p:cNvSpPr/>
          <p:nvPr/>
        </p:nvSpPr>
        <p:spPr>
          <a:xfrm>
            <a:off x="1600200" y="2955960"/>
            <a:ext cx="228240" cy="228240"/>
          </a:xfrm>
          <a:prstGeom prst="ellipse">
            <a:avLst/>
          </a:prstGeom>
          <a:solidFill>
            <a:schemeClr val="lt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4" name="Google Shape;400;p8"/>
          <p:cNvSpPr/>
          <p:nvPr/>
        </p:nvSpPr>
        <p:spPr>
          <a:xfrm>
            <a:off x="457200" y="4708440"/>
            <a:ext cx="228240" cy="228240"/>
          </a:xfrm>
          <a:prstGeom prst="ellipse">
            <a:avLst/>
          </a:prstGeom>
          <a:solidFill>
            <a:schemeClr val="lt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5" name="Google Shape;401;p8"/>
          <p:cNvSpPr/>
          <p:nvPr/>
        </p:nvSpPr>
        <p:spPr>
          <a:xfrm>
            <a:off x="1828800" y="5318280"/>
            <a:ext cx="228240" cy="228240"/>
          </a:xfrm>
          <a:prstGeom prst="ellipse">
            <a:avLst/>
          </a:prstGeom>
          <a:solidFill>
            <a:schemeClr val="lt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6" name="Google Shape;402;p8"/>
          <p:cNvSpPr/>
          <p:nvPr/>
        </p:nvSpPr>
        <p:spPr>
          <a:xfrm>
            <a:off x="3124080" y="5089680"/>
            <a:ext cx="228240" cy="228240"/>
          </a:xfrm>
          <a:prstGeom prst="ellipse">
            <a:avLst/>
          </a:prstGeom>
          <a:solidFill>
            <a:schemeClr val="lt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7" name="Google Shape;403;p8"/>
          <p:cNvSpPr/>
          <p:nvPr/>
        </p:nvSpPr>
        <p:spPr>
          <a:xfrm>
            <a:off x="2133720" y="3032280"/>
            <a:ext cx="228240" cy="228240"/>
          </a:xfrm>
          <a:prstGeom prst="ellipse">
            <a:avLst/>
          </a:prstGeom>
          <a:solidFill>
            <a:schemeClr val="lt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8" name="Google Shape;404;p8"/>
          <p:cNvSpPr/>
          <p:nvPr/>
        </p:nvSpPr>
        <p:spPr>
          <a:xfrm>
            <a:off x="3200400" y="4098960"/>
            <a:ext cx="228240" cy="228240"/>
          </a:xfrm>
          <a:prstGeom prst="ellipse">
            <a:avLst/>
          </a:prstGeom>
          <a:solidFill>
            <a:schemeClr val="lt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9" name="Google Shape;405;p8"/>
          <p:cNvSpPr/>
          <p:nvPr/>
        </p:nvSpPr>
        <p:spPr>
          <a:xfrm>
            <a:off x="3733920" y="3184560"/>
            <a:ext cx="228240" cy="228240"/>
          </a:xfrm>
          <a:prstGeom prst="ellipse">
            <a:avLst/>
          </a:prstGeom>
          <a:solidFill>
            <a:schemeClr val="lt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30" name="Google Shape;406;p8"/>
          <p:cNvGrpSpPr/>
          <p:nvPr/>
        </p:nvGrpSpPr>
        <p:grpSpPr>
          <a:xfrm>
            <a:off x="4853160" y="2214360"/>
            <a:ext cx="3435480" cy="3017160"/>
            <a:chOff x="4853160" y="2214360"/>
            <a:chExt cx="3435480" cy="3017160"/>
          </a:xfrm>
        </p:grpSpPr>
        <p:cxnSp>
          <p:nvCxnSpPr>
            <p:cNvPr id="331" name="Google Shape;407;p8"/>
            <p:cNvCxnSpPr/>
            <p:nvPr/>
          </p:nvCxnSpPr>
          <p:spPr>
            <a:xfrm>
              <a:off x="5240880" y="2214360"/>
              <a:ext cx="360" cy="276192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332" name="Google Shape;408;p8"/>
            <p:cNvCxnSpPr/>
            <p:nvPr/>
          </p:nvCxnSpPr>
          <p:spPr>
            <a:xfrm>
              <a:off x="4930560" y="2508840"/>
              <a:ext cx="2912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333" name="Google Shape;409;p8"/>
            <p:cNvCxnSpPr/>
            <p:nvPr/>
          </p:nvCxnSpPr>
          <p:spPr>
            <a:xfrm>
              <a:off x="5752080" y="2214360"/>
              <a:ext cx="360" cy="276192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334" name="Google Shape;410;p8"/>
            <p:cNvCxnSpPr/>
            <p:nvPr/>
          </p:nvCxnSpPr>
          <p:spPr>
            <a:xfrm>
              <a:off x="6265080" y="2214360"/>
              <a:ext cx="360" cy="276192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335" name="Google Shape;411;p8"/>
            <p:cNvCxnSpPr/>
            <p:nvPr/>
          </p:nvCxnSpPr>
          <p:spPr>
            <a:xfrm>
              <a:off x="6777720" y="2214360"/>
              <a:ext cx="360" cy="276192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336" name="Google Shape;412;p8"/>
            <p:cNvCxnSpPr/>
            <p:nvPr/>
          </p:nvCxnSpPr>
          <p:spPr>
            <a:xfrm>
              <a:off x="7290720" y="2214360"/>
              <a:ext cx="360" cy="276192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337" name="Google Shape;413;p8"/>
            <p:cNvCxnSpPr/>
            <p:nvPr/>
          </p:nvCxnSpPr>
          <p:spPr>
            <a:xfrm>
              <a:off x="7803360" y="2214360"/>
              <a:ext cx="360" cy="276192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338" name="Google Shape;414;p8"/>
            <p:cNvCxnSpPr/>
            <p:nvPr/>
          </p:nvCxnSpPr>
          <p:spPr>
            <a:xfrm>
              <a:off x="4930560" y="2906280"/>
              <a:ext cx="2912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339" name="Google Shape;415;p8"/>
            <p:cNvCxnSpPr/>
            <p:nvPr/>
          </p:nvCxnSpPr>
          <p:spPr>
            <a:xfrm>
              <a:off x="4930560" y="3303720"/>
              <a:ext cx="2912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340" name="Google Shape;416;p8"/>
            <p:cNvCxnSpPr/>
            <p:nvPr/>
          </p:nvCxnSpPr>
          <p:spPr>
            <a:xfrm>
              <a:off x="4930560" y="3701160"/>
              <a:ext cx="2912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341" name="Google Shape;417;p8"/>
            <p:cNvCxnSpPr/>
            <p:nvPr/>
          </p:nvCxnSpPr>
          <p:spPr>
            <a:xfrm>
              <a:off x="4930560" y="4098600"/>
              <a:ext cx="2912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342" name="Google Shape;418;p8"/>
            <p:cNvCxnSpPr/>
            <p:nvPr/>
          </p:nvCxnSpPr>
          <p:spPr>
            <a:xfrm>
              <a:off x="4930560" y="4497480"/>
              <a:ext cx="2912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sp>
          <p:nvSpPr>
            <p:cNvPr id="343" name="Google Shape;419;p8"/>
            <p:cNvSpPr/>
            <p:nvPr/>
          </p:nvSpPr>
          <p:spPr>
            <a:xfrm>
              <a:off x="4853160" y="2582640"/>
              <a:ext cx="484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p1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4" name="Google Shape;420;p8"/>
            <p:cNvSpPr/>
            <p:nvPr/>
          </p:nvSpPr>
          <p:spPr>
            <a:xfrm>
              <a:off x="4853160" y="3393000"/>
              <a:ext cx="484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p3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5" name="Google Shape;421;p8"/>
            <p:cNvSpPr/>
            <p:nvPr/>
          </p:nvSpPr>
          <p:spPr>
            <a:xfrm>
              <a:off x="4853160" y="4201560"/>
              <a:ext cx="484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p5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6" name="Google Shape;422;p8"/>
            <p:cNvSpPr/>
            <p:nvPr/>
          </p:nvSpPr>
          <p:spPr>
            <a:xfrm>
              <a:off x="4853160" y="3836160"/>
              <a:ext cx="484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p4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7" name="Google Shape;423;p8"/>
            <p:cNvSpPr/>
            <p:nvPr/>
          </p:nvSpPr>
          <p:spPr>
            <a:xfrm>
              <a:off x="4853160" y="3024720"/>
              <a:ext cx="484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p2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8" name="Google Shape;424;p8"/>
            <p:cNvSpPr/>
            <p:nvPr/>
          </p:nvSpPr>
          <p:spPr>
            <a:xfrm>
              <a:off x="5319000" y="2214720"/>
              <a:ext cx="484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p1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9" name="Google Shape;425;p8"/>
            <p:cNvSpPr/>
            <p:nvPr/>
          </p:nvSpPr>
          <p:spPr>
            <a:xfrm>
              <a:off x="5784840" y="2214720"/>
              <a:ext cx="484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p2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50" name="Google Shape;426;p8"/>
            <p:cNvSpPr/>
            <p:nvPr/>
          </p:nvSpPr>
          <p:spPr>
            <a:xfrm>
              <a:off x="6328440" y="2214720"/>
              <a:ext cx="484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p3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51" name="Google Shape;427;p8"/>
            <p:cNvSpPr/>
            <p:nvPr/>
          </p:nvSpPr>
          <p:spPr>
            <a:xfrm>
              <a:off x="6871680" y="2214720"/>
              <a:ext cx="484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p4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52" name="Google Shape;428;p8"/>
            <p:cNvSpPr/>
            <p:nvPr/>
          </p:nvSpPr>
          <p:spPr>
            <a:xfrm>
              <a:off x="7260120" y="2214720"/>
              <a:ext cx="484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p5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53" name="Google Shape;429;p8"/>
            <p:cNvSpPr/>
            <p:nvPr/>
          </p:nvSpPr>
          <p:spPr>
            <a:xfrm>
              <a:off x="7803720" y="2214720"/>
              <a:ext cx="484920" cy="33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6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. . .</a:t>
              </a:r>
              <a:endParaRPr b="0" lang="en-US" sz="16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54" name="Google Shape;430;p8"/>
            <p:cNvSpPr/>
            <p:nvPr/>
          </p:nvSpPr>
          <p:spPr>
            <a:xfrm>
              <a:off x="4930560" y="4439160"/>
              <a:ext cx="484920" cy="792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2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.</a:t>
              </a:r>
              <a:endParaRPr b="0" lang="en-US" sz="12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601"/>
                </a:spcBef>
                <a:tabLst>
                  <a:tab algn="l" pos="0"/>
                </a:tabLst>
              </a:pPr>
              <a:r>
                <a:rPr b="1" lang="en-US" sz="12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.</a:t>
              </a:r>
              <a:endParaRPr b="0" lang="en-US" sz="12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601"/>
                </a:spcBef>
                <a:tabLst>
                  <a:tab algn="l" pos="0"/>
                </a:tabLst>
              </a:pPr>
              <a:r>
                <a:rPr b="1" lang="en-US" sz="12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.</a:t>
              </a:r>
              <a:endParaRPr b="0" lang="en-US" sz="12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355" name="Google Shape;431;p8"/>
          <p:cNvSpPr/>
          <p:nvPr/>
        </p:nvSpPr>
        <p:spPr>
          <a:xfrm>
            <a:off x="5342040" y="4911840"/>
            <a:ext cx="251424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Proximity Matrix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356" name="Google Shape;432;p8"/>
          <p:cNvGraphicFramePr/>
          <p:nvPr/>
        </p:nvGraphicFramePr>
        <p:xfrm>
          <a:off x="4572000" y="5610240"/>
          <a:ext cx="4055760" cy="713880"/>
        </p:xfrm>
        <a:graphic>
          <a:graphicData uri="http://schemas.openxmlformats.org/presentationml/2006/ole">
            <p:oleObj progId="Visio.Drawing.6" r:id="rId1" spid="">
              <p:embed/>
              <p:pic>
                <p:nvPicPr>
                  <p:cNvPr id="357" name="Google Shape;432;p8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572000" y="5610240"/>
                    <a:ext cx="4055760" cy="713880"/>
                  </a:xfrm>
                  <a:prstGeom prst="rect">
                    <a:avLst/>
                  </a:prstGeom>
                  <a:ln w="0">
                    <a:solidFill>
                      <a:srgbClr val="000000"/>
                    </a:solidFill>
                  </a:ln>
                </p:spPr>
              </p:pic>
            </p:oleObj>
          </a:graphicData>
        </a:graphic>
      </p:graphicFrame>
      <p:sp>
        <p:nvSpPr>
          <p:cNvPr id="358" name="PlaceHolder 3"/>
          <p:cNvSpPr>
            <a:spLocks noGrp="1"/>
          </p:cNvSpPr>
          <p:nvPr>
            <p:ph type="sldNum" idx="34"/>
          </p:nvPr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AAC1F2E-7070-45B7-B2CA-6E083EDD79BD}" type="slidenum">
              <a: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7792920" cy="60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dk2"/>
                </a:solidFill>
                <a:uFillTx/>
                <a:latin typeface="Overlock"/>
                <a:ea typeface="Overlock"/>
              </a:rPr>
              <a:t>Intermediate Situation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81520" cy="510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buClr>
                <a:srgbClr val="3333cc"/>
              </a:buClr>
              <a:buFont typeface="Noto Sans Symbols"/>
              <a:buChar char="■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After some merging steps, we have some clusters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1" name="Google Shape;440;p9"/>
          <p:cNvSpPr/>
          <p:nvPr/>
        </p:nvSpPr>
        <p:spPr>
          <a:xfrm>
            <a:off x="609480" y="3886200"/>
            <a:ext cx="545760" cy="772920"/>
          </a:xfrm>
          <a:custGeom>
            <a:avLst/>
            <a:gdLst>
              <a:gd name="textAreaLeft" fmla="*/ 0 w 545760"/>
              <a:gd name="textAreaRight" fmla="*/ 546120 w 545760"/>
              <a:gd name="textAreaTop" fmla="*/ 0 h 772920"/>
              <a:gd name="textAreaBottom" fmla="*/ 773280 h 772920"/>
            </a:gdLst>
            <a:ahLst/>
            <a:rect l="textAreaLeft" t="textAreaTop" r="textAreaRight" b="textAreaBottom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2" name="Google Shape;441;p9"/>
          <p:cNvSpPr/>
          <p:nvPr/>
        </p:nvSpPr>
        <p:spPr>
          <a:xfrm rot="16200000">
            <a:off x="1599840" y="2667240"/>
            <a:ext cx="761760" cy="914040"/>
          </a:xfrm>
          <a:custGeom>
            <a:avLst/>
            <a:gdLst>
              <a:gd name="textAreaLeft" fmla="*/ 0 w 761760"/>
              <a:gd name="textAreaRight" fmla="*/ 762120 w 761760"/>
              <a:gd name="textAreaTop" fmla="*/ 0 h 914040"/>
              <a:gd name="textAreaBottom" fmla="*/ 914400 h 914040"/>
            </a:gdLst>
            <a:ahLst/>
            <a:rect l="textAreaLeft" t="textAreaTop" r="textAreaRight" b="textAreaBottom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3" name="Google Shape;442;p9"/>
          <p:cNvSpPr/>
          <p:nvPr/>
        </p:nvSpPr>
        <p:spPr>
          <a:xfrm rot="10800000">
            <a:off x="3353040" y="3048120"/>
            <a:ext cx="685440" cy="761760"/>
          </a:xfrm>
          <a:custGeom>
            <a:avLst/>
            <a:gdLst>
              <a:gd name="textAreaLeft" fmla="*/ 0 w 685440"/>
              <a:gd name="textAreaRight" fmla="*/ 685800 w 685440"/>
              <a:gd name="textAreaTop" fmla="*/ 0 h 761760"/>
              <a:gd name="textAreaBottom" fmla="*/ 762120 h 761760"/>
            </a:gdLst>
            <a:ahLst/>
            <a:rect l="textAreaLeft" t="textAreaTop" r="textAreaRight" b="textAreaBottom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4" name="Google Shape;443;p9"/>
          <p:cNvSpPr/>
          <p:nvPr/>
        </p:nvSpPr>
        <p:spPr>
          <a:xfrm>
            <a:off x="1295280" y="4952880"/>
            <a:ext cx="774360" cy="772920"/>
          </a:xfrm>
          <a:custGeom>
            <a:avLst/>
            <a:gdLst>
              <a:gd name="textAreaLeft" fmla="*/ 0 w 774360"/>
              <a:gd name="textAreaRight" fmla="*/ 774720 w 774360"/>
              <a:gd name="textAreaTop" fmla="*/ 0 h 772920"/>
              <a:gd name="textAreaBottom" fmla="*/ 773280 h 772920"/>
            </a:gdLst>
            <a:ahLst/>
            <a:rect l="textAreaLeft" t="textAreaTop" r="textAreaRight" b="textAreaBottom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5" name="Google Shape;444;p9"/>
          <p:cNvSpPr/>
          <p:nvPr/>
        </p:nvSpPr>
        <p:spPr>
          <a:xfrm rot="10800000">
            <a:off x="2591280" y="4876920"/>
            <a:ext cx="685440" cy="761760"/>
          </a:xfrm>
          <a:custGeom>
            <a:avLst/>
            <a:gdLst>
              <a:gd name="textAreaLeft" fmla="*/ 0 w 685440"/>
              <a:gd name="textAreaRight" fmla="*/ 685800 w 685440"/>
              <a:gd name="textAreaTop" fmla="*/ 0 h 761760"/>
              <a:gd name="textAreaBottom" fmla="*/ 762120 h 761760"/>
            </a:gdLst>
            <a:ahLst/>
            <a:rect l="textAreaLeft" t="textAreaTop" r="textAreaRight" b="textAreaBottom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6" name="Google Shape;445;p9"/>
          <p:cNvSpPr/>
          <p:nvPr/>
        </p:nvSpPr>
        <p:spPr>
          <a:xfrm>
            <a:off x="685800" y="4191120"/>
            <a:ext cx="45684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trike="noStrike" u="none">
                <a:solidFill>
                  <a:srgbClr val="ff0000"/>
                </a:solidFill>
                <a:uFillTx/>
                <a:latin typeface="Arial"/>
                <a:ea typeface="Arial"/>
              </a:rPr>
              <a:t>C1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7" name="Google Shape;446;p9"/>
          <p:cNvSpPr/>
          <p:nvPr/>
        </p:nvSpPr>
        <p:spPr>
          <a:xfrm>
            <a:off x="3429000" y="3352680"/>
            <a:ext cx="45684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trike="noStrike" u="none">
                <a:solidFill>
                  <a:srgbClr val="ff0000"/>
                </a:solidFill>
                <a:uFillTx/>
                <a:latin typeface="Arial"/>
                <a:ea typeface="Arial"/>
              </a:rPr>
              <a:t>C4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8" name="Google Shape;447;p9"/>
          <p:cNvSpPr/>
          <p:nvPr/>
        </p:nvSpPr>
        <p:spPr>
          <a:xfrm>
            <a:off x="1454040" y="5185800"/>
            <a:ext cx="45684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trike="noStrike" u="none">
                <a:solidFill>
                  <a:srgbClr val="ff0000"/>
                </a:solidFill>
                <a:uFillTx/>
                <a:latin typeface="Arial"/>
                <a:ea typeface="Arial"/>
              </a:rPr>
              <a:t>C2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9" name="Google Shape;448;p9"/>
          <p:cNvSpPr/>
          <p:nvPr/>
        </p:nvSpPr>
        <p:spPr>
          <a:xfrm>
            <a:off x="2705040" y="5104080"/>
            <a:ext cx="45684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trike="noStrike" u="none">
                <a:solidFill>
                  <a:srgbClr val="ff0000"/>
                </a:solidFill>
                <a:uFillTx/>
                <a:latin typeface="Arial"/>
                <a:ea typeface="Arial"/>
              </a:rPr>
              <a:t>C5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0" name="Google Shape;449;p9"/>
          <p:cNvSpPr/>
          <p:nvPr/>
        </p:nvSpPr>
        <p:spPr>
          <a:xfrm>
            <a:off x="1752480" y="2971800"/>
            <a:ext cx="45684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trike="noStrike" u="none">
                <a:solidFill>
                  <a:srgbClr val="ff0000"/>
                </a:solidFill>
                <a:uFillTx/>
                <a:latin typeface="Arial"/>
                <a:ea typeface="Arial"/>
              </a:rPr>
              <a:t>C3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71" name="Google Shape;450;p9"/>
          <p:cNvGrpSpPr/>
          <p:nvPr/>
        </p:nvGrpSpPr>
        <p:grpSpPr>
          <a:xfrm>
            <a:off x="5430960" y="1885680"/>
            <a:ext cx="2858040" cy="2212920"/>
            <a:chOff x="5430960" y="1885680"/>
            <a:chExt cx="2858040" cy="2212920"/>
          </a:xfrm>
        </p:grpSpPr>
        <p:sp>
          <p:nvSpPr>
            <p:cNvPr id="372" name="Google Shape;451;p9"/>
            <p:cNvSpPr/>
            <p:nvPr/>
          </p:nvSpPr>
          <p:spPr>
            <a:xfrm>
              <a:off x="6321960" y="1886040"/>
              <a:ext cx="46368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C2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3" name="Google Shape;452;p9"/>
            <p:cNvSpPr/>
            <p:nvPr/>
          </p:nvSpPr>
          <p:spPr>
            <a:xfrm>
              <a:off x="5876280" y="1886040"/>
              <a:ext cx="46368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C1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374" name="Google Shape;453;p9"/>
            <p:cNvCxnSpPr/>
            <p:nvPr/>
          </p:nvCxnSpPr>
          <p:spPr>
            <a:xfrm>
              <a:off x="5801760" y="1885680"/>
              <a:ext cx="360" cy="22089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375" name="Google Shape;454;p9"/>
            <p:cNvCxnSpPr/>
            <p:nvPr/>
          </p:nvCxnSpPr>
          <p:spPr>
            <a:xfrm>
              <a:off x="5504760" y="2168640"/>
              <a:ext cx="278460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376" name="Google Shape;455;p9"/>
            <p:cNvCxnSpPr/>
            <p:nvPr/>
          </p:nvCxnSpPr>
          <p:spPr>
            <a:xfrm>
              <a:off x="8251920" y="1885680"/>
              <a:ext cx="360" cy="22089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377" name="Google Shape;456;p9"/>
            <p:cNvCxnSpPr/>
            <p:nvPr/>
          </p:nvCxnSpPr>
          <p:spPr>
            <a:xfrm>
              <a:off x="5504760" y="4076640"/>
              <a:ext cx="278460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sp>
          <p:nvSpPr>
            <p:cNvPr id="378" name="Google Shape;457;p9"/>
            <p:cNvSpPr/>
            <p:nvPr/>
          </p:nvSpPr>
          <p:spPr>
            <a:xfrm>
              <a:off x="5430960" y="2239200"/>
              <a:ext cx="46368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C1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9" name="Google Shape;458;p9"/>
            <p:cNvSpPr/>
            <p:nvPr/>
          </p:nvSpPr>
          <p:spPr>
            <a:xfrm>
              <a:off x="5430960" y="3015360"/>
              <a:ext cx="46368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C3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0" name="Google Shape;459;p9"/>
            <p:cNvSpPr/>
            <p:nvPr/>
          </p:nvSpPr>
          <p:spPr>
            <a:xfrm>
              <a:off x="5430960" y="3794040"/>
              <a:ext cx="46368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C5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1" name="Google Shape;460;p9"/>
            <p:cNvSpPr/>
            <p:nvPr/>
          </p:nvSpPr>
          <p:spPr>
            <a:xfrm>
              <a:off x="5430960" y="3440880"/>
              <a:ext cx="46368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C4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2" name="Google Shape;461;p9"/>
            <p:cNvSpPr/>
            <p:nvPr/>
          </p:nvSpPr>
          <p:spPr>
            <a:xfrm>
              <a:off x="5430960" y="2663280"/>
              <a:ext cx="46368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C2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3" name="Google Shape;462;p9"/>
            <p:cNvSpPr/>
            <p:nvPr/>
          </p:nvSpPr>
          <p:spPr>
            <a:xfrm>
              <a:off x="6841440" y="1886040"/>
              <a:ext cx="46368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C3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4" name="Google Shape;463;p9"/>
            <p:cNvSpPr/>
            <p:nvPr/>
          </p:nvSpPr>
          <p:spPr>
            <a:xfrm>
              <a:off x="7361280" y="1886040"/>
              <a:ext cx="46368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C4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5" name="Google Shape;464;p9"/>
            <p:cNvSpPr/>
            <p:nvPr/>
          </p:nvSpPr>
          <p:spPr>
            <a:xfrm>
              <a:off x="7806600" y="1886040"/>
              <a:ext cx="46368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C5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386" name="Google Shape;465;p9"/>
            <p:cNvCxnSpPr/>
            <p:nvPr/>
          </p:nvCxnSpPr>
          <p:spPr>
            <a:xfrm>
              <a:off x="5504760" y="2521800"/>
              <a:ext cx="278460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387" name="Google Shape;466;p9"/>
            <p:cNvCxnSpPr/>
            <p:nvPr/>
          </p:nvCxnSpPr>
          <p:spPr>
            <a:xfrm>
              <a:off x="5504760" y="3299400"/>
              <a:ext cx="278460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388" name="Google Shape;467;p9"/>
            <p:cNvCxnSpPr/>
            <p:nvPr/>
          </p:nvCxnSpPr>
          <p:spPr>
            <a:xfrm>
              <a:off x="5504760" y="2945880"/>
              <a:ext cx="278460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389" name="Google Shape;468;p9"/>
            <p:cNvCxnSpPr/>
            <p:nvPr/>
          </p:nvCxnSpPr>
          <p:spPr>
            <a:xfrm>
              <a:off x="5504760" y="3652560"/>
              <a:ext cx="278460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390" name="Google Shape;469;p9"/>
            <p:cNvCxnSpPr/>
            <p:nvPr/>
          </p:nvCxnSpPr>
          <p:spPr>
            <a:xfrm>
              <a:off x="6321600" y="1885680"/>
              <a:ext cx="360" cy="22089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391" name="Google Shape;470;p9"/>
            <p:cNvCxnSpPr/>
            <p:nvPr/>
          </p:nvCxnSpPr>
          <p:spPr>
            <a:xfrm>
              <a:off x="6766920" y="1885680"/>
              <a:ext cx="360" cy="22089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392" name="Google Shape;471;p9"/>
            <p:cNvCxnSpPr/>
            <p:nvPr/>
          </p:nvCxnSpPr>
          <p:spPr>
            <a:xfrm>
              <a:off x="7286760" y="1885680"/>
              <a:ext cx="360" cy="22089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393" name="Google Shape;472;p9"/>
            <p:cNvCxnSpPr/>
            <p:nvPr/>
          </p:nvCxnSpPr>
          <p:spPr>
            <a:xfrm>
              <a:off x="7806600" y="1885680"/>
              <a:ext cx="360" cy="22089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</p:grpSp>
      <p:sp>
        <p:nvSpPr>
          <p:cNvPr id="394" name="Google Shape;473;p9"/>
          <p:cNvSpPr/>
          <p:nvPr/>
        </p:nvSpPr>
        <p:spPr>
          <a:xfrm>
            <a:off x="5845320" y="4098960"/>
            <a:ext cx="251424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Proximity Matrix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395" name="Google Shape;474;p9"/>
          <p:cNvGraphicFramePr/>
          <p:nvPr/>
        </p:nvGraphicFramePr>
        <p:xfrm>
          <a:off x="4648320" y="4713120"/>
          <a:ext cx="4082760" cy="1611000"/>
        </p:xfrm>
        <a:graphic>
          <a:graphicData uri="http://schemas.openxmlformats.org/presentationml/2006/ole">
            <p:oleObj progId="Visio.Drawing.6" r:id="rId1" spid="">
              <p:embed/>
              <p:pic>
                <p:nvPicPr>
                  <p:cNvPr id="396" name="Google Shape;474;p9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648320" y="4713120"/>
                    <a:ext cx="4082760" cy="1611000"/>
                  </a:xfrm>
                  <a:prstGeom prst="rect">
                    <a:avLst/>
                  </a:prstGeom>
                  <a:ln w="0">
                    <a:solidFill>
                      <a:srgbClr val="000000"/>
                    </a:solidFill>
                  </a:ln>
                </p:spPr>
              </p:pic>
            </p:oleObj>
          </a:graphicData>
        </a:graphic>
      </p:graphicFrame>
      <p:sp>
        <p:nvSpPr>
          <p:cNvPr id="397" name="PlaceHolder 3"/>
          <p:cNvSpPr>
            <a:spLocks noGrp="1"/>
          </p:cNvSpPr>
          <p:nvPr>
            <p:ph type="sldNum" idx="35"/>
          </p:nvPr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974B74-C56B-4748-BB23-985BFCD1C6E6}" type="slidenum">
              <a: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7792920" cy="60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dk2"/>
                </a:solidFill>
                <a:uFillTx/>
                <a:latin typeface="Overlock"/>
                <a:ea typeface="Overlock"/>
              </a:rPr>
              <a:t>Step 4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81520" cy="510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buClr>
                <a:srgbClr val="3333cc"/>
              </a:buClr>
              <a:buFont typeface="Noto Sans Symbols"/>
              <a:buChar char="■"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Merge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the two closest clusters (C2 and C5) and </a:t>
            </a: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update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the matrix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0" name="Google Shape;482;p10"/>
          <p:cNvSpPr/>
          <p:nvPr/>
        </p:nvSpPr>
        <p:spPr>
          <a:xfrm>
            <a:off x="609480" y="3886200"/>
            <a:ext cx="545760" cy="772920"/>
          </a:xfrm>
          <a:custGeom>
            <a:avLst/>
            <a:gdLst>
              <a:gd name="textAreaLeft" fmla="*/ 0 w 545760"/>
              <a:gd name="textAreaRight" fmla="*/ 546120 w 545760"/>
              <a:gd name="textAreaTop" fmla="*/ 0 h 772920"/>
              <a:gd name="textAreaBottom" fmla="*/ 773280 h 772920"/>
            </a:gdLst>
            <a:ahLst/>
            <a:rect l="textAreaLeft" t="textAreaTop" r="textAreaRight" b="textAreaBottom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1" name="Google Shape;483;p10"/>
          <p:cNvSpPr/>
          <p:nvPr/>
        </p:nvSpPr>
        <p:spPr>
          <a:xfrm rot="16200000">
            <a:off x="1599840" y="2667240"/>
            <a:ext cx="761760" cy="914040"/>
          </a:xfrm>
          <a:custGeom>
            <a:avLst/>
            <a:gdLst>
              <a:gd name="textAreaLeft" fmla="*/ 0 w 761760"/>
              <a:gd name="textAreaRight" fmla="*/ 762120 w 761760"/>
              <a:gd name="textAreaTop" fmla="*/ 0 h 914040"/>
              <a:gd name="textAreaBottom" fmla="*/ 914400 h 914040"/>
            </a:gdLst>
            <a:ahLst/>
            <a:rect l="textAreaLeft" t="textAreaTop" r="textAreaRight" b="textAreaBottom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2" name="Google Shape;484;p10"/>
          <p:cNvSpPr/>
          <p:nvPr/>
        </p:nvSpPr>
        <p:spPr>
          <a:xfrm rot="10800000">
            <a:off x="3353040" y="3048120"/>
            <a:ext cx="685440" cy="761760"/>
          </a:xfrm>
          <a:custGeom>
            <a:avLst/>
            <a:gdLst>
              <a:gd name="textAreaLeft" fmla="*/ 0 w 685440"/>
              <a:gd name="textAreaRight" fmla="*/ 685800 w 685440"/>
              <a:gd name="textAreaTop" fmla="*/ 0 h 761760"/>
              <a:gd name="textAreaBottom" fmla="*/ 762120 h 761760"/>
            </a:gdLst>
            <a:ahLst/>
            <a:rect l="textAreaLeft" t="textAreaTop" r="textAreaRight" b="textAreaBottom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3" name="Google Shape;485;p10"/>
          <p:cNvSpPr/>
          <p:nvPr/>
        </p:nvSpPr>
        <p:spPr>
          <a:xfrm>
            <a:off x="1295280" y="4952880"/>
            <a:ext cx="774360" cy="772920"/>
          </a:xfrm>
          <a:custGeom>
            <a:avLst/>
            <a:gdLst>
              <a:gd name="textAreaLeft" fmla="*/ 0 w 774360"/>
              <a:gd name="textAreaRight" fmla="*/ 774720 w 774360"/>
              <a:gd name="textAreaTop" fmla="*/ 0 h 772920"/>
              <a:gd name="textAreaBottom" fmla="*/ 773280 h 772920"/>
            </a:gdLst>
            <a:ahLst/>
            <a:rect l="textAreaLeft" t="textAreaTop" r="textAreaRight" b="textAreaBottom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4" name="Google Shape;486;p10"/>
          <p:cNvSpPr/>
          <p:nvPr/>
        </p:nvSpPr>
        <p:spPr>
          <a:xfrm rot="10800000">
            <a:off x="2591280" y="4876920"/>
            <a:ext cx="685440" cy="761760"/>
          </a:xfrm>
          <a:custGeom>
            <a:avLst/>
            <a:gdLst>
              <a:gd name="textAreaLeft" fmla="*/ 0 w 685440"/>
              <a:gd name="textAreaRight" fmla="*/ 685800 w 685440"/>
              <a:gd name="textAreaTop" fmla="*/ 0 h 761760"/>
              <a:gd name="textAreaBottom" fmla="*/ 762120 h 761760"/>
            </a:gdLst>
            <a:ahLst/>
            <a:rect l="textAreaLeft" t="textAreaTop" r="textAreaRight" b="textAreaBottom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5" name="Google Shape;487;p10"/>
          <p:cNvSpPr/>
          <p:nvPr/>
        </p:nvSpPr>
        <p:spPr>
          <a:xfrm>
            <a:off x="685800" y="4191120"/>
            <a:ext cx="45684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trike="noStrike" u="none">
                <a:solidFill>
                  <a:srgbClr val="ff0000"/>
                </a:solidFill>
                <a:uFillTx/>
                <a:latin typeface="Arial"/>
                <a:ea typeface="Arial"/>
              </a:rPr>
              <a:t>C1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6" name="Google Shape;488;p10"/>
          <p:cNvSpPr/>
          <p:nvPr/>
        </p:nvSpPr>
        <p:spPr>
          <a:xfrm>
            <a:off x="3429000" y="3352680"/>
            <a:ext cx="45684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trike="noStrike" u="none">
                <a:solidFill>
                  <a:srgbClr val="ff0000"/>
                </a:solidFill>
                <a:uFillTx/>
                <a:latin typeface="Arial"/>
                <a:ea typeface="Arial"/>
              </a:rPr>
              <a:t>C4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7" name="Google Shape;489;p10"/>
          <p:cNvSpPr/>
          <p:nvPr/>
        </p:nvSpPr>
        <p:spPr>
          <a:xfrm>
            <a:off x="1523880" y="5181480"/>
            <a:ext cx="45684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C2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8" name="Google Shape;490;p10"/>
          <p:cNvSpPr/>
          <p:nvPr/>
        </p:nvSpPr>
        <p:spPr>
          <a:xfrm>
            <a:off x="2743200" y="5105520"/>
            <a:ext cx="45684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C5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9" name="Google Shape;491;p10"/>
          <p:cNvSpPr/>
          <p:nvPr/>
        </p:nvSpPr>
        <p:spPr>
          <a:xfrm>
            <a:off x="1752480" y="2971800"/>
            <a:ext cx="45684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trike="noStrike" u="none">
                <a:solidFill>
                  <a:srgbClr val="ff0000"/>
                </a:solidFill>
                <a:uFillTx/>
                <a:latin typeface="Arial"/>
                <a:ea typeface="Arial"/>
              </a:rPr>
              <a:t>C3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0" name="Google Shape;492;p10"/>
          <p:cNvSpPr/>
          <p:nvPr/>
        </p:nvSpPr>
        <p:spPr>
          <a:xfrm>
            <a:off x="990720" y="4648320"/>
            <a:ext cx="2514240" cy="1294920"/>
          </a:xfrm>
          <a:prstGeom prst="ellipse">
            <a:avLst/>
          </a:prstGeom>
          <a:noFill/>
          <a:ln cap="rnd" w="254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11" name="Google Shape;493;p10"/>
          <p:cNvGraphicFramePr/>
          <p:nvPr/>
        </p:nvGraphicFramePr>
        <p:xfrm>
          <a:off x="4589640" y="4716360"/>
          <a:ext cx="4082760" cy="1844280"/>
        </p:xfrm>
        <a:graphic>
          <a:graphicData uri="http://schemas.openxmlformats.org/presentationml/2006/ole">
            <p:oleObj progId="Visio.Drawing.6" r:id="rId1" spid="">
              <p:embed/>
              <p:pic>
                <p:nvPicPr>
                  <p:cNvPr id="412" name="Google Shape;493;p10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589640" y="4716360"/>
                    <a:ext cx="4082760" cy="1844280"/>
                  </a:xfrm>
                  <a:prstGeom prst="rect">
                    <a:avLst/>
                  </a:prstGeom>
                  <a:ln w="0">
                    <a:solidFill>
                      <a:srgbClr val="000000"/>
                    </a:solidFill>
                  </a:ln>
                </p:spPr>
              </p:pic>
            </p:oleObj>
          </a:graphicData>
        </a:graphic>
      </p:graphicFrame>
      <p:sp>
        <p:nvSpPr>
          <p:cNvPr id="413" name="Google Shape;494;p10"/>
          <p:cNvSpPr/>
          <p:nvPr/>
        </p:nvSpPr>
        <p:spPr>
          <a:xfrm>
            <a:off x="1454040" y="5180040"/>
            <a:ext cx="45684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trike="noStrike" u="none">
                <a:solidFill>
                  <a:srgbClr val="ff0000"/>
                </a:solidFill>
                <a:uFillTx/>
                <a:latin typeface="Arial"/>
                <a:ea typeface="Arial"/>
              </a:rPr>
              <a:t>C2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4" name="Google Shape;495;p10"/>
          <p:cNvSpPr/>
          <p:nvPr/>
        </p:nvSpPr>
        <p:spPr>
          <a:xfrm>
            <a:off x="2705040" y="5104080"/>
            <a:ext cx="45684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trike="noStrike" u="none">
                <a:solidFill>
                  <a:srgbClr val="ff0000"/>
                </a:solidFill>
                <a:uFillTx/>
                <a:latin typeface="Arial"/>
                <a:ea typeface="Arial"/>
              </a:rPr>
              <a:t>C5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5" name="Google Shape;496;p10" descr=""/>
          <p:cNvPicPr/>
          <p:nvPr/>
        </p:nvPicPr>
        <p:blipFill>
          <a:blip r:embed="rId3"/>
          <a:stretch/>
        </p:blipFill>
        <p:spPr>
          <a:xfrm>
            <a:off x="4952880" y="1752480"/>
            <a:ext cx="3436560" cy="2963520"/>
          </a:xfrm>
          <a:prstGeom prst="rect">
            <a:avLst/>
          </a:prstGeom>
          <a:ln w="0">
            <a:noFill/>
          </a:ln>
        </p:spPr>
      </p:pic>
      <p:sp>
        <p:nvSpPr>
          <p:cNvPr id="416" name="PlaceHolder 3"/>
          <p:cNvSpPr>
            <a:spLocks noGrp="1"/>
          </p:cNvSpPr>
          <p:nvPr>
            <p:ph type="sldNum" idx="36"/>
          </p:nvPr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787245B-69B0-466F-9E2F-2858224294B3}" type="slidenum">
              <a: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7792920" cy="60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dk2"/>
                </a:solidFill>
                <a:uFillTx/>
                <a:latin typeface="Overlock"/>
                <a:ea typeface="Overlock"/>
              </a:rPr>
              <a:t>Step 5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81520" cy="510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buClr>
                <a:srgbClr val="3333cc"/>
              </a:buClr>
              <a:buFont typeface="Noto Sans Symbols"/>
              <a:buChar char="■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Now, the question is “</a:t>
            </a:r>
            <a:r>
              <a:rPr b="1" lang="en-US" sz="2000" strike="noStrike" u="none">
                <a:solidFill>
                  <a:srgbClr val="800000"/>
                </a:solidFill>
                <a:uFillTx/>
                <a:latin typeface="Arial"/>
                <a:ea typeface="Arial"/>
              </a:rPr>
              <a:t>how do we update the proximity matrix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?”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9" name="Google Shape;504;p11"/>
          <p:cNvSpPr/>
          <p:nvPr/>
        </p:nvSpPr>
        <p:spPr>
          <a:xfrm>
            <a:off x="609480" y="3886200"/>
            <a:ext cx="545760" cy="772920"/>
          </a:xfrm>
          <a:custGeom>
            <a:avLst/>
            <a:gdLst>
              <a:gd name="textAreaLeft" fmla="*/ 0 w 545760"/>
              <a:gd name="textAreaRight" fmla="*/ 546120 w 545760"/>
              <a:gd name="textAreaTop" fmla="*/ 0 h 772920"/>
              <a:gd name="textAreaBottom" fmla="*/ 773280 h 772920"/>
            </a:gdLst>
            <a:ahLst/>
            <a:rect l="textAreaLeft" t="textAreaTop" r="textAreaRight" b="textAreaBottom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20" name="Google Shape;505;p11"/>
          <p:cNvSpPr/>
          <p:nvPr/>
        </p:nvSpPr>
        <p:spPr>
          <a:xfrm rot="16200000">
            <a:off x="1599840" y="2667240"/>
            <a:ext cx="761760" cy="914040"/>
          </a:xfrm>
          <a:custGeom>
            <a:avLst/>
            <a:gdLst>
              <a:gd name="textAreaLeft" fmla="*/ 0 w 761760"/>
              <a:gd name="textAreaRight" fmla="*/ 762120 w 761760"/>
              <a:gd name="textAreaTop" fmla="*/ 0 h 914040"/>
              <a:gd name="textAreaBottom" fmla="*/ 914400 h 914040"/>
            </a:gdLst>
            <a:ahLst/>
            <a:rect l="textAreaLeft" t="textAreaTop" r="textAreaRight" b="textAreaBottom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21" name="Google Shape;506;p11"/>
          <p:cNvSpPr/>
          <p:nvPr/>
        </p:nvSpPr>
        <p:spPr>
          <a:xfrm rot="10800000">
            <a:off x="3353040" y="3048120"/>
            <a:ext cx="685440" cy="761760"/>
          </a:xfrm>
          <a:custGeom>
            <a:avLst/>
            <a:gdLst>
              <a:gd name="textAreaLeft" fmla="*/ 0 w 685440"/>
              <a:gd name="textAreaRight" fmla="*/ 685800 w 685440"/>
              <a:gd name="textAreaTop" fmla="*/ 0 h 761760"/>
              <a:gd name="textAreaBottom" fmla="*/ 762120 h 761760"/>
            </a:gdLst>
            <a:ahLst/>
            <a:rect l="textAreaLeft" t="textAreaTop" r="textAreaRight" b="textAreaBottom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22" name="Google Shape;507;p11"/>
          <p:cNvSpPr/>
          <p:nvPr/>
        </p:nvSpPr>
        <p:spPr>
          <a:xfrm>
            <a:off x="1295280" y="4952880"/>
            <a:ext cx="2361960" cy="772920"/>
          </a:xfrm>
          <a:custGeom>
            <a:avLst/>
            <a:gdLst>
              <a:gd name="textAreaLeft" fmla="*/ 0 w 2361960"/>
              <a:gd name="textAreaRight" fmla="*/ 2362320 w 2361960"/>
              <a:gd name="textAreaTop" fmla="*/ 0 h 772920"/>
              <a:gd name="textAreaBottom" fmla="*/ 773280 h 772920"/>
            </a:gdLst>
            <a:ahLst/>
            <a:rect l="textAreaLeft" t="textAreaTop" r="textAreaRight" b="textAreaBottom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lt2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23" name="Google Shape;508;p11"/>
          <p:cNvSpPr/>
          <p:nvPr/>
        </p:nvSpPr>
        <p:spPr>
          <a:xfrm>
            <a:off x="654120" y="4118760"/>
            <a:ext cx="45684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trike="noStrike" u="none">
                <a:solidFill>
                  <a:srgbClr val="ff0000"/>
                </a:solidFill>
                <a:uFillTx/>
                <a:latin typeface="Arial"/>
                <a:ea typeface="Arial"/>
              </a:rPr>
              <a:t>C1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4" name="Google Shape;509;p11"/>
          <p:cNvSpPr/>
          <p:nvPr/>
        </p:nvSpPr>
        <p:spPr>
          <a:xfrm>
            <a:off x="3429000" y="3275280"/>
            <a:ext cx="45684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trike="noStrike" u="none">
                <a:solidFill>
                  <a:srgbClr val="ff0000"/>
                </a:solidFill>
                <a:uFillTx/>
                <a:latin typeface="Arial"/>
                <a:ea typeface="Arial"/>
              </a:rPr>
              <a:t>C4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5" name="Google Shape;510;p11"/>
          <p:cNvSpPr/>
          <p:nvPr/>
        </p:nvSpPr>
        <p:spPr>
          <a:xfrm>
            <a:off x="1981080" y="5185800"/>
            <a:ext cx="9903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trike="noStrike" u="none">
                <a:solidFill>
                  <a:srgbClr val="ff0000"/>
                </a:solidFill>
                <a:uFillTx/>
                <a:latin typeface="Arial"/>
                <a:ea typeface="Arial"/>
              </a:rPr>
              <a:t>C2 </a:t>
            </a:r>
            <a:r>
              <a:rPr b="0" lang="en-US" sz="1400" strike="noStrike" u="none">
                <a:solidFill>
                  <a:srgbClr val="ff0000"/>
                </a:solidFill>
                <a:uFillTx/>
                <a:latin typeface="Arial"/>
                <a:ea typeface="Arial"/>
              </a:rPr>
              <a:t>U</a:t>
            </a:r>
            <a:r>
              <a:rPr b="1" lang="en-US" sz="1400" strike="noStrike" u="none">
                <a:solidFill>
                  <a:srgbClr val="ff0000"/>
                </a:solidFill>
                <a:uFillTx/>
                <a:latin typeface="Arial"/>
                <a:ea typeface="Arial"/>
              </a:rPr>
              <a:t> C5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6" name="Google Shape;511;p11"/>
          <p:cNvSpPr/>
          <p:nvPr/>
        </p:nvSpPr>
        <p:spPr>
          <a:xfrm>
            <a:off x="1752480" y="2971800"/>
            <a:ext cx="45684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400" strike="noStrike" u="none">
                <a:solidFill>
                  <a:srgbClr val="ff0000"/>
                </a:solidFill>
                <a:uFillTx/>
                <a:latin typeface="Arial"/>
                <a:ea typeface="Arial"/>
              </a:rPr>
              <a:t>C3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27" name="Google Shape;512;p11"/>
          <p:cNvGraphicFramePr/>
          <p:nvPr/>
        </p:nvGraphicFramePr>
        <p:xfrm>
          <a:off x="4610160" y="4613400"/>
          <a:ext cx="4082760" cy="1964880"/>
        </p:xfrm>
        <a:graphic>
          <a:graphicData uri="http://schemas.openxmlformats.org/presentationml/2006/ole">
            <p:oleObj progId="Visio.Drawing.6" r:id="rId1" spid="">
              <p:embed/>
              <p:pic>
                <p:nvPicPr>
                  <p:cNvPr id="428" name="Google Shape;512;p1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610160" y="4613400"/>
                    <a:ext cx="4082760" cy="1964880"/>
                  </a:xfrm>
                  <a:prstGeom prst="rect">
                    <a:avLst/>
                  </a:prstGeom>
                  <a:ln w="0">
                    <a:solidFill>
                      <a:srgbClr val="000000"/>
                    </a:solidFill>
                  </a:ln>
                </p:spPr>
              </p:pic>
            </p:oleObj>
          </a:graphicData>
        </a:graphic>
      </p:graphicFrame>
      <p:pic>
        <p:nvPicPr>
          <p:cNvPr id="429" name="Google Shape;513;p11" descr=""/>
          <p:cNvPicPr/>
          <p:nvPr/>
        </p:nvPicPr>
        <p:blipFill>
          <a:blip r:embed="rId3"/>
          <a:stretch/>
        </p:blipFill>
        <p:spPr>
          <a:xfrm>
            <a:off x="5105520" y="1744560"/>
            <a:ext cx="2901600" cy="2787120"/>
          </a:xfrm>
          <a:prstGeom prst="rect">
            <a:avLst/>
          </a:prstGeom>
          <a:ln w="0">
            <a:noFill/>
          </a:ln>
        </p:spPr>
      </p:pic>
      <p:sp>
        <p:nvSpPr>
          <p:cNvPr id="430" name="PlaceHolder 3"/>
          <p:cNvSpPr>
            <a:spLocks noGrp="1"/>
          </p:cNvSpPr>
          <p:nvPr>
            <p:ph type="sldNum" idx="37"/>
          </p:nvPr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315981-6139-450D-B551-3411E3502643}" type="slidenum">
              <a: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20120" cy="76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Outline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11760" y="1447920"/>
            <a:ext cx="8520120" cy="516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61800">
              <a:lnSpc>
                <a:spcPct val="250000"/>
              </a:lnSpc>
              <a:buClr>
                <a:srgbClr val="374151"/>
              </a:buClr>
              <a:buFont typeface="Arial"/>
              <a:buChar char="❏"/>
            </a:pPr>
            <a:r>
              <a:rPr b="1" lang="en-US" sz="2100" strike="noStrike" u="none">
                <a:solidFill>
                  <a:srgbClr val="374151"/>
                </a:solidFill>
                <a:uFillTx/>
                <a:latin typeface="Arial"/>
                <a:ea typeface="Arial"/>
              </a:rPr>
              <a:t>Overview of Clustering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250000"/>
              </a:lnSpc>
              <a:buClr>
                <a:srgbClr val="374151"/>
              </a:buClr>
              <a:buFont typeface="Arial"/>
              <a:buChar char="❏"/>
            </a:pPr>
            <a:r>
              <a:rPr b="1" lang="en-US" sz="2100" strike="noStrike" u="none">
                <a:solidFill>
                  <a:srgbClr val="374151"/>
                </a:solidFill>
                <a:uFillTx/>
                <a:latin typeface="Arial"/>
                <a:ea typeface="Arial"/>
              </a:rPr>
              <a:t>Major Clustering Approaches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61800">
              <a:lnSpc>
                <a:spcPct val="250000"/>
              </a:lnSpc>
              <a:buClr>
                <a:srgbClr val="000000"/>
              </a:buClr>
              <a:buFont typeface="Arial"/>
              <a:buChar char="❏"/>
            </a:pPr>
            <a:r>
              <a:rPr b="1" lang="en-US" sz="21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K-means Clustering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61800">
              <a:lnSpc>
                <a:spcPct val="250000"/>
              </a:lnSpc>
              <a:buClr>
                <a:srgbClr val="800000"/>
              </a:buClr>
              <a:buFont typeface="Arial"/>
              <a:buChar char="❏"/>
            </a:pPr>
            <a:r>
              <a:rPr b="1" lang="en-US" sz="2100" strike="noStrike" u="none">
                <a:solidFill>
                  <a:srgbClr val="800000"/>
                </a:solidFill>
                <a:uFillTx/>
                <a:latin typeface="Arial"/>
                <a:ea typeface="Arial"/>
              </a:rPr>
              <a:t>Hierarchical Clustering</a:t>
            </a:r>
            <a:r>
              <a:rPr b="0" lang="en-US" sz="2100" strike="noStrike" u="none">
                <a:solidFill>
                  <a:srgbClr val="800000"/>
                </a:solidFill>
                <a:uFillTx/>
                <a:latin typeface="Arial"/>
                <a:ea typeface="Arial"/>
              </a:rPr>
              <a:t> 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61800">
              <a:lnSpc>
                <a:spcPct val="250000"/>
              </a:lnSpc>
              <a:buClr>
                <a:srgbClr val="374151"/>
              </a:buClr>
              <a:buFont typeface="Arial"/>
              <a:buChar char="❏"/>
            </a:pPr>
            <a:r>
              <a:rPr b="1" lang="en-US" sz="2100" strike="noStrike" u="none">
                <a:solidFill>
                  <a:srgbClr val="374151"/>
                </a:solidFill>
                <a:uFillTx/>
                <a:latin typeface="Arial"/>
                <a:ea typeface="Arial"/>
              </a:rPr>
              <a:t>DBSCAN Clustering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250000"/>
              </a:lnSpc>
              <a:buClr>
                <a:srgbClr val="374151"/>
              </a:buClr>
              <a:buFont typeface="Arial"/>
              <a:buChar char="❏"/>
            </a:pPr>
            <a:r>
              <a:rPr b="1" lang="en-US" sz="2100" strike="noStrike" u="none">
                <a:solidFill>
                  <a:srgbClr val="374151"/>
                </a:solidFill>
                <a:uFillTx/>
                <a:latin typeface="Arial"/>
                <a:ea typeface="Arial"/>
              </a:rPr>
              <a:t>Cluster Evaluation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sldNum" idx="20"/>
          </p:nvPr>
        </p:nvSpPr>
        <p:spPr>
          <a:xfrm>
            <a:off x="8472600" y="621756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C9DD151-BAB9-48E3-89F2-133E3FCF1F4B}" type="slidenum">
              <a:rPr b="0" lang="en-US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2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/>
          </p:nvPr>
        </p:nvSpPr>
        <p:spPr>
          <a:xfrm>
            <a:off x="380880" y="1880280"/>
            <a:ext cx="8381520" cy="439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just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Answer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 </a:t>
            </a:r>
            <a:r>
              <a:rPr b="0" lang="en-US" sz="2800" strike="noStrike" u="none">
                <a:solidFill>
                  <a:srgbClr val="800000"/>
                </a:solidFill>
                <a:uFillTx/>
                <a:latin typeface="Arial"/>
                <a:ea typeface="Arial"/>
              </a:rPr>
              <a:t>we update the proximity matrix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800000"/>
                </a:solidFill>
                <a:uFillTx/>
                <a:latin typeface="Arial"/>
                <a:ea typeface="Arial"/>
              </a:rPr>
              <a:t>using the different approaches to defining the distance between clusters (Min, Max, etc.)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23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Note</a:t>
            </a:r>
            <a:r>
              <a:rPr b="0" lang="en-US" sz="23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</a:t>
            </a:r>
            <a:r>
              <a:rPr b="0" lang="en-US" sz="2300" strike="noStrike" u="none">
                <a:solidFill>
                  <a:srgbClr val="800000"/>
                </a:solidFill>
                <a:uFillTx/>
                <a:latin typeface="Arial"/>
                <a:ea typeface="Arial"/>
              </a:rPr>
              <a:t> </a:t>
            </a:r>
            <a:r>
              <a:rPr b="0" lang="en-US" sz="23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to compute the distance between an individual data point and a cluster, we consider that data point itself as a cluster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sldNum" idx="38"/>
          </p:nvPr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8DCB96-0ED8-4655-AFC8-0FAAC09BF632}" type="slidenum">
              <a: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526;g29e29ba286a_0_112"/>
          <p:cNvSpPr/>
          <p:nvPr/>
        </p:nvSpPr>
        <p:spPr>
          <a:xfrm>
            <a:off x="914400" y="5715000"/>
            <a:ext cx="33523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Nested Clusters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4" name="Google Shape;527;g29e29ba286a_0_112"/>
          <p:cNvSpPr/>
          <p:nvPr/>
        </p:nvSpPr>
        <p:spPr>
          <a:xfrm>
            <a:off x="5791320" y="5715000"/>
            <a:ext cx="22856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Dendrogram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35" name="Google Shape;528;g29e29ba286a_0_112"/>
          <p:cNvGrpSpPr/>
          <p:nvPr/>
        </p:nvGrpSpPr>
        <p:grpSpPr>
          <a:xfrm>
            <a:off x="747720" y="1773360"/>
            <a:ext cx="3390480" cy="2885760"/>
            <a:chOff x="747720" y="1773360"/>
            <a:chExt cx="3390480" cy="2885760"/>
          </a:xfrm>
        </p:grpSpPr>
        <p:sp>
          <p:nvSpPr>
            <p:cNvPr id="436" name="Google Shape;529;g29e29ba286a_0_112"/>
            <p:cNvSpPr/>
            <p:nvPr/>
          </p:nvSpPr>
          <p:spPr>
            <a:xfrm>
              <a:off x="1701720" y="2873520"/>
              <a:ext cx="140760" cy="137880"/>
            </a:xfrm>
            <a:custGeom>
              <a:avLst/>
              <a:gdLst>
                <a:gd name="textAreaLeft" fmla="*/ 0 w 140760"/>
                <a:gd name="textAreaRight" fmla="*/ 141120 w 140760"/>
                <a:gd name="textAreaTop" fmla="*/ 0 h 137880"/>
                <a:gd name="textAreaBottom" fmla="*/ 138240 h 137880"/>
              </a:gdLst>
              <a:ahLst/>
              <a:rect l="textAreaLeft" t="textAreaTop" r="textAreaRight" b="textAreaBottom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37" name="Google Shape;530;g29e29ba286a_0_112"/>
            <p:cNvSpPr/>
            <p:nvPr/>
          </p:nvSpPr>
          <p:spPr>
            <a:xfrm>
              <a:off x="3006720" y="1855800"/>
              <a:ext cx="140760" cy="136080"/>
            </a:xfrm>
            <a:custGeom>
              <a:avLst/>
              <a:gdLst>
                <a:gd name="textAreaLeft" fmla="*/ 0 w 140760"/>
                <a:gd name="textAreaRight" fmla="*/ 141120 w 140760"/>
                <a:gd name="textAreaTop" fmla="*/ 0 h 136080"/>
                <a:gd name="textAreaBottom" fmla="*/ 136440 h 136080"/>
              </a:gdLst>
              <a:ahLst/>
              <a:rect l="textAreaLeft" t="textAreaTop" r="textAreaRight" b="textAreaBottom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38" name="Google Shape;531;g29e29ba286a_0_112"/>
            <p:cNvSpPr/>
            <p:nvPr/>
          </p:nvSpPr>
          <p:spPr>
            <a:xfrm>
              <a:off x="2055960" y="4259160"/>
              <a:ext cx="140760" cy="139320"/>
            </a:xfrm>
            <a:custGeom>
              <a:avLst/>
              <a:gdLst>
                <a:gd name="textAreaLeft" fmla="*/ 0 w 140760"/>
                <a:gd name="textAreaRight" fmla="*/ 141120 w 140760"/>
                <a:gd name="textAreaTop" fmla="*/ 0 h 139320"/>
                <a:gd name="textAreaBottom" fmla="*/ 139680 h 139320"/>
              </a:gdLst>
              <a:ahLst/>
              <a:rect l="textAreaLeft" t="textAreaTop" r="textAreaRight" b="textAreaBottom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39" name="Google Shape;532;g29e29ba286a_0_112"/>
            <p:cNvSpPr/>
            <p:nvPr/>
          </p:nvSpPr>
          <p:spPr>
            <a:xfrm>
              <a:off x="747720" y="2671920"/>
              <a:ext cx="139320" cy="139320"/>
            </a:xfrm>
            <a:custGeom>
              <a:avLst/>
              <a:gdLst>
                <a:gd name="textAreaLeft" fmla="*/ 0 w 139320"/>
                <a:gd name="textAreaRight" fmla="*/ 139680 w 139320"/>
                <a:gd name="textAreaTop" fmla="*/ 0 h 139320"/>
                <a:gd name="textAreaBottom" fmla="*/ 139680 h 139320"/>
              </a:gdLst>
              <a:ahLst/>
              <a:rect l="textAreaLeft" t="textAreaTop" r="textAreaRight" b="textAreaBottom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40" name="Google Shape;533;g29e29ba286a_0_112"/>
            <p:cNvSpPr/>
            <p:nvPr/>
          </p:nvSpPr>
          <p:spPr>
            <a:xfrm>
              <a:off x="2622600" y="3360600"/>
              <a:ext cx="139320" cy="139320"/>
            </a:xfrm>
            <a:custGeom>
              <a:avLst/>
              <a:gdLst>
                <a:gd name="textAreaLeft" fmla="*/ 0 w 139320"/>
                <a:gd name="textAreaRight" fmla="*/ 139680 w 139320"/>
                <a:gd name="textAreaTop" fmla="*/ 0 h 139320"/>
                <a:gd name="textAreaBottom" fmla="*/ 139680 h 139320"/>
              </a:gdLst>
              <a:ahLst/>
              <a:rect l="textAreaLeft" t="textAreaTop" r="textAreaRight" b="textAreaBottom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41" name="Google Shape;534;g29e29ba286a_0_112"/>
            <p:cNvSpPr/>
            <p:nvPr/>
          </p:nvSpPr>
          <p:spPr>
            <a:xfrm>
              <a:off x="3387600" y="3456000"/>
              <a:ext cx="140760" cy="140760"/>
            </a:xfrm>
            <a:custGeom>
              <a:avLst/>
              <a:gdLst>
                <a:gd name="textAreaLeft" fmla="*/ 0 w 140760"/>
                <a:gd name="textAreaRight" fmla="*/ 141120 w 140760"/>
                <a:gd name="textAreaTop" fmla="*/ 0 h 140760"/>
                <a:gd name="textAreaBottom" fmla="*/ 141120 h 140760"/>
              </a:gdLst>
              <a:ahLst/>
              <a:rect l="textAreaLeft" t="textAreaTop" r="textAreaRight" b="textAreaBottom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42" name="Google Shape;535;g29e29ba286a_0_112"/>
            <p:cNvSpPr/>
            <p:nvPr/>
          </p:nvSpPr>
          <p:spPr>
            <a:xfrm>
              <a:off x="3225960" y="1773360"/>
              <a:ext cx="475920" cy="475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200" strike="noStrike" u="none">
                  <a:solidFill>
                    <a:srgbClr val="000000"/>
                  </a:solidFill>
                  <a:uFillTx/>
                  <a:latin typeface="Times New Roman"/>
                  <a:ea typeface="Times New Roman"/>
                </a:rPr>
                <a:t>1</a:t>
              </a:r>
              <a:endParaRPr b="0" lang="en-US" sz="22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3" name="Google Shape;536;g29e29ba286a_0_112"/>
            <p:cNvSpPr/>
            <p:nvPr/>
          </p:nvSpPr>
          <p:spPr>
            <a:xfrm>
              <a:off x="1994040" y="2800440"/>
              <a:ext cx="475920" cy="475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200" strike="noStrike" u="none">
                  <a:solidFill>
                    <a:srgbClr val="000000"/>
                  </a:solidFill>
                  <a:uFillTx/>
                  <a:latin typeface="Times New Roman"/>
                  <a:ea typeface="Times New Roman"/>
                </a:rPr>
                <a:t>2</a:t>
              </a:r>
              <a:endParaRPr b="0" lang="en-US" sz="22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4" name="Google Shape;537;g29e29ba286a_0_112"/>
            <p:cNvSpPr/>
            <p:nvPr/>
          </p:nvSpPr>
          <p:spPr>
            <a:xfrm>
              <a:off x="2873520" y="3284640"/>
              <a:ext cx="475920" cy="475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200" strike="noStrike" u="none">
                  <a:solidFill>
                    <a:srgbClr val="000000"/>
                  </a:solidFill>
                  <a:uFillTx/>
                  <a:latin typeface="Times New Roman"/>
                  <a:ea typeface="Times New Roman"/>
                </a:rPr>
                <a:t>3</a:t>
              </a:r>
              <a:endParaRPr b="0" lang="en-US" sz="22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5" name="Google Shape;538;g29e29ba286a_0_112"/>
            <p:cNvSpPr/>
            <p:nvPr/>
          </p:nvSpPr>
          <p:spPr>
            <a:xfrm>
              <a:off x="2257560" y="4183200"/>
              <a:ext cx="475920" cy="475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200" strike="noStrike" u="none">
                  <a:solidFill>
                    <a:srgbClr val="000000"/>
                  </a:solidFill>
                  <a:uFillTx/>
                  <a:latin typeface="Times New Roman"/>
                  <a:ea typeface="Times New Roman"/>
                </a:rPr>
                <a:t>4</a:t>
              </a:r>
              <a:endParaRPr b="0" lang="en-US" sz="22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6" name="Google Shape;539;g29e29ba286a_0_112"/>
            <p:cNvSpPr/>
            <p:nvPr/>
          </p:nvSpPr>
          <p:spPr>
            <a:xfrm>
              <a:off x="1028880" y="2581200"/>
              <a:ext cx="475920" cy="475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200" strike="noStrike" u="none">
                  <a:solidFill>
                    <a:srgbClr val="000000"/>
                  </a:solidFill>
                  <a:uFillTx/>
                  <a:latin typeface="Times New Roman"/>
                  <a:ea typeface="Times New Roman"/>
                </a:rPr>
                <a:t>5</a:t>
              </a:r>
              <a:endParaRPr b="0" lang="en-US" sz="22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7" name="Google Shape;540;g29e29ba286a_0_112"/>
            <p:cNvSpPr/>
            <p:nvPr/>
          </p:nvSpPr>
          <p:spPr>
            <a:xfrm>
              <a:off x="3662280" y="3373560"/>
              <a:ext cx="475920" cy="475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200" strike="noStrike" u="none">
                  <a:solidFill>
                    <a:srgbClr val="000000"/>
                  </a:solidFill>
                  <a:uFillTx/>
                  <a:latin typeface="Times New Roman"/>
                  <a:ea typeface="Times New Roman"/>
                </a:rPr>
                <a:t>6</a:t>
              </a:r>
              <a:endParaRPr b="0" lang="en-US" sz="22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448" name="Google Shape;541;g29e29ba286a_0_112"/>
          <p:cNvGrpSpPr/>
          <p:nvPr/>
        </p:nvGrpSpPr>
        <p:grpSpPr>
          <a:xfrm>
            <a:off x="2495520" y="2863800"/>
            <a:ext cx="1423800" cy="914040"/>
            <a:chOff x="2495520" y="2863800"/>
            <a:chExt cx="1423800" cy="914040"/>
          </a:xfrm>
        </p:grpSpPr>
        <p:sp>
          <p:nvSpPr>
            <p:cNvPr id="449" name="Google Shape;542;g29e29ba286a_0_112"/>
            <p:cNvSpPr/>
            <p:nvPr/>
          </p:nvSpPr>
          <p:spPr>
            <a:xfrm>
              <a:off x="2495520" y="3182760"/>
              <a:ext cx="1423800" cy="595080"/>
            </a:xfrm>
            <a:custGeom>
              <a:avLst/>
              <a:gdLst>
                <a:gd name="textAreaLeft" fmla="*/ 0 w 1423800"/>
                <a:gd name="textAreaRight" fmla="*/ 1424160 w 1423800"/>
                <a:gd name="textAreaTop" fmla="*/ 0 h 595080"/>
                <a:gd name="textAreaBottom" fmla="*/ 595440 h 595080"/>
              </a:gdLst>
              <a:ahLst/>
              <a:rect l="textAreaLeft" t="textAreaTop" r="textAreaRight" b="textAreaBottom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0" name="Google Shape;543;g29e29ba286a_0_112"/>
            <p:cNvSpPr/>
            <p:nvPr/>
          </p:nvSpPr>
          <p:spPr>
            <a:xfrm>
              <a:off x="3086280" y="2863800"/>
              <a:ext cx="475920" cy="475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200" strike="noStrike" u="none">
                  <a:solidFill>
                    <a:srgbClr val="ff0000"/>
                  </a:solidFill>
                  <a:uFillTx/>
                  <a:latin typeface="Arial"/>
                  <a:ea typeface="Arial"/>
                </a:rPr>
                <a:t>1</a:t>
              </a:r>
              <a:endParaRPr b="0" lang="en-US" sz="22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451" name="Google Shape;544;g29e29ba286a_0_112"/>
          <p:cNvGrpSpPr/>
          <p:nvPr/>
        </p:nvGrpSpPr>
        <p:grpSpPr>
          <a:xfrm>
            <a:off x="527040" y="2489040"/>
            <a:ext cx="1734840" cy="1244520"/>
            <a:chOff x="527040" y="2489040"/>
            <a:chExt cx="1734840" cy="1244520"/>
          </a:xfrm>
        </p:grpSpPr>
        <p:sp>
          <p:nvSpPr>
            <p:cNvPr id="452" name="Google Shape;545;g29e29ba286a_0_112"/>
            <p:cNvSpPr/>
            <p:nvPr/>
          </p:nvSpPr>
          <p:spPr>
            <a:xfrm>
              <a:off x="527040" y="2489040"/>
              <a:ext cx="1734840" cy="788760"/>
            </a:xfrm>
            <a:custGeom>
              <a:avLst/>
              <a:gdLst>
                <a:gd name="textAreaLeft" fmla="*/ 0 w 1734840"/>
                <a:gd name="textAreaRight" fmla="*/ 1735200 w 1734840"/>
                <a:gd name="textAreaTop" fmla="*/ 0 h 788760"/>
                <a:gd name="textAreaBottom" fmla="*/ 789120 h 788760"/>
              </a:gdLst>
              <a:ahLst/>
              <a:rect l="textAreaLeft" t="textAreaTop" r="textAreaRight" b="textAreaBottom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3" name="Google Shape;546;g29e29ba286a_0_112"/>
            <p:cNvSpPr/>
            <p:nvPr/>
          </p:nvSpPr>
          <p:spPr>
            <a:xfrm>
              <a:off x="1506600" y="3257640"/>
              <a:ext cx="475920" cy="475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200" strike="noStrike" u="none">
                  <a:solidFill>
                    <a:srgbClr val="ff0000"/>
                  </a:solidFill>
                  <a:uFillTx/>
                  <a:latin typeface="Arial"/>
                  <a:ea typeface="Arial"/>
                </a:rPr>
                <a:t>2</a:t>
              </a:r>
              <a:endParaRPr b="0" lang="en-US" sz="22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454" name="Google Shape;547;g29e29ba286a_0_112"/>
          <p:cNvGrpSpPr/>
          <p:nvPr/>
        </p:nvGrpSpPr>
        <p:grpSpPr>
          <a:xfrm>
            <a:off x="444600" y="2071800"/>
            <a:ext cx="3674880" cy="2096640"/>
            <a:chOff x="444600" y="2071800"/>
            <a:chExt cx="3674880" cy="2096640"/>
          </a:xfrm>
        </p:grpSpPr>
        <p:sp>
          <p:nvSpPr>
            <p:cNvPr id="455" name="Google Shape;548;g29e29ba286a_0_112"/>
            <p:cNvSpPr/>
            <p:nvPr/>
          </p:nvSpPr>
          <p:spPr>
            <a:xfrm>
              <a:off x="444600" y="2085840"/>
              <a:ext cx="3674880" cy="2082600"/>
            </a:xfrm>
            <a:custGeom>
              <a:avLst/>
              <a:gdLst>
                <a:gd name="textAreaLeft" fmla="*/ 0 w 3674880"/>
                <a:gd name="textAreaRight" fmla="*/ 3675240 w 3674880"/>
                <a:gd name="textAreaTop" fmla="*/ 0 h 2082600"/>
                <a:gd name="textAreaBottom" fmla="*/ 2082960 h 2082600"/>
              </a:gdLst>
              <a:ahLst/>
              <a:rect l="textAreaLeft" t="textAreaTop" r="textAreaRight" b="textAreaBottom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6" name="Google Shape;549;g29e29ba286a_0_112"/>
            <p:cNvSpPr/>
            <p:nvPr/>
          </p:nvSpPr>
          <p:spPr>
            <a:xfrm>
              <a:off x="2206800" y="2071800"/>
              <a:ext cx="475920" cy="475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200" strike="noStrike" u="none">
                  <a:solidFill>
                    <a:srgbClr val="ff0000"/>
                  </a:solidFill>
                  <a:uFillTx/>
                  <a:latin typeface="Arial"/>
                  <a:ea typeface="Arial"/>
                </a:rPr>
                <a:t>3</a:t>
              </a:r>
              <a:endParaRPr b="0" lang="en-US" sz="22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457" name="Google Shape;550;g29e29ba286a_0_112"/>
          <p:cNvGrpSpPr/>
          <p:nvPr/>
        </p:nvGrpSpPr>
        <p:grpSpPr>
          <a:xfrm>
            <a:off x="382680" y="1951200"/>
            <a:ext cx="3795480" cy="3009240"/>
            <a:chOff x="382680" y="1951200"/>
            <a:chExt cx="3795480" cy="3009240"/>
          </a:xfrm>
        </p:grpSpPr>
        <p:sp>
          <p:nvSpPr>
            <p:cNvPr id="458" name="Google Shape;551;g29e29ba286a_0_112"/>
            <p:cNvSpPr/>
            <p:nvPr/>
          </p:nvSpPr>
          <p:spPr>
            <a:xfrm>
              <a:off x="382680" y="1951200"/>
              <a:ext cx="3795480" cy="2557080"/>
            </a:xfrm>
            <a:custGeom>
              <a:avLst/>
              <a:gdLst>
                <a:gd name="textAreaLeft" fmla="*/ 0 w 3795480"/>
                <a:gd name="textAreaRight" fmla="*/ 3795840 w 3795480"/>
                <a:gd name="textAreaTop" fmla="*/ 0 h 2557080"/>
                <a:gd name="textAreaBottom" fmla="*/ 2557440 h 2557080"/>
              </a:gdLst>
              <a:ahLst/>
              <a:rect l="textAreaLeft" t="textAreaTop" r="textAreaRight" b="textAreaBottom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9" name="Google Shape;552;g29e29ba286a_0_112"/>
            <p:cNvSpPr/>
            <p:nvPr/>
          </p:nvSpPr>
          <p:spPr>
            <a:xfrm>
              <a:off x="1967040" y="4484520"/>
              <a:ext cx="475920" cy="475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200" strike="noStrike" u="none">
                  <a:solidFill>
                    <a:srgbClr val="ff0000"/>
                  </a:solidFill>
                  <a:uFillTx/>
                  <a:latin typeface="Arial"/>
                  <a:ea typeface="Arial"/>
                </a:rPr>
                <a:t>4</a:t>
              </a:r>
              <a:endParaRPr b="0" lang="en-US" sz="22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460" name="Google Shape;553;g29e29ba286a_0_112"/>
          <p:cNvGrpSpPr/>
          <p:nvPr/>
        </p:nvGrpSpPr>
        <p:grpSpPr>
          <a:xfrm>
            <a:off x="307800" y="1547640"/>
            <a:ext cx="4003200" cy="3530520"/>
            <a:chOff x="307800" y="1547640"/>
            <a:chExt cx="4003200" cy="3530520"/>
          </a:xfrm>
        </p:grpSpPr>
        <p:sp>
          <p:nvSpPr>
            <p:cNvPr id="461" name="Google Shape;554;g29e29ba286a_0_112"/>
            <p:cNvSpPr/>
            <p:nvPr/>
          </p:nvSpPr>
          <p:spPr>
            <a:xfrm>
              <a:off x="3394080" y="1547640"/>
              <a:ext cx="475920" cy="475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200" strike="noStrike" u="none">
                  <a:solidFill>
                    <a:srgbClr val="ff0000"/>
                  </a:solidFill>
                  <a:uFillTx/>
                  <a:latin typeface="Arial"/>
                  <a:ea typeface="Arial"/>
                </a:rPr>
                <a:t>5</a:t>
              </a:r>
              <a:endParaRPr b="0" lang="en-US" sz="22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2" name="Google Shape;555;g29e29ba286a_0_112"/>
            <p:cNvSpPr/>
            <p:nvPr/>
          </p:nvSpPr>
          <p:spPr>
            <a:xfrm>
              <a:off x="307800" y="1568520"/>
              <a:ext cx="4003200" cy="3509640"/>
            </a:xfrm>
            <a:custGeom>
              <a:avLst/>
              <a:gdLst>
                <a:gd name="textAreaLeft" fmla="*/ 0 w 4003200"/>
                <a:gd name="textAreaRight" fmla="*/ 4003560 w 4003200"/>
                <a:gd name="textAreaTop" fmla="*/ 0 h 3509640"/>
                <a:gd name="textAreaBottom" fmla="*/ 3510000 h 3509640"/>
              </a:gdLst>
              <a:ahLst/>
              <a:rect l="textAreaLeft" t="textAreaTop" r="textAreaRight" b="textAreaBottom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463" name="Google Shape;556;g29e29ba286a_0_112" descr=""/>
          <p:cNvPicPr/>
          <p:nvPr/>
        </p:nvPicPr>
        <p:blipFill>
          <a:blip r:embed="rId1"/>
          <a:stretch/>
        </p:blipFill>
        <p:spPr>
          <a:xfrm>
            <a:off x="4572000" y="2209680"/>
            <a:ext cx="4387320" cy="2742840"/>
          </a:xfrm>
          <a:prstGeom prst="rect">
            <a:avLst/>
          </a:prstGeom>
          <a:ln w="0">
            <a:noFill/>
          </a:ln>
        </p:spPr>
      </p:pic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17600" y="458640"/>
            <a:ext cx="8280000" cy="55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333399"/>
                </a:solidFill>
                <a:uFillTx/>
                <a:latin typeface="Overlock"/>
                <a:ea typeface="Overlock"/>
              </a:rPr>
              <a:t>Hierarchical Clustering: MIN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sldNum" idx="39"/>
          </p:nvPr>
        </p:nvSpPr>
        <p:spPr>
          <a:xfrm>
            <a:off x="8556840" y="633312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4FB1D8-EE8A-42C1-9DF9-49305B3474AC}" type="slidenum">
              <a:rPr b="0" lang="en-US" sz="13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3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431640" y="506520"/>
            <a:ext cx="8280000" cy="55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dk2"/>
                </a:solidFill>
                <a:uFillTx/>
                <a:latin typeface="Overlock"/>
                <a:ea typeface="Overlock"/>
              </a:rPr>
              <a:t>Strength of MIN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7" name="Google Shape;564;p19"/>
          <p:cNvSpPr/>
          <p:nvPr/>
        </p:nvSpPr>
        <p:spPr>
          <a:xfrm>
            <a:off x="1066680" y="4267080"/>
            <a:ext cx="28951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Original Points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8" name="Google Shape;565;p19"/>
          <p:cNvSpPr/>
          <p:nvPr/>
        </p:nvSpPr>
        <p:spPr>
          <a:xfrm>
            <a:off x="5410080" y="4267080"/>
            <a:ext cx="23619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Six Clusters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9" name="Google Shape;566;p19"/>
          <p:cNvSpPr/>
          <p:nvPr/>
        </p:nvSpPr>
        <p:spPr>
          <a:xfrm>
            <a:off x="343080" y="4868280"/>
            <a:ext cx="8457840" cy="146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343080" indent="-330120" algn="just">
              <a:lnSpc>
                <a:spcPct val="100000"/>
              </a:lnSpc>
              <a:buClr>
                <a:srgbClr val="0f0f0f"/>
              </a:buClr>
              <a:buFont typeface="Arial"/>
              <a:buChar char="o"/>
            </a:pPr>
            <a:r>
              <a:rPr b="0" lang="en-US" sz="1800" strike="noStrike" u="none">
                <a:solidFill>
                  <a:srgbClr val="0f0f0f"/>
                </a:solidFill>
                <a:uFillTx/>
                <a:latin typeface="Arial"/>
                <a:ea typeface="Arial"/>
              </a:rPr>
              <a:t>It detects clusters of any shape by focusing only on the nearest points between clusters, </a:t>
            </a:r>
            <a:r>
              <a:rPr b="1" lang="en-US" sz="1800" strike="noStrike" u="none">
                <a:solidFill>
                  <a:srgbClr val="0f0f0f"/>
                </a:solidFill>
                <a:uFillTx/>
                <a:latin typeface="Arial"/>
                <a:ea typeface="Arial"/>
              </a:rPr>
              <a:t>ignoring overall shape</a:t>
            </a:r>
            <a:r>
              <a:rPr b="0" lang="en-US" sz="1800" strike="noStrike" u="none">
                <a:solidFill>
                  <a:srgbClr val="0f0f0f"/>
                </a:solidFill>
                <a:uFillTx/>
                <a:latin typeface="Arial"/>
                <a:ea typeface="Arial"/>
              </a:rPr>
              <a:t>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algn="just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30120" algn="just">
              <a:lnSpc>
                <a:spcPct val="100000"/>
              </a:lnSpc>
              <a:buClr>
                <a:srgbClr val="0f0f0f"/>
              </a:buClr>
              <a:buFont typeface="Arial"/>
              <a:buChar char="o"/>
              <a:tabLst>
                <a:tab algn="l" pos="0"/>
              </a:tabLst>
            </a:pPr>
            <a:r>
              <a:rPr b="0" lang="en-US" sz="1800" strike="noStrike" u="none">
                <a:solidFill>
                  <a:srgbClr val="0f0f0f"/>
                </a:solidFill>
                <a:uFillTx/>
                <a:latin typeface="Arial"/>
                <a:ea typeface="Arial"/>
              </a:rPr>
              <a:t>Captures irregularly shaped clusters effectively without assuming specific geometrical forms like </a:t>
            </a:r>
            <a:r>
              <a:rPr b="1" lang="en-US" sz="1800" strike="noStrike" u="none">
                <a:solidFill>
                  <a:srgbClr val="0f0f0f"/>
                </a:solidFill>
                <a:uFillTx/>
                <a:latin typeface="Arial"/>
                <a:ea typeface="Arial"/>
              </a:rPr>
              <a:t>elliptical shapes</a:t>
            </a:r>
            <a:r>
              <a:rPr b="0" lang="en-US" sz="1800" strike="noStrike" u="none">
                <a:solidFill>
                  <a:srgbClr val="0f0f0f"/>
                </a:solidFill>
                <a:uFillTx/>
                <a:latin typeface="Arial"/>
                <a:ea typeface="Arial"/>
              </a:rPr>
              <a:t>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70" name="Google Shape;567;p19" descr=""/>
          <p:cNvPicPr/>
          <p:nvPr/>
        </p:nvPicPr>
        <p:blipFill>
          <a:blip r:embed="rId1"/>
          <a:stretch/>
        </p:blipFill>
        <p:spPr>
          <a:xfrm>
            <a:off x="-206280" y="1458720"/>
            <a:ext cx="4854240" cy="3658680"/>
          </a:xfrm>
          <a:prstGeom prst="rect">
            <a:avLst/>
          </a:prstGeom>
          <a:ln w="0">
            <a:noFill/>
          </a:ln>
        </p:spPr>
      </p:pic>
      <p:pic>
        <p:nvPicPr>
          <p:cNvPr id="471" name="Google Shape;568;p19" descr=""/>
          <p:cNvPicPr/>
          <p:nvPr/>
        </p:nvPicPr>
        <p:blipFill>
          <a:blip r:embed="rId2"/>
          <a:stretch/>
        </p:blipFill>
        <p:spPr>
          <a:xfrm>
            <a:off x="4191120" y="1295280"/>
            <a:ext cx="4854240" cy="3658680"/>
          </a:xfrm>
          <a:prstGeom prst="rect">
            <a:avLst/>
          </a:prstGeom>
          <a:ln w="0">
            <a:noFill/>
          </a:ln>
        </p:spPr>
      </p:pic>
      <p:sp>
        <p:nvSpPr>
          <p:cNvPr id="472" name="PlaceHolder 2"/>
          <p:cNvSpPr>
            <a:spLocks noGrp="1"/>
          </p:cNvSpPr>
          <p:nvPr>
            <p:ph type="sldNum" idx="40"/>
          </p:nvPr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DBBF07-8C69-4CBB-8B60-27DD1F9FAE8D}" type="slidenum">
              <a: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574;p20" descr=""/>
          <p:cNvPicPr/>
          <p:nvPr/>
        </p:nvPicPr>
        <p:blipFill>
          <a:blip r:embed="rId1"/>
          <a:stretch/>
        </p:blipFill>
        <p:spPr>
          <a:xfrm>
            <a:off x="4637160" y="3584520"/>
            <a:ext cx="4241520" cy="3196800"/>
          </a:xfrm>
          <a:prstGeom prst="rect">
            <a:avLst/>
          </a:prstGeom>
          <a:ln w="0">
            <a:noFill/>
          </a:ln>
        </p:spPr>
      </p:pic>
      <p:pic>
        <p:nvPicPr>
          <p:cNvPr id="474" name="Google Shape;575;p20" descr=""/>
          <p:cNvPicPr/>
          <p:nvPr/>
        </p:nvPicPr>
        <p:blipFill>
          <a:blip r:embed="rId2"/>
          <a:stretch/>
        </p:blipFill>
        <p:spPr>
          <a:xfrm>
            <a:off x="4560840" y="993600"/>
            <a:ext cx="4241520" cy="3196800"/>
          </a:xfrm>
          <a:prstGeom prst="rect">
            <a:avLst/>
          </a:prstGeom>
          <a:ln w="0">
            <a:noFill/>
          </a:ln>
        </p:spPr>
      </p:pic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420840" y="531720"/>
            <a:ext cx="8280000" cy="55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dk2"/>
                </a:solidFill>
                <a:uFillTx/>
                <a:latin typeface="Overlock"/>
                <a:ea typeface="Overlock"/>
              </a:rPr>
              <a:t>Limitations of MIN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6" name="Google Shape;577;p20"/>
          <p:cNvSpPr/>
          <p:nvPr/>
        </p:nvSpPr>
        <p:spPr>
          <a:xfrm>
            <a:off x="1041480" y="4025880"/>
            <a:ext cx="28951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Original Points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7" name="Google Shape;578;p20"/>
          <p:cNvSpPr/>
          <p:nvPr/>
        </p:nvSpPr>
        <p:spPr>
          <a:xfrm>
            <a:off x="5145120" y="3505320"/>
            <a:ext cx="28951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Two Clusters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8" name="Google Shape;579;p20"/>
          <p:cNvSpPr/>
          <p:nvPr/>
        </p:nvSpPr>
        <p:spPr>
          <a:xfrm>
            <a:off x="231120" y="4708080"/>
            <a:ext cx="4854240" cy="146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Chaining effect: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 Merges two clusters due to closely paired points, leading to a chain of combined clusters.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Noise sensitivity: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 A single point can alter the cluster's shape.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79" name="Google Shape;580;p20" descr=""/>
          <p:cNvPicPr/>
          <p:nvPr/>
        </p:nvPicPr>
        <p:blipFill>
          <a:blip r:embed="rId3"/>
          <a:stretch/>
        </p:blipFill>
        <p:spPr>
          <a:xfrm>
            <a:off x="76320" y="1219320"/>
            <a:ext cx="4854240" cy="2944440"/>
          </a:xfrm>
          <a:prstGeom prst="rect">
            <a:avLst/>
          </a:prstGeom>
          <a:ln w="0">
            <a:noFill/>
          </a:ln>
        </p:spPr>
      </p:pic>
      <p:sp>
        <p:nvSpPr>
          <p:cNvPr id="480" name="Google Shape;581;p20"/>
          <p:cNvSpPr/>
          <p:nvPr/>
        </p:nvSpPr>
        <p:spPr>
          <a:xfrm>
            <a:off x="5221440" y="6095880"/>
            <a:ext cx="28951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Three Clusters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sldNum" idx="41"/>
          </p:nvPr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10CA7A-5011-46A0-B4C4-7558E68A4B7C}" type="slidenum">
              <a: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587;g29e29ba286a_27_0"/>
          <p:cNvSpPr/>
          <p:nvPr/>
        </p:nvSpPr>
        <p:spPr>
          <a:xfrm>
            <a:off x="1098720" y="5348160"/>
            <a:ext cx="33523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Nested Clusters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3" name="Google Shape;588;g29e29ba286a_27_0"/>
          <p:cNvSpPr/>
          <p:nvPr/>
        </p:nvSpPr>
        <p:spPr>
          <a:xfrm>
            <a:off x="5670720" y="5348160"/>
            <a:ext cx="17967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Dendrogram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84" name="Google Shape;589;g29e29ba286a_27_0" descr=""/>
          <p:cNvPicPr/>
          <p:nvPr/>
        </p:nvPicPr>
        <p:blipFill>
          <a:blip r:embed="rId1"/>
          <a:stretch/>
        </p:blipFill>
        <p:spPr>
          <a:xfrm>
            <a:off x="4680000" y="2133720"/>
            <a:ext cx="4387320" cy="2742840"/>
          </a:xfrm>
          <a:prstGeom prst="rect">
            <a:avLst/>
          </a:prstGeom>
          <a:ln w="0">
            <a:noFill/>
          </a:ln>
        </p:spPr>
      </p:pic>
      <p:grpSp>
        <p:nvGrpSpPr>
          <p:cNvPr id="485" name="Google Shape;590;g29e29ba286a_27_0"/>
          <p:cNvGrpSpPr/>
          <p:nvPr/>
        </p:nvGrpSpPr>
        <p:grpSpPr>
          <a:xfrm>
            <a:off x="792000" y="1824120"/>
            <a:ext cx="2998440" cy="2687400"/>
            <a:chOff x="792000" y="1824120"/>
            <a:chExt cx="2998440" cy="2687400"/>
          </a:xfrm>
        </p:grpSpPr>
        <p:sp>
          <p:nvSpPr>
            <p:cNvPr id="486" name="Google Shape;591;g29e29ba286a_27_0"/>
            <p:cNvSpPr/>
            <p:nvPr/>
          </p:nvSpPr>
          <p:spPr>
            <a:xfrm>
              <a:off x="1730520" y="2905200"/>
              <a:ext cx="137880" cy="137880"/>
            </a:xfrm>
            <a:custGeom>
              <a:avLst/>
              <a:gdLst>
                <a:gd name="textAreaLeft" fmla="*/ 0 w 137880"/>
                <a:gd name="textAreaRight" fmla="*/ 138240 w 137880"/>
                <a:gd name="textAreaTop" fmla="*/ 0 h 137880"/>
                <a:gd name="textAreaBottom" fmla="*/ 138240 h 137880"/>
              </a:gdLst>
              <a:ahLst/>
              <a:rect l="textAreaLeft" t="textAreaTop" r="textAreaRight" b="textAreaBottom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87" name="Google Shape;592;g29e29ba286a_27_0"/>
            <p:cNvSpPr/>
            <p:nvPr/>
          </p:nvSpPr>
          <p:spPr>
            <a:xfrm>
              <a:off x="3013200" y="1905120"/>
              <a:ext cx="137880" cy="137880"/>
            </a:xfrm>
            <a:custGeom>
              <a:avLst/>
              <a:gdLst>
                <a:gd name="textAreaLeft" fmla="*/ 0 w 137880"/>
                <a:gd name="textAreaRight" fmla="*/ 138240 w 137880"/>
                <a:gd name="textAreaTop" fmla="*/ 0 h 137880"/>
                <a:gd name="textAreaBottom" fmla="*/ 138240 h 137880"/>
              </a:gdLst>
              <a:ahLst/>
              <a:rect l="textAreaLeft" t="textAreaTop" r="textAreaRight" b="textAreaBottom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88" name="Google Shape;593;g29e29ba286a_27_0"/>
            <p:cNvSpPr/>
            <p:nvPr/>
          </p:nvSpPr>
          <p:spPr>
            <a:xfrm>
              <a:off x="2077920" y="4265640"/>
              <a:ext cx="137880" cy="137880"/>
            </a:xfrm>
            <a:custGeom>
              <a:avLst/>
              <a:gdLst>
                <a:gd name="textAreaLeft" fmla="*/ 0 w 137880"/>
                <a:gd name="textAreaRight" fmla="*/ 138240 w 137880"/>
                <a:gd name="textAreaTop" fmla="*/ 0 h 137880"/>
                <a:gd name="textAreaBottom" fmla="*/ 138240 h 137880"/>
              </a:gdLst>
              <a:ahLst/>
              <a:rect l="textAreaLeft" t="textAreaTop" r="textAreaRight" b="textAreaBottom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89" name="Google Shape;594;g29e29ba286a_27_0"/>
            <p:cNvSpPr/>
            <p:nvPr/>
          </p:nvSpPr>
          <p:spPr>
            <a:xfrm>
              <a:off x="792000" y="2706840"/>
              <a:ext cx="137880" cy="137880"/>
            </a:xfrm>
            <a:custGeom>
              <a:avLst/>
              <a:gdLst>
                <a:gd name="textAreaLeft" fmla="*/ 0 w 137880"/>
                <a:gd name="textAreaRight" fmla="*/ 138240 w 137880"/>
                <a:gd name="textAreaTop" fmla="*/ 0 h 137880"/>
                <a:gd name="textAreaBottom" fmla="*/ 138240 h 137880"/>
              </a:gdLst>
              <a:ahLst/>
              <a:rect l="textAreaLeft" t="textAreaTop" r="textAreaRight" b="textAreaBottom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0" name="Google Shape;595;g29e29ba286a_27_0"/>
            <p:cNvSpPr/>
            <p:nvPr/>
          </p:nvSpPr>
          <p:spPr>
            <a:xfrm>
              <a:off x="2635200" y="3382920"/>
              <a:ext cx="137880" cy="137880"/>
            </a:xfrm>
            <a:custGeom>
              <a:avLst/>
              <a:gdLst>
                <a:gd name="textAreaLeft" fmla="*/ 0 w 137880"/>
                <a:gd name="textAreaRight" fmla="*/ 138240 w 137880"/>
                <a:gd name="textAreaTop" fmla="*/ 0 h 137880"/>
                <a:gd name="textAreaBottom" fmla="*/ 138240 h 137880"/>
              </a:gdLst>
              <a:ahLst/>
              <a:rect l="textAreaLeft" t="textAreaTop" r="textAreaRight" b="textAreaBottom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1" name="Google Shape;596;g29e29ba286a_27_0"/>
            <p:cNvSpPr/>
            <p:nvPr/>
          </p:nvSpPr>
          <p:spPr>
            <a:xfrm>
              <a:off x="3387600" y="3478320"/>
              <a:ext cx="137880" cy="137880"/>
            </a:xfrm>
            <a:custGeom>
              <a:avLst/>
              <a:gdLst>
                <a:gd name="textAreaLeft" fmla="*/ 0 w 137880"/>
                <a:gd name="textAreaRight" fmla="*/ 138240 w 137880"/>
                <a:gd name="textAreaTop" fmla="*/ 0 h 137880"/>
                <a:gd name="textAreaBottom" fmla="*/ 138240 h 137880"/>
              </a:gdLst>
              <a:ahLst/>
              <a:rect l="textAreaLeft" t="textAreaTop" r="textAreaRight" b="textAreaBottom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92" name="Google Shape;597;g29e29ba286a_27_0"/>
            <p:cNvSpPr/>
            <p:nvPr/>
          </p:nvSpPr>
          <p:spPr>
            <a:xfrm>
              <a:off x="3184560" y="1824120"/>
              <a:ext cx="132840" cy="320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100" strike="noStrike" u="none">
                  <a:solidFill>
                    <a:srgbClr val="000000"/>
                  </a:solidFill>
                  <a:uFillTx/>
                  <a:latin typeface="Times New Roman"/>
                  <a:ea typeface="Times New Roman"/>
                </a:rPr>
                <a:t>1</a:t>
              </a:r>
              <a:endParaRPr b="0" lang="en-US" sz="21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3" name="Google Shape;598;g29e29ba286a_27_0"/>
            <p:cNvSpPr/>
            <p:nvPr/>
          </p:nvSpPr>
          <p:spPr>
            <a:xfrm>
              <a:off x="1913040" y="2814480"/>
              <a:ext cx="132840" cy="320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100" strike="noStrike" u="none">
                  <a:solidFill>
                    <a:srgbClr val="000000"/>
                  </a:solidFill>
                  <a:uFillTx/>
                  <a:latin typeface="Times New Roman"/>
                  <a:ea typeface="Times New Roman"/>
                </a:rPr>
                <a:t>2</a:t>
              </a:r>
              <a:endParaRPr b="0" lang="en-US" sz="21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4" name="Google Shape;599;g29e29ba286a_27_0"/>
            <p:cNvSpPr/>
            <p:nvPr/>
          </p:nvSpPr>
          <p:spPr>
            <a:xfrm>
              <a:off x="2881440" y="3309840"/>
              <a:ext cx="132840" cy="320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100" strike="noStrike" u="none">
                  <a:solidFill>
                    <a:srgbClr val="000000"/>
                  </a:solidFill>
                  <a:uFillTx/>
                  <a:latin typeface="Times New Roman"/>
                  <a:ea typeface="Times New Roman"/>
                </a:rPr>
                <a:t>3</a:t>
              </a:r>
              <a:endParaRPr b="0" lang="en-US" sz="21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5" name="Google Shape;600;g29e29ba286a_27_0"/>
            <p:cNvSpPr/>
            <p:nvPr/>
          </p:nvSpPr>
          <p:spPr>
            <a:xfrm>
              <a:off x="2278080" y="4191120"/>
              <a:ext cx="132840" cy="320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100" strike="noStrike" u="none">
                  <a:solidFill>
                    <a:srgbClr val="000000"/>
                  </a:solidFill>
                  <a:uFillTx/>
                  <a:latin typeface="Times New Roman"/>
                  <a:ea typeface="Times New Roman"/>
                </a:rPr>
                <a:t>4</a:t>
              </a:r>
              <a:endParaRPr b="0" lang="en-US" sz="21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6" name="Google Shape;601;g29e29ba286a_27_0"/>
            <p:cNvSpPr/>
            <p:nvPr/>
          </p:nvSpPr>
          <p:spPr>
            <a:xfrm>
              <a:off x="1004760" y="2622600"/>
              <a:ext cx="132840" cy="320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100" strike="noStrike" u="none">
                  <a:solidFill>
                    <a:srgbClr val="000000"/>
                  </a:solidFill>
                  <a:uFillTx/>
                  <a:latin typeface="Times New Roman"/>
                  <a:ea typeface="Times New Roman"/>
                </a:rPr>
                <a:t>5</a:t>
              </a:r>
              <a:endParaRPr b="0" lang="en-US" sz="21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7" name="Google Shape;602;g29e29ba286a_27_0"/>
            <p:cNvSpPr/>
            <p:nvPr/>
          </p:nvSpPr>
          <p:spPr>
            <a:xfrm>
              <a:off x="3657600" y="3397320"/>
              <a:ext cx="132840" cy="320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100" strike="noStrike" u="none">
                  <a:solidFill>
                    <a:srgbClr val="000000"/>
                  </a:solidFill>
                  <a:uFillTx/>
                  <a:latin typeface="Times New Roman"/>
                  <a:ea typeface="Times New Roman"/>
                </a:rPr>
                <a:t>6</a:t>
              </a:r>
              <a:endParaRPr b="0" lang="en-US" sz="21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498" name="Google Shape;603;g29e29ba286a_27_0"/>
          <p:cNvGrpSpPr/>
          <p:nvPr/>
        </p:nvGrpSpPr>
        <p:grpSpPr>
          <a:xfrm>
            <a:off x="2509920" y="3208320"/>
            <a:ext cx="1401480" cy="890280"/>
            <a:chOff x="2509920" y="3208320"/>
            <a:chExt cx="1401480" cy="890280"/>
          </a:xfrm>
        </p:grpSpPr>
        <p:sp>
          <p:nvSpPr>
            <p:cNvPr id="499" name="Google Shape;604;g29e29ba286a_27_0"/>
            <p:cNvSpPr/>
            <p:nvPr/>
          </p:nvSpPr>
          <p:spPr>
            <a:xfrm>
              <a:off x="2509920" y="3208320"/>
              <a:ext cx="1401480" cy="585360"/>
            </a:xfrm>
            <a:custGeom>
              <a:avLst/>
              <a:gdLst>
                <a:gd name="textAreaLeft" fmla="*/ 0 w 1401480"/>
                <a:gd name="textAreaRight" fmla="*/ 1401840 w 1401480"/>
                <a:gd name="textAreaTop" fmla="*/ 0 h 585360"/>
                <a:gd name="textAreaBottom" fmla="*/ 585720 h 585360"/>
              </a:gdLst>
              <a:ahLst/>
              <a:rect l="textAreaLeft" t="textAreaTop" r="textAreaRight" b="textAreaBottom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00" name="Google Shape;605;g29e29ba286a_27_0"/>
            <p:cNvSpPr/>
            <p:nvPr/>
          </p:nvSpPr>
          <p:spPr>
            <a:xfrm>
              <a:off x="3090960" y="3778200"/>
              <a:ext cx="147240" cy="320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100" strike="noStrike" u="none">
                  <a:solidFill>
                    <a:srgbClr val="ff0000"/>
                  </a:solidFill>
                  <a:uFillTx/>
                  <a:latin typeface="Arial"/>
                  <a:ea typeface="Arial"/>
                </a:rPr>
                <a:t>1</a:t>
              </a:r>
              <a:endParaRPr b="0" lang="en-US" sz="21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501" name="Google Shape;606;g29e29ba286a_27_0"/>
          <p:cNvGrpSpPr/>
          <p:nvPr/>
        </p:nvGrpSpPr>
        <p:grpSpPr>
          <a:xfrm>
            <a:off x="704880" y="2249640"/>
            <a:ext cx="1579320" cy="888480"/>
            <a:chOff x="704880" y="2249640"/>
            <a:chExt cx="1579320" cy="888480"/>
          </a:xfrm>
        </p:grpSpPr>
        <p:sp>
          <p:nvSpPr>
            <p:cNvPr id="502" name="Google Shape;607;g29e29ba286a_27_0"/>
            <p:cNvSpPr/>
            <p:nvPr/>
          </p:nvSpPr>
          <p:spPr>
            <a:xfrm>
              <a:off x="704880" y="2529000"/>
              <a:ext cx="1579320" cy="609120"/>
            </a:xfrm>
            <a:custGeom>
              <a:avLst/>
              <a:gdLst>
                <a:gd name="textAreaLeft" fmla="*/ 0 w 1579320"/>
                <a:gd name="textAreaRight" fmla="*/ 1579680 w 1579320"/>
                <a:gd name="textAreaTop" fmla="*/ 0 h 609120"/>
                <a:gd name="textAreaBottom" fmla="*/ 609480 h 609120"/>
              </a:gdLst>
              <a:ahLst/>
              <a:rect l="textAreaLeft" t="textAreaTop" r="textAreaRight" b="textAreaBottom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03" name="Google Shape;608;g29e29ba286a_27_0"/>
            <p:cNvSpPr/>
            <p:nvPr/>
          </p:nvSpPr>
          <p:spPr>
            <a:xfrm>
              <a:off x="1538280" y="2249640"/>
              <a:ext cx="147240" cy="320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100" strike="noStrike" u="none">
                  <a:solidFill>
                    <a:srgbClr val="ff0000"/>
                  </a:solidFill>
                  <a:uFillTx/>
                  <a:latin typeface="Arial"/>
                  <a:ea typeface="Arial"/>
                </a:rPr>
                <a:t>2</a:t>
              </a:r>
              <a:endParaRPr b="0" lang="en-US" sz="21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504" name="Google Shape;609;g29e29ba286a_27_0"/>
          <p:cNvGrpSpPr/>
          <p:nvPr/>
        </p:nvGrpSpPr>
        <p:grpSpPr>
          <a:xfrm>
            <a:off x="360360" y="1582560"/>
            <a:ext cx="3935160" cy="3487320"/>
            <a:chOff x="360360" y="1582560"/>
            <a:chExt cx="3935160" cy="3487320"/>
          </a:xfrm>
        </p:grpSpPr>
        <p:sp>
          <p:nvSpPr>
            <p:cNvPr id="505" name="Google Shape;610;g29e29ba286a_27_0"/>
            <p:cNvSpPr/>
            <p:nvPr/>
          </p:nvSpPr>
          <p:spPr>
            <a:xfrm>
              <a:off x="4127400" y="2249640"/>
              <a:ext cx="147240" cy="320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100" strike="noStrike" u="none">
                  <a:solidFill>
                    <a:srgbClr val="ff0000"/>
                  </a:solidFill>
                  <a:uFillTx/>
                  <a:latin typeface="Arial"/>
                  <a:ea typeface="Arial"/>
                </a:rPr>
                <a:t>5</a:t>
              </a:r>
              <a:endParaRPr b="0" lang="en-US" sz="21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06" name="Google Shape;611;g29e29ba286a_27_0"/>
            <p:cNvSpPr/>
            <p:nvPr/>
          </p:nvSpPr>
          <p:spPr>
            <a:xfrm>
              <a:off x="360360" y="1582560"/>
              <a:ext cx="3935160" cy="3487320"/>
            </a:xfrm>
            <a:custGeom>
              <a:avLst/>
              <a:gdLst>
                <a:gd name="textAreaLeft" fmla="*/ 0 w 3935160"/>
                <a:gd name="textAreaRight" fmla="*/ 3935520 w 3935160"/>
                <a:gd name="textAreaTop" fmla="*/ 0 h 3487320"/>
                <a:gd name="textAreaBottom" fmla="*/ 3487680 h 3487320"/>
              </a:gdLst>
              <a:ahLst/>
              <a:rect l="textAreaLeft" t="textAreaTop" r="textAreaRight" b="textAreaBottom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507" name="Google Shape;612;g29e29ba286a_27_0"/>
          <p:cNvGrpSpPr/>
          <p:nvPr/>
        </p:nvGrpSpPr>
        <p:grpSpPr>
          <a:xfrm>
            <a:off x="1882800" y="2982960"/>
            <a:ext cx="2160360" cy="1652400"/>
            <a:chOff x="1882800" y="2982960"/>
            <a:chExt cx="2160360" cy="1652400"/>
          </a:xfrm>
        </p:grpSpPr>
        <p:sp>
          <p:nvSpPr>
            <p:cNvPr id="508" name="Google Shape;613;g29e29ba286a_27_0"/>
            <p:cNvSpPr/>
            <p:nvPr/>
          </p:nvSpPr>
          <p:spPr>
            <a:xfrm>
              <a:off x="1882800" y="3606840"/>
              <a:ext cx="147240" cy="320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100" strike="noStrike" u="none">
                  <a:solidFill>
                    <a:srgbClr val="ff0000"/>
                  </a:solidFill>
                  <a:uFillTx/>
                  <a:latin typeface="Arial"/>
                  <a:ea typeface="Arial"/>
                </a:rPr>
                <a:t>3</a:t>
              </a:r>
              <a:endParaRPr b="0" lang="en-US" sz="21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09" name="Google Shape;614;g29e29ba286a_27_0"/>
            <p:cNvSpPr/>
            <p:nvPr/>
          </p:nvSpPr>
          <p:spPr>
            <a:xfrm>
              <a:off x="1952640" y="2982960"/>
              <a:ext cx="2090520" cy="1652400"/>
            </a:xfrm>
            <a:custGeom>
              <a:avLst/>
              <a:gdLst>
                <a:gd name="textAreaLeft" fmla="*/ 0 w 2090520"/>
                <a:gd name="textAreaRight" fmla="*/ 2090880 w 2090520"/>
                <a:gd name="textAreaTop" fmla="*/ 0 h 1652400"/>
                <a:gd name="textAreaBottom" fmla="*/ 1652760 h 1652400"/>
              </a:gdLst>
              <a:ahLst/>
              <a:rect l="textAreaLeft" t="textAreaTop" r="textAreaRight" b="textAreaBottom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510" name="Google Shape;615;g29e29ba286a_27_0"/>
          <p:cNvGrpSpPr/>
          <p:nvPr/>
        </p:nvGrpSpPr>
        <p:grpSpPr>
          <a:xfrm>
            <a:off x="615960" y="1720800"/>
            <a:ext cx="2906280" cy="1520640"/>
            <a:chOff x="615960" y="1720800"/>
            <a:chExt cx="2906280" cy="1520640"/>
          </a:xfrm>
        </p:grpSpPr>
        <p:sp>
          <p:nvSpPr>
            <p:cNvPr id="511" name="Google Shape;616;g29e29ba286a_27_0"/>
            <p:cNvSpPr/>
            <p:nvPr/>
          </p:nvSpPr>
          <p:spPr>
            <a:xfrm>
              <a:off x="2033640" y="1733400"/>
              <a:ext cx="147240" cy="320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100" strike="noStrike" u="none">
                  <a:solidFill>
                    <a:srgbClr val="ff0000"/>
                  </a:solidFill>
                  <a:uFillTx/>
                  <a:latin typeface="Arial"/>
                  <a:ea typeface="Arial"/>
                </a:rPr>
                <a:t>4</a:t>
              </a:r>
              <a:endParaRPr b="0" lang="en-US" sz="21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2" name="Google Shape;617;g29e29ba286a_27_0"/>
            <p:cNvSpPr/>
            <p:nvPr/>
          </p:nvSpPr>
          <p:spPr>
            <a:xfrm>
              <a:off x="615960" y="1720800"/>
              <a:ext cx="2906280" cy="1520640"/>
            </a:xfrm>
            <a:custGeom>
              <a:avLst/>
              <a:gdLst>
                <a:gd name="textAreaLeft" fmla="*/ 0 w 2906280"/>
                <a:gd name="textAreaRight" fmla="*/ 2906640 w 2906280"/>
                <a:gd name="textAreaTop" fmla="*/ 0 h 1520640"/>
                <a:gd name="textAreaBottom" fmla="*/ 1521000 h 1520640"/>
              </a:gdLst>
              <a:ahLst/>
              <a:rect l="textAreaLeft" t="textAreaTop" r="textAreaRight" b="textAreaBottom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431640" y="473040"/>
            <a:ext cx="8280000" cy="55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333399"/>
                </a:solidFill>
                <a:uFillTx/>
                <a:latin typeface="Overlock"/>
                <a:ea typeface="Overlock"/>
              </a:rPr>
              <a:t>Hierarchical Clustering: MAX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sldNum" idx="42"/>
          </p:nvPr>
        </p:nvSpPr>
        <p:spPr>
          <a:xfrm>
            <a:off x="8556840" y="633312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A11E02-F0B7-445C-9F26-DE6E496F11DE}" type="slidenum">
              <a:rPr b="0" lang="en-US" sz="13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3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431640" y="517680"/>
            <a:ext cx="8280000" cy="55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333399"/>
                </a:solidFill>
                <a:uFillTx/>
                <a:latin typeface="Overlock"/>
                <a:ea typeface="Overlock"/>
              </a:rPr>
              <a:t>Strength of MAX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6" name="Google Shape;625;p23"/>
          <p:cNvSpPr/>
          <p:nvPr/>
        </p:nvSpPr>
        <p:spPr>
          <a:xfrm>
            <a:off x="1374840" y="4602240"/>
            <a:ext cx="28951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Original Points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7" name="Google Shape;626;p23"/>
          <p:cNvSpPr/>
          <p:nvPr/>
        </p:nvSpPr>
        <p:spPr>
          <a:xfrm>
            <a:off x="5486400" y="4602240"/>
            <a:ext cx="28951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Two Clusters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8" name="Google Shape;627;p23"/>
          <p:cNvSpPr/>
          <p:nvPr/>
        </p:nvSpPr>
        <p:spPr>
          <a:xfrm>
            <a:off x="609480" y="5576760"/>
            <a:ext cx="789696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343080" indent="-330120" algn="just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Robustness to Noise: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Less affected by noise because it looks at the farthest points between clusters, forming compact groups less likely to be influenced by outliers.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19" name="Google Shape;628;p23" descr=""/>
          <p:cNvPicPr/>
          <p:nvPr/>
        </p:nvPicPr>
        <p:blipFill>
          <a:blip r:embed="rId1"/>
          <a:stretch/>
        </p:blipFill>
        <p:spPr>
          <a:xfrm>
            <a:off x="-282600" y="1125360"/>
            <a:ext cx="4854240" cy="3658680"/>
          </a:xfrm>
          <a:prstGeom prst="rect">
            <a:avLst/>
          </a:prstGeom>
          <a:ln w="0">
            <a:noFill/>
          </a:ln>
        </p:spPr>
      </p:pic>
      <p:pic>
        <p:nvPicPr>
          <p:cNvPr id="520" name="Google Shape;629;p23" descr=""/>
          <p:cNvPicPr/>
          <p:nvPr/>
        </p:nvPicPr>
        <p:blipFill>
          <a:blip r:embed="rId2"/>
          <a:stretch/>
        </p:blipFill>
        <p:spPr>
          <a:xfrm>
            <a:off x="4114800" y="1311120"/>
            <a:ext cx="4854240" cy="3658680"/>
          </a:xfrm>
          <a:prstGeom prst="rect">
            <a:avLst/>
          </a:prstGeom>
          <a:ln w="0">
            <a:noFill/>
          </a:ln>
        </p:spPr>
      </p:pic>
      <p:sp>
        <p:nvSpPr>
          <p:cNvPr id="521" name="PlaceHolder 2"/>
          <p:cNvSpPr>
            <a:spLocks noGrp="1"/>
          </p:cNvSpPr>
          <p:nvPr>
            <p:ph type="sldNum" idx="43"/>
          </p:nvPr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53A051-FE79-4995-9DBE-AC518B925E56}" type="slidenum">
              <a: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409680" y="484200"/>
            <a:ext cx="8280000" cy="55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dk2"/>
                </a:solidFill>
                <a:uFillTx/>
                <a:latin typeface="Overlock"/>
                <a:ea typeface="Overlock"/>
              </a:rPr>
              <a:t>Limitations of MAX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3" name="Google Shape;636;p24"/>
          <p:cNvSpPr/>
          <p:nvPr/>
        </p:nvSpPr>
        <p:spPr>
          <a:xfrm>
            <a:off x="1066680" y="4738680"/>
            <a:ext cx="28951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Original Points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4" name="Google Shape;637;p24"/>
          <p:cNvSpPr/>
          <p:nvPr/>
        </p:nvSpPr>
        <p:spPr>
          <a:xfrm>
            <a:off x="5180040" y="4738680"/>
            <a:ext cx="28951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Two Clusters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5" name="Google Shape;638;p24"/>
          <p:cNvSpPr/>
          <p:nvPr/>
        </p:nvSpPr>
        <p:spPr>
          <a:xfrm>
            <a:off x="609480" y="5486400"/>
            <a:ext cx="8079840" cy="82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Tends to break large clusters into smaller, more distinct ones.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Biased towards globular clusters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26" name="Google Shape;639;p24" descr=""/>
          <p:cNvPicPr/>
          <p:nvPr/>
        </p:nvPicPr>
        <p:blipFill>
          <a:blip r:embed="rId1"/>
          <a:stretch/>
        </p:blipFill>
        <p:spPr>
          <a:xfrm>
            <a:off x="3962520" y="1371600"/>
            <a:ext cx="4854240" cy="3658680"/>
          </a:xfrm>
          <a:prstGeom prst="rect">
            <a:avLst/>
          </a:prstGeom>
          <a:ln w="0">
            <a:noFill/>
          </a:ln>
        </p:spPr>
      </p:pic>
      <p:pic>
        <p:nvPicPr>
          <p:cNvPr id="527" name="Google Shape;640;p24" descr=""/>
          <p:cNvPicPr/>
          <p:nvPr/>
        </p:nvPicPr>
        <p:blipFill>
          <a:blip r:embed="rId2"/>
          <a:stretch/>
        </p:blipFill>
        <p:spPr>
          <a:xfrm>
            <a:off x="-304920" y="1371600"/>
            <a:ext cx="4854240" cy="3658680"/>
          </a:xfrm>
          <a:prstGeom prst="rect">
            <a:avLst/>
          </a:prstGeom>
          <a:ln w="0">
            <a:noFill/>
          </a:ln>
        </p:spPr>
      </p:pic>
      <p:sp>
        <p:nvSpPr>
          <p:cNvPr id="528" name="PlaceHolder 2"/>
          <p:cNvSpPr>
            <a:spLocks noGrp="1"/>
          </p:cNvSpPr>
          <p:nvPr>
            <p:ph type="sldNum" idx="44"/>
          </p:nvPr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AED0C1-1703-4095-A3B9-4BBD5B1DB932}" type="slidenum">
              <a: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646;g29e29ba286a_0_182"/>
          <p:cNvSpPr/>
          <p:nvPr/>
        </p:nvSpPr>
        <p:spPr>
          <a:xfrm>
            <a:off x="914400" y="5562720"/>
            <a:ext cx="33523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Nested Clusters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0" name="Google Shape;647;g29e29ba286a_0_182"/>
          <p:cNvSpPr/>
          <p:nvPr/>
        </p:nvSpPr>
        <p:spPr>
          <a:xfrm>
            <a:off x="5562720" y="5562720"/>
            <a:ext cx="22093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Dendrogram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31" name="Google Shape;648;g29e29ba286a_0_182" descr=""/>
          <p:cNvPicPr/>
          <p:nvPr/>
        </p:nvPicPr>
        <p:blipFill>
          <a:blip r:embed="rId1"/>
          <a:stretch/>
        </p:blipFill>
        <p:spPr>
          <a:xfrm>
            <a:off x="4267080" y="2057400"/>
            <a:ext cx="4387320" cy="2742840"/>
          </a:xfrm>
          <a:prstGeom prst="rect">
            <a:avLst/>
          </a:prstGeom>
          <a:ln w="0">
            <a:noFill/>
          </a:ln>
        </p:spPr>
      </p:pic>
      <p:grpSp>
        <p:nvGrpSpPr>
          <p:cNvPr id="532" name="Google Shape;649;g29e29ba286a_0_182"/>
          <p:cNvGrpSpPr/>
          <p:nvPr/>
        </p:nvGrpSpPr>
        <p:grpSpPr>
          <a:xfrm>
            <a:off x="808200" y="1987560"/>
            <a:ext cx="3139560" cy="2676240"/>
            <a:chOff x="808200" y="1987560"/>
            <a:chExt cx="3139560" cy="2676240"/>
          </a:xfrm>
        </p:grpSpPr>
        <p:sp>
          <p:nvSpPr>
            <p:cNvPr id="533" name="Google Shape;650;g29e29ba286a_0_182"/>
            <p:cNvSpPr/>
            <p:nvPr/>
          </p:nvSpPr>
          <p:spPr>
            <a:xfrm>
              <a:off x="1679400" y="2992320"/>
              <a:ext cx="124920" cy="128160"/>
            </a:xfrm>
            <a:custGeom>
              <a:avLst/>
              <a:gdLst>
                <a:gd name="textAreaLeft" fmla="*/ 0 w 124920"/>
                <a:gd name="textAreaRight" fmla="*/ 125280 w 124920"/>
                <a:gd name="textAreaTop" fmla="*/ 0 h 128160"/>
                <a:gd name="textAreaBottom" fmla="*/ 128520 h 128160"/>
              </a:gdLst>
              <a:ahLst/>
              <a:rect l="textAreaLeft" t="textAreaTop" r="textAreaRight" b="textAreaBottom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4" name="Google Shape;651;g29e29ba286a_0_182"/>
            <p:cNvSpPr/>
            <p:nvPr/>
          </p:nvSpPr>
          <p:spPr>
            <a:xfrm>
              <a:off x="2873520" y="2063880"/>
              <a:ext cx="128160" cy="128160"/>
            </a:xfrm>
            <a:custGeom>
              <a:avLst/>
              <a:gdLst>
                <a:gd name="textAreaLeft" fmla="*/ 0 w 128160"/>
                <a:gd name="textAreaRight" fmla="*/ 128520 w 128160"/>
                <a:gd name="textAreaTop" fmla="*/ 0 h 128160"/>
                <a:gd name="textAreaBottom" fmla="*/ 128520 h 128160"/>
              </a:gdLst>
              <a:ahLst/>
              <a:rect l="textAreaLeft" t="textAreaTop" r="textAreaRight" b="textAreaBottom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5" name="Google Shape;652;g29e29ba286a_0_182"/>
            <p:cNvSpPr/>
            <p:nvPr/>
          </p:nvSpPr>
          <p:spPr>
            <a:xfrm>
              <a:off x="2003400" y="4259160"/>
              <a:ext cx="128160" cy="128160"/>
            </a:xfrm>
            <a:custGeom>
              <a:avLst/>
              <a:gdLst>
                <a:gd name="textAreaLeft" fmla="*/ 0 w 128160"/>
                <a:gd name="textAreaRight" fmla="*/ 128520 w 128160"/>
                <a:gd name="textAreaTop" fmla="*/ 0 h 128160"/>
                <a:gd name="textAreaBottom" fmla="*/ 128520 h 128160"/>
              </a:gdLst>
              <a:ahLst/>
              <a:rect l="textAreaLeft" t="textAreaTop" r="textAreaRight" b="textAreaBottom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6" name="Google Shape;653;g29e29ba286a_0_182"/>
            <p:cNvSpPr/>
            <p:nvPr/>
          </p:nvSpPr>
          <p:spPr>
            <a:xfrm>
              <a:off x="808200" y="2808360"/>
              <a:ext cx="128160" cy="128160"/>
            </a:xfrm>
            <a:custGeom>
              <a:avLst/>
              <a:gdLst>
                <a:gd name="textAreaLeft" fmla="*/ 0 w 128160"/>
                <a:gd name="textAreaRight" fmla="*/ 128520 w 128160"/>
                <a:gd name="textAreaTop" fmla="*/ 0 h 128160"/>
                <a:gd name="textAreaBottom" fmla="*/ 128520 h 128160"/>
              </a:gdLst>
              <a:ahLst/>
              <a:rect l="textAreaLeft" t="textAreaTop" r="textAreaRight" b="textAreaBottom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7" name="Google Shape;654;g29e29ba286a_0_182"/>
            <p:cNvSpPr/>
            <p:nvPr/>
          </p:nvSpPr>
          <p:spPr>
            <a:xfrm>
              <a:off x="2517840" y="3440160"/>
              <a:ext cx="128160" cy="124920"/>
            </a:xfrm>
            <a:custGeom>
              <a:avLst/>
              <a:gdLst>
                <a:gd name="textAreaLeft" fmla="*/ 0 w 128160"/>
                <a:gd name="textAreaRight" fmla="*/ 128520 w 128160"/>
                <a:gd name="textAreaTop" fmla="*/ 0 h 124920"/>
                <a:gd name="textAreaBottom" fmla="*/ 125280 h 124920"/>
              </a:gdLst>
              <a:ahLst/>
              <a:rect l="textAreaLeft" t="textAreaTop" r="textAreaRight" b="textAreaBottom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8" name="Google Shape;655;g29e29ba286a_0_182"/>
            <p:cNvSpPr/>
            <p:nvPr/>
          </p:nvSpPr>
          <p:spPr>
            <a:xfrm>
              <a:off x="3220920" y="3524400"/>
              <a:ext cx="128160" cy="128160"/>
            </a:xfrm>
            <a:custGeom>
              <a:avLst/>
              <a:gdLst>
                <a:gd name="textAreaLeft" fmla="*/ 0 w 128160"/>
                <a:gd name="textAreaRight" fmla="*/ 128520 w 128160"/>
                <a:gd name="textAreaTop" fmla="*/ 0 h 128160"/>
                <a:gd name="textAreaBottom" fmla="*/ 128520 h 128160"/>
              </a:gdLst>
              <a:ahLst/>
              <a:rect l="textAreaLeft" t="textAreaTop" r="textAreaRight" b="textAreaBottom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9" name="Google Shape;656;g29e29ba286a_0_182"/>
            <p:cNvSpPr/>
            <p:nvPr/>
          </p:nvSpPr>
          <p:spPr>
            <a:xfrm>
              <a:off x="3029040" y="1987560"/>
              <a:ext cx="475920" cy="475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000" strike="noStrike" u="none">
                  <a:solidFill>
                    <a:srgbClr val="000000"/>
                  </a:solidFill>
                  <a:uFillTx/>
                  <a:latin typeface="Times New Roman"/>
                  <a:ea typeface="Times New Roman"/>
                </a:rPr>
                <a:t>1</a:t>
              </a:r>
              <a:endParaRPr b="0" lang="en-US" sz="2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40" name="Google Shape;657;g29e29ba286a_0_182"/>
            <p:cNvSpPr/>
            <p:nvPr/>
          </p:nvSpPr>
          <p:spPr>
            <a:xfrm>
              <a:off x="1846440" y="2908440"/>
              <a:ext cx="475920" cy="475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000" strike="noStrike" u="none">
                  <a:solidFill>
                    <a:srgbClr val="000000"/>
                  </a:solidFill>
                  <a:uFillTx/>
                  <a:latin typeface="Times New Roman"/>
                  <a:ea typeface="Times New Roman"/>
                </a:rPr>
                <a:t>2</a:t>
              </a:r>
              <a:endParaRPr b="0" lang="en-US" sz="2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41" name="Google Shape;658;g29e29ba286a_0_182"/>
            <p:cNvSpPr/>
            <p:nvPr/>
          </p:nvSpPr>
          <p:spPr>
            <a:xfrm>
              <a:off x="2749680" y="3367080"/>
              <a:ext cx="475920" cy="475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000" strike="noStrike" u="none">
                  <a:solidFill>
                    <a:srgbClr val="000000"/>
                  </a:solidFill>
                  <a:uFillTx/>
                  <a:latin typeface="Times New Roman"/>
                  <a:ea typeface="Times New Roman"/>
                </a:rPr>
                <a:t>3</a:t>
              </a:r>
              <a:endParaRPr b="0" lang="en-US" sz="2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42" name="Google Shape;659;g29e29ba286a_0_182"/>
            <p:cNvSpPr/>
            <p:nvPr/>
          </p:nvSpPr>
          <p:spPr>
            <a:xfrm>
              <a:off x="2189160" y="4187880"/>
              <a:ext cx="475920" cy="475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000" strike="noStrike" u="none">
                  <a:solidFill>
                    <a:srgbClr val="000000"/>
                  </a:solidFill>
                  <a:uFillTx/>
                  <a:latin typeface="Times New Roman"/>
                  <a:ea typeface="Times New Roman"/>
                </a:rPr>
                <a:t>4</a:t>
              </a:r>
              <a:endParaRPr b="0" lang="en-US" sz="2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43" name="Google Shape;660;g29e29ba286a_0_182"/>
            <p:cNvSpPr/>
            <p:nvPr/>
          </p:nvSpPr>
          <p:spPr>
            <a:xfrm>
              <a:off x="1001880" y="2728800"/>
              <a:ext cx="475920" cy="475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000" strike="noStrike" u="none">
                  <a:solidFill>
                    <a:srgbClr val="000000"/>
                  </a:solidFill>
                  <a:uFillTx/>
                  <a:latin typeface="Times New Roman"/>
                  <a:ea typeface="Times New Roman"/>
                </a:rPr>
                <a:t>5</a:t>
              </a:r>
              <a:endParaRPr b="0" lang="en-US" sz="2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44" name="Google Shape;661;g29e29ba286a_0_182"/>
            <p:cNvSpPr/>
            <p:nvPr/>
          </p:nvSpPr>
          <p:spPr>
            <a:xfrm>
              <a:off x="3471840" y="3449520"/>
              <a:ext cx="475920" cy="475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000" strike="noStrike" u="none">
                  <a:solidFill>
                    <a:srgbClr val="000000"/>
                  </a:solidFill>
                  <a:uFillTx/>
                  <a:latin typeface="Times New Roman"/>
                  <a:ea typeface="Times New Roman"/>
                </a:rPr>
                <a:t>6</a:t>
              </a:r>
              <a:endParaRPr b="0" lang="en-US" sz="2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545" name="Google Shape;662;g29e29ba286a_0_182"/>
          <p:cNvGrpSpPr/>
          <p:nvPr/>
        </p:nvGrpSpPr>
        <p:grpSpPr>
          <a:xfrm>
            <a:off x="2405160" y="3273480"/>
            <a:ext cx="1301400" cy="1004400"/>
            <a:chOff x="2405160" y="3273480"/>
            <a:chExt cx="1301400" cy="1004400"/>
          </a:xfrm>
        </p:grpSpPr>
        <p:sp>
          <p:nvSpPr>
            <p:cNvPr id="546" name="Google Shape;663;g29e29ba286a_0_182"/>
            <p:cNvSpPr/>
            <p:nvPr/>
          </p:nvSpPr>
          <p:spPr>
            <a:xfrm>
              <a:off x="2405160" y="3273480"/>
              <a:ext cx="1301400" cy="544320"/>
            </a:xfrm>
            <a:custGeom>
              <a:avLst/>
              <a:gdLst>
                <a:gd name="textAreaLeft" fmla="*/ 0 w 1301400"/>
                <a:gd name="textAreaRight" fmla="*/ 1301760 w 1301400"/>
                <a:gd name="textAreaTop" fmla="*/ 0 h 544320"/>
                <a:gd name="textAreaBottom" fmla="*/ 544680 h 544320"/>
              </a:gdLst>
              <a:ahLst/>
              <a:rect l="textAreaLeft" t="textAreaTop" r="textAreaRight" b="textAreaBottom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47" name="Google Shape;664;g29e29ba286a_0_182"/>
            <p:cNvSpPr/>
            <p:nvPr/>
          </p:nvSpPr>
          <p:spPr>
            <a:xfrm>
              <a:off x="2944800" y="3801960"/>
              <a:ext cx="475920" cy="475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000" strike="noStrike" u="none">
                  <a:solidFill>
                    <a:srgbClr val="ff0000"/>
                  </a:solidFill>
                  <a:uFillTx/>
                  <a:latin typeface="Arial"/>
                  <a:ea typeface="Arial"/>
                </a:rPr>
                <a:t>1</a:t>
              </a:r>
              <a:endParaRPr b="0" lang="en-US" sz="2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548" name="Google Shape;665;g29e29ba286a_0_182"/>
          <p:cNvGrpSpPr/>
          <p:nvPr/>
        </p:nvGrpSpPr>
        <p:grpSpPr>
          <a:xfrm>
            <a:off x="717480" y="2382840"/>
            <a:ext cx="1323720" cy="985320"/>
            <a:chOff x="717480" y="2382840"/>
            <a:chExt cx="1323720" cy="985320"/>
          </a:xfrm>
        </p:grpSpPr>
        <p:sp>
          <p:nvSpPr>
            <p:cNvPr id="549" name="Google Shape;666;g29e29ba286a_0_182"/>
            <p:cNvSpPr/>
            <p:nvPr/>
          </p:nvSpPr>
          <p:spPr>
            <a:xfrm>
              <a:off x="717480" y="2638440"/>
              <a:ext cx="1323720" cy="729720"/>
            </a:xfrm>
            <a:custGeom>
              <a:avLst/>
              <a:gdLst>
                <a:gd name="textAreaLeft" fmla="*/ 0 w 1323720"/>
                <a:gd name="textAreaRight" fmla="*/ 1324080 w 1323720"/>
                <a:gd name="textAreaTop" fmla="*/ 0 h 729720"/>
                <a:gd name="textAreaBottom" fmla="*/ 730080 h 729720"/>
              </a:gdLst>
              <a:ahLst/>
              <a:rect l="textAreaLeft" t="textAreaTop" r="textAreaRight" b="textAreaBottom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50" name="Google Shape;667;g29e29ba286a_0_182"/>
            <p:cNvSpPr/>
            <p:nvPr/>
          </p:nvSpPr>
          <p:spPr>
            <a:xfrm>
              <a:off x="1498680" y="2382840"/>
              <a:ext cx="475920" cy="475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000" strike="noStrike" u="none">
                  <a:solidFill>
                    <a:srgbClr val="ff0000"/>
                  </a:solidFill>
                  <a:uFillTx/>
                  <a:latin typeface="Arial"/>
                  <a:ea typeface="Arial"/>
                </a:rPr>
                <a:t>2</a:t>
              </a:r>
              <a:endParaRPr b="0" lang="en-US" sz="2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551" name="Google Shape;668;g29e29ba286a_0_182"/>
          <p:cNvGrpSpPr/>
          <p:nvPr/>
        </p:nvGrpSpPr>
        <p:grpSpPr>
          <a:xfrm>
            <a:off x="403200" y="1622520"/>
            <a:ext cx="3658680" cy="3460320"/>
            <a:chOff x="403200" y="1622520"/>
            <a:chExt cx="3658680" cy="3460320"/>
          </a:xfrm>
        </p:grpSpPr>
        <p:sp>
          <p:nvSpPr>
            <p:cNvPr id="552" name="Google Shape;669;g29e29ba286a_0_182"/>
            <p:cNvSpPr/>
            <p:nvPr/>
          </p:nvSpPr>
          <p:spPr>
            <a:xfrm>
              <a:off x="895320" y="1822320"/>
              <a:ext cx="475920" cy="475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000" strike="noStrike" u="none">
                  <a:solidFill>
                    <a:srgbClr val="ff0000"/>
                  </a:solidFill>
                  <a:uFillTx/>
                  <a:latin typeface="Arial"/>
                  <a:ea typeface="Arial"/>
                </a:rPr>
                <a:t>5</a:t>
              </a:r>
              <a:endParaRPr b="0" lang="en-US" sz="2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53" name="Google Shape;670;g29e29ba286a_0_182"/>
            <p:cNvSpPr/>
            <p:nvPr/>
          </p:nvSpPr>
          <p:spPr>
            <a:xfrm>
              <a:off x="403200" y="1622520"/>
              <a:ext cx="3658680" cy="3460320"/>
            </a:xfrm>
            <a:custGeom>
              <a:avLst/>
              <a:gdLst>
                <a:gd name="textAreaLeft" fmla="*/ 0 w 3658680"/>
                <a:gd name="textAreaRight" fmla="*/ 3659040 w 3658680"/>
                <a:gd name="textAreaTop" fmla="*/ 0 h 3460320"/>
                <a:gd name="textAreaBottom" fmla="*/ 3460680 h 3460320"/>
              </a:gdLst>
              <a:ahLst/>
              <a:rect l="textAreaLeft" t="textAreaTop" r="textAreaRight" b="textAreaBottom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554" name="Google Shape;671;g29e29ba286a_0_182"/>
          <p:cNvGrpSpPr/>
          <p:nvPr/>
        </p:nvGrpSpPr>
        <p:grpSpPr>
          <a:xfrm>
            <a:off x="1932120" y="3102120"/>
            <a:ext cx="1800000" cy="1836360"/>
            <a:chOff x="1932120" y="3102120"/>
            <a:chExt cx="1800000" cy="1836360"/>
          </a:xfrm>
        </p:grpSpPr>
        <p:sp>
          <p:nvSpPr>
            <p:cNvPr id="555" name="Google Shape;672;g29e29ba286a_0_182"/>
            <p:cNvSpPr/>
            <p:nvPr/>
          </p:nvSpPr>
          <p:spPr>
            <a:xfrm>
              <a:off x="2643120" y="4462560"/>
              <a:ext cx="475920" cy="475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000" strike="noStrike" u="none">
                  <a:solidFill>
                    <a:srgbClr val="ff0000"/>
                  </a:solidFill>
                  <a:uFillTx/>
                  <a:latin typeface="Arial"/>
                  <a:ea typeface="Arial"/>
                </a:rPr>
                <a:t>3</a:t>
              </a:r>
              <a:endParaRPr b="0" lang="en-US" sz="2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56" name="Google Shape;673;g29e29ba286a_0_182"/>
            <p:cNvSpPr/>
            <p:nvPr/>
          </p:nvSpPr>
          <p:spPr>
            <a:xfrm>
              <a:off x="1932120" y="3102120"/>
              <a:ext cx="1800000" cy="1442520"/>
            </a:xfrm>
            <a:custGeom>
              <a:avLst/>
              <a:gdLst>
                <a:gd name="textAreaLeft" fmla="*/ 0 w 1800000"/>
                <a:gd name="textAreaRight" fmla="*/ 1800360 w 1800000"/>
                <a:gd name="textAreaTop" fmla="*/ 0 h 1442520"/>
                <a:gd name="textAreaBottom" fmla="*/ 1442880 h 1442520"/>
              </a:gdLst>
              <a:ahLst/>
              <a:rect l="textAreaLeft" t="textAreaTop" r="textAreaRight" b="textAreaBottom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557" name="Google Shape;674;g29e29ba286a_0_182"/>
          <p:cNvGrpSpPr/>
          <p:nvPr/>
        </p:nvGrpSpPr>
        <p:grpSpPr>
          <a:xfrm>
            <a:off x="1893960" y="1922400"/>
            <a:ext cx="1933200" cy="3097080"/>
            <a:chOff x="1893960" y="1922400"/>
            <a:chExt cx="1933200" cy="3097080"/>
          </a:xfrm>
        </p:grpSpPr>
        <p:sp>
          <p:nvSpPr>
            <p:cNvPr id="558" name="Google Shape;675;g29e29ba286a_0_182"/>
            <p:cNvSpPr/>
            <p:nvPr/>
          </p:nvSpPr>
          <p:spPr>
            <a:xfrm>
              <a:off x="2543040" y="1922400"/>
              <a:ext cx="475920" cy="475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000" strike="noStrike" u="none">
                  <a:solidFill>
                    <a:srgbClr val="ff0000"/>
                  </a:solidFill>
                  <a:uFillTx/>
                  <a:latin typeface="Arial"/>
                  <a:ea typeface="Arial"/>
                </a:rPr>
                <a:t>4</a:t>
              </a:r>
              <a:endParaRPr b="0" lang="en-US" sz="20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59" name="Google Shape;676;g29e29ba286a_0_182"/>
            <p:cNvSpPr/>
            <p:nvPr/>
          </p:nvSpPr>
          <p:spPr>
            <a:xfrm>
              <a:off x="1893960" y="1978200"/>
              <a:ext cx="1933200" cy="3041280"/>
            </a:xfrm>
            <a:custGeom>
              <a:avLst/>
              <a:gdLst>
                <a:gd name="textAreaLeft" fmla="*/ 0 w 1933200"/>
                <a:gd name="textAreaRight" fmla="*/ 1933560 w 1933200"/>
                <a:gd name="textAreaTop" fmla="*/ 0 h 3041280"/>
                <a:gd name="textAreaBottom" fmla="*/ 3041640 h 3041280"/>
              </a:gdLst>
              <a:ahLst/>
              <a:rect l="textAreaLeft" t="textAreaTop" r="textAreaRight" b="textAreaBottom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431640" y="444600"/>
            <a:ext cx="8280000" cy="55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333399"/>
                </a:solidFill>
                <a:uFillTx/>
                <a:latin typeface="Overlock"/>
                <a:ea typeface="Overlock"/>
              </a:rPr>
              <a:t>Hierarchical Clustering: Group Average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sldNum" idx="45"/>
          </p:nvPr>
        </p:nvSpPr>
        <p:spPr>
          <a:xfrm>
            <a:off x="8556840" y="633312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BD37B6-2FC1-4110-B5CE-B09AB875B9C5}" type="slidenum">
              <a:rPr b="0" lang="en-US" sz="13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3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/>
          </p:nvPr>
        </p:nvSpPr>
        <p:spPr>
          <a:xfrm>
            <a:off x="253800" y="1435320"/>
            <a:ext cx="8636400" cy="510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533520" indent="-533520" algn="just">
              <a:lnSpc>
                <a:spcPct val="150000"/>
              </a:lnSpc>
              <a:buClr>
                <a:srgbClr val="3333cc"/>
              </a:buClr>
              <a:buFont typeface="Noto Sans Symbols"/>
              <a:buChar char="■"/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Compromise between Single and Complete Link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33520" indent="-449640" algn="just">
              <a:lnSpc>
                <a:spcPct val="15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33520" indent="-533520" algn="just">
              <a:lnSpc>
                <a:spcPct val="150000"/>
              </a:lnSpc>
              <a:spcBef>
                <a:spcPts val="439"/>
              </a:spcBef>
              <a:buClr>
                <a:srgbClr val="3333cc"/>
              </a:buClr>
              <a:buFont typeface="Noto Sans Symbols"/>
              <a:buChar char="■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Strengths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457200" algn="just">
              <a:lnSpc>
                <a:spcPct val="150000"/>
              </a:lnSpc>
              <a:spcBef>
                <a:spcPts val="439"/>
              </a:spcBef>
              <a:buClr>
                <a:srgbClr val="ff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Averaging reduces the influence of noisy data points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 algn="just">
              <a:lnSpc>
                <a:spcPct val="15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33520" indent="-533520" algn="just">
              <a:lnSpc>
                <a:spcPct val="150000"/>
              </a:lnSpc>
              <a:spcBef>
                <a:spcPts val="439"/>
              </a:spcBef>
              <a:buClr>
                <a:srgbClr val="3333cc"/>
              </a:buClr>
              <a:buFont typeface="Noto Sans Symbols"/>
              <a:buChar char="■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Limitations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457200" algn="just">
              <a:lnSpc>
                <a:spcPct val="150000"/>
              </a:lnSpc>
              <a:spcBef>
                <a:spcPts val="439"/>
              </a:spcBef>
              <a:buClr>
                <a:srgbClr val="ff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Biased towards globular clusters because the average distance favors clusters with compact, closely located points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 type="sldNum" idx="46"/>
          </p:nvPr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69F61A-7099-4561-9A79-48968F71881E}" type="slidenum">
              <a: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title"/>
          </p:nvPr>
        </p:nvSpPr>
        <p:spPr>
          <a:xfrm>
            <a:off x="431640" y="444600"/>
            <a:ext cx="8280000" cy="55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333399"/>
                </a:solidFill>
                <a:uFillTx/>
                <a:latin typeface="Overlock"/>
                <a:ea typeface="Overlock"/>
              </a:rPr>
              <a:t>Hierarchical Clustering: Group Average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7792920" cy="60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2"/>
                </a:solidFill>
                <a:uFillTx/>
                <a:latin typeface="Overlock"/>
                <a:ea typeface="Overlock"/>
              </a:rPr>
              <a:t>Hierarchical Clustering:  Space and Time Complexity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/>
          </p:nvPr>
        </p:nvSpPr>
        <p:spPr>
          <a:xfrm>
            <a:off x="331560" y="1371600"/>
            <a:ext cx="8480520" cy="510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just">
              <a:lnSpc>
                <a:spcPct val="200000"/>
              </a:lnSpc>
              <a:spcBef>
                <a:spcPts val="400"/>
              </a:spcBef>
              <a:buClr>
                <a:srgbClr val="3333cc"/>
              </a:buClr>
              <a:buFont typeface="Noto Sans Symbols"/>
              <a:buChar char="■"/>
            </a:pPr>
            <a:r>
              <a:rPr b="1" i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is the number of data points or objects.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>
              <a:lnSpc>
                <a:spcPct val="200000"/>
              </a:lnSpc>
              <a:buClr>
                <a:srgbClr val="3333cc"/>
              </a:buClr>
              <a:buFont typeface="Noto Sans Symbols"/>
              <a:buChar char="■"/>
            </a:pPr>
            <a:r>
              <a:rPr b="1" lang="en-US" sz="2000" strike="noStrike" u="sng">
                <a:solidFill>
                  <a:schemeClr val="dk1"/>
                </a:solidFill>
                <a:uFillTx/>
                <a:latin typeface="Arial"/>
                <a:ea typeface="Arial"/>
              </a:rPr>
              <a:t>Space: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O(</a:t>
            </a:r>
            <a:r>
              <a:rPr b="1" i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</a:t>
            </a:r>
            <a:r>
              <a:rPr b="0" lang="en-US" sz="2000" strike="noStrike" u="none" baseline="30000">
                <a:solidFill>
                  <a:schemeClr val="dk1"/>
                </a:solidFill>
                <a:uFillTx/>
                <a:latin typeface="Arial"/>
                <a:ea typeface="Arial"/>
              </a:rPr>
              <a:t>2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)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343080" algn="just">
              <a:lnSpc>
                <a:spcPct val="200000"/>
              </a:lnSpc>
              <a:spcBef>
                <a:spcPts val="400"/>
              </a:spcBef>
              <a:buClr>
                <a:srgbClr val="ff0000"/>
              </a:buClr>
              <a:buFont typeface="Noto Sans Symbols"/>
              <a:buChar char="■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O(</a:t>
            </a:r>
            <a:r>
              <a:rPr b="1" i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²) because the proximity matrix has </a:t>
            </a:r>
            <a:r>
              <a:rPr b="1" i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² entries for distances between </a:t>
            </a:r>
            <a:r>
              <a:rPr b="1" i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</a:t>
            </a: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points.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>
              <a:lnSpc>
                <a:spcPct val="200000"/>
              </a:lnSpc>
              <a:spcBef>
                <a:spcPts val="400"/>
              </a:spcBef>
              <a:buClr>
                <a:srgbClr val="3333cc"/>
              </a:buClr>
              <a:buFont typeface="Noto Sans Symbols"/>
              <a:buChar char="■"/>
            </a:pPr>
            <a:r>
              <a:rPr b="1" lang="en-US" sz="2000" strike="noStrike" u="sng">
                <a:solidFill>
                  <a:schemeClr val="dk1"/>
                </a:solidFill>
                <a:uFillTx/>
                <a:latin typeface="Arial"/>
                <a:ea typeface="Arial"/>
              </a:rPr>
              <a:t>Time: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O(</a:t>
            </a:r>
            <a:r>
              <a:rPr b="1" i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</a:t>
            </a:r>
            <a:r>
              <a:rPr b="0" lang="en-US" sz="2000" strike="noStrike" u="none" baseline="30000">
                <a:solidFill>
                  <a:schemeClr val="dk1"/>
                </a:solidFill>
                <a:uFillTx/>
                <a:latin typeface="Arial"/>
                <a:ea typeface="Arial"/>
              </a:rPr>
              <a:t>3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55680" algn="just">
              <a:lnSpc>
                <a:spcPct val="200000"/>
              </a:lnSpc>
              <a:spcBef>
                <a:spcPts val="400"/>
              </a:spcBef>
              <a:buClr>
                <a:srgbClr val="ff0000"/>
              </a:buClr>
              <a:buFont typeface="Noto Sans Symbols"/>
              <a:buChar char="■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Find the min distance of the matrix O(</a:t>
            </a:r>
            <a:r>
              <a:rPr b="1" i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</a:t>
            </a:r>
            <a:r>
              <a:rPr b="0" lang="en-US" sz="2000" strike="noStrike" u="none" baseline="30000">
                <a:solidFill>
                  <a:schemeClr val="dk1"/>
                </a:solidFill>
                <a:uFillTx/>
                <a:latin typeface="Arial"/>
                <a:ea typeface="Arial"/>
              </a:rPr>
              <a:t>2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) * </a:t>
            </a:r>
            <a:r>
              <a:rPr b="1" i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iterations ⇒ O(</a:t>
            </a:r>
            <a:r>
              <a:rPr b="1" i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³)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55680" algn="just">
              <a:lnSpc>
                <a:spcPct val="200000"/>
              </a:lnSpc>
              <a:spcBef>
                <a:spcPts val="400"/>
              </a:spcBef>
              <a:buClr>
                <a:srgbClr val="ff0000"/>
              </a:buClr>
              <a:buFont typeface="Noto Sans Symbols"/>
              <a:buChar char="■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Complexity can be reduced to O(</a:t>
            </a:r>
            <a:r>
              <a:rPr b="1" i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</a:t>
            </a:r>
            <a:r>
              <a:rPr b="0" lang="en-US" sz="2000" strike="noStrike" u="none" baseline="30000">
                <a:solidFill>
                  <a:schemeClr val="dk1"/>
                </a:solidFill>
                <a:uFillTx/>
                <a:latin typeface="Arial"/>
                <a:ea typeface="Arial"/>
              </a:rPr>
              <a:t>2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log(</a:t>
            </a:r>
            <a:r>
              <a:rPr b="1" i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))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371600" indent="-355680" algn="just">
              <a:lnSpc>
                <a:spcPct val="200000"/>
              </a:lnSpc>
              <a:spcBef>
                <a:spcPts val="400"/>
              </a:spcBef>
              <a:buClr>
                <a:srgbClr val="3333cc"/>
              </a:buClr>
              <a:buFont typeface="Noto Sans Symbols"/>
              <a:buChar char="■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Accelerate finding the minimum using a heap ….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sldNum" idx="47"/>
          </p:nvPr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2F62AC-B2AA-4048-A007-B2B23DB9B2FB}" type="slidenum">
              <a: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/>
          </p:nvPr>
        </p:nvSpPr>
        <p:spPr>
          <a:xfrm>
            <a:off x="380880" y="1371600"/>
            <a:ext cx="8381520" cy="510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just">
              <a:lnSpc>
                <a:spcPct val="115000"/>
              </a:lnSpc>
              <a:buClr>
                <a:srgbClr val="3333cc"/>
              </a:buClr>
              <a:buFont typeface="Noto Sans Symbols"/>
              <a:buChar char="■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Hierarchical Clustering produce a set of nested-clusters.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0" algn="just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>
              <a:lnSpc>
                <a:spcPct val="115000"/>
              </a:lnSpc>
              <a:buClr>
                <a:srgbClr val="3333cc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It does not have to assume any particular number of clusters.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>
              <a:lnSpc>
                <a:spcPct val="115000"/>
              </a:lnSpc>
              <a:spcBef>
                <a:spcPts val="1641"/>
              </a:spcBef>
              <a:buClr>
                <a:srgbClr val="3333cc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It may correspond to meaningful taxonomies</a:t>
            </a:r>
            <a:r>
              <a:rPr b="0" lang="en-US" sz="2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(e.g., biological taxonomy, animal kingdom, phylogeny reconstruction, …).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title"/>
          </p:nvPr>
        </p:nvSpPr>
        <p:spPr>
          <a:xfrm>
            <a:off x="750960" y="492120"/>
            <a:ext cx="7297560" cy="44244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dk2"/>
                </a:solidFill>
                <a:uFillTx/>
                <a:latin typeface="Overlock"/>
                <a:ea typeface="Overlock"/>
              </a:rPr>
              <a:t>Hierarchical Clustering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sldNum" idx="21"/>
          </p:nvPr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278D22-B395-42DF-99EB-C56650B8FE1F}" type="slidenum">
              <a: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rPr>
              <a:t>2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73" name="Google Shape;92;g299951cb4c0_0_17" descr=""/>
          <p:cNvPicPr/>
          <p:nvPr/>
        </p:nvPicPr>
        <p:blipFill>
          <a:blip r:embed="rId1"/>
          <a:stretch/>
        </p:blipFill>
        <p:spPr>
          <a:xfrm>
            <a:off x="2252520" y="3673800"/>
            <a:ext cx="4294080" cy="2943000"/>
          </a:xfrm>
          <a:prstGeom prst="rect">
            <a:avLst/>
          </a:prstGeom>
          <a:ln w="0">
            <a:noFill/>
          </a:ln>
        </p:spPr>
      </p:pic>
      <p:sp>
        <p:nvSpPr>
          <p:cNvPr id="74" name="Google Shape;93;g299951cb4c0_0_17"/>
          <p:cNvSpPr/>
          <p:nvPr/>
        </p:nvSpPr>
        <p:spPr>
          <a:xfrm>
            <a:off x="6181920" y="4978440"/>
            <a:ext cx="1801080" cy="117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6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Nested clusters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6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of 5 data points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7792920" cy="60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dk2"/>
                </a:solidFill>
                <a:uFillTx/>
                <a:latin typeface="Overlock"/>
                <a:ea typeface="Overlock"/>
              </a:rPr>
              <a:t>Strength of Hierarchical Clustering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/>
          </p:nvPr>
        </p:nvSpPr>
        <p:spPr>
          <a:xfrm>
            <a:off x="338760" y="1487160"/>
            <a:ext cx="8466120" cy="510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just">
              <a:lnSpc>
                <a:spcPct val="200000"/>
              </a:lnSpc>
              <a:buClr>
                <a:srgbClr val="3333cc"/>
              </a:buClr>
              <a:buFont typeface="Noto Sans Symbols"/>
              <a:buChar char="■"/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Do not have to assume any particular number of clusters.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>
              <a:lnSpc>
                <a:spcPct val="200000"/>
              </a:lnSpc>
              <a:buClr>
                <a:srgbClr val="3333cc"/>
              </a:buClr>
              <a:buFont typeface="Noto Sans Symbols"/>
              <a:buChar char="■"/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Any desired number of clusters can be obtained by ‘cutting’ the dendrogram at the proper level.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>
              <a:lnSpc>
                <a:spcPct val="200000"/>
              </a:lnSpc>
              <a:spcBef>
                <a:spcPts val="1641"/>
              </a:spcBef>
              <a:buClr>
                <a:srgbClr val="3333cc"/>
              </a:buClr>
              <a:buFont typeface="Noto Sans Symbols"/>
              <a:buChar char="■"/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Hierarchical clusters may correspond to meaningful taxonomies: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algn="just">
              <a:lnSpc>
                <a:spcPct val="200000"/>
              </a:lnSpc>
              <a:spcBef>
                <a:spcPts val="1641"/>
              </a:spcBef>
              <a:buClr>
                <a:srgbClr val="ff0000"/>
              </a:buClr>
              <a:buFont typeface="Noto Sans Symbols"/>
              <a:buChar char="■"/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Example in biological sciences (e.g., animal kingdom, phylogeny reconstruction, …)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sldNum" idx="48"/>
          </p:nvPr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8C411A-74F7-4527-ABC8-BE866D4CB7E7}" type="slidenum">
              <a: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7792920" cy="60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dk2"/>
                </a:solidFill>
                <a:uFillTx/>
                <a:latin typeface="Overlock"/>
                <a:ea typeface="Overlock"/>
              </a:rPr>
              <a:t>Weakness of Hierarchical Clustering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/>
          </p:nvPr>
        </p:nvSpPr>
        <p:spPr>
          <a:xfrm>
            <a:off x="214200" y="1447920"/>
            <a:ext cx="8714880" cy="510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>
              <a:lnSpc>
                <a:spcPct val="115000"/>
              </a:lnSpc>
              <a:buClr>
                <a:srgbClr val="3333cc"/>
              </a:buClr>
              <a:buFont typeface="Noto Sans Symbols"/>
              <a:buChar char="■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Once a decision is made to combine two clusters, it cannot be undone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15000"/>
              </a:lnSpc>
              <a:buClr>
                <a:srgbClr val="3333cc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Do not scale well: time complexity of </a:t>
            </a:r>
            <a:r>
              <a:rPr b="0" i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O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(</a:t>
            </a:r>
            <a:r>
              <a:rPr b="0" i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</a:t>
            </a:r>
            <a:r>
              <a:rPr b="0" i="1" lang="en-US" sz="2000" strike="noStrike" u="none" baseline="30000">
                <a:solidFill>
                  <a:schemeClr val="dk1"/>
                </a:solidFill>
                <a:uFillTx/>
                <a:latin typeface="Arial"/>
                <a:ea typeface="Arial"/>
              </a:rPr>
              <a:t>3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), </a:t>
            </a:r>
            <a:r>
              <a:rPr b="1" i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is the number of objects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057400" indent="-165240">
              <a:lnSpc>
                <a:spcPct val="115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15000"/>
              </a:lnSpc>
              <a:spcBef>
                <a:spcPts val="400"/>
              </a:spcBef>
              <a:buClr>
                <a:srgbClr val="3333cc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No global objective function is directly minimized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057400" indent="-165240">
              <a:lnSpc>
                <a:spcPct val="115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15000"/>
              </a:lnSpc>
              <a:spcBef>
                <a:spcPts val="400"/>
              </a:spcBef>
              <a:buClr>
                <a:srgbClr val="3333cc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Different schemes have problems with one or more of the following: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15000"/>
              </a:lnSpc>
              <a:spcBef>
                <a:spcPts val="400"/>
              </a:spcBef>
              <a:buClr>
                <a:srgbClr val="ff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Sensitivity to noise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15000"/>
              </a:lnSpc>
              <a:spcBef>
                <a:spcPts val="400"/>
              </a:spcBef>
              <a:buClr>
                <a:srgbClr val="ff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Difficulty handling clusters of different sizes and non-globular shapes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>
              <a:lnSpc>
                <a:spcPct val="115000"/>
              </a:lnSpc>
              <a:spcBef>
                <a:spcPts val="400"/>
              </a:spcBef>
              <a:buClr>
                <a:srgbClr val="ff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Breaking large clusters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sng">
                <a:solidFill>
                  <a:schemeClr val="dk1"/>
                </a:solidFill>
                <a:uFillTx/>
                <a:latin typeface="Arial"/>
                <a:ea typeface="Arial"/>
              </a:rPr>
              <a:t>Improvements: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Integration of hierarchical and distance-based clustering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algn="just">
              <a:lnSpc>
                <a:spcPct val="200000"/>
              </a:lnSpc>
              <a:spcBef>
                <a:spcPts val="400"/>
              </a:spcBef>
              <a:buClr>
                <a:srgbClr val="ff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Example of Algorithms: BIRCH, CHAMELEON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sldNum" idx="49"/>
          </p:nvPr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FA91B8-9C29-44D0-8132-1A470E8D531D}" type="slidenum">
              <a: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/>
          </p:nvPr>
        </p:nvSpPr>
        <p:spPr>
          <a:xfrm>
            <a:off x="380880" y="1371600"/>
            <a:ext cx="8381520" cy="510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buClr>
                <a:srgbClr val="3333cc"/>
              </a:buClr>
              <a:buFont typeface="Noto Sans Symbols"/>
              <a:buChar char="■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The set of nested clusters can be organized as a hierarchical </a:t>
            </a:r>
            <a:r>
              <a:rPr b="0" lang="en-US" sz="1800" strike="noStrike" u="sng">
                <a:solidFill>
                  <a:schemeClr val="dk1"/>
                </a:solidFill>
                <a:uFillTx/>
                <a:latin typeface="Arial"/>
                <a:ea typeface="Arial"/>
              </a:rPr>
              <a:t>tree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3333cc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The hierarchical </a:t>
            </a:r>
            <a:r>
              <a:rPr b="0" lang="en-US" sz="1800" strike="noStrike" u="sng">
                <a:solidFill>
                  <a:schemeClr val="dk1"/>
                </a:solidFill>
                <a:uFillTx/>
                <a:latin typeface="Arial"/>
                <a:ea typeface="Arial"/>
              </a:rPr>
              <a:t>tree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of clusters is called a </a:t>
            </a:r>
            <a:r>
              <a:rPr b="0" lang="en-US" sz="1800" strike="noStrike" u="sng">
                <a:solidFill>
                  <a:schemeClr val="dk1"/>
                </a:solidFill>
                <a:uFillTx/>
                <a:latin typeface="Arial"/>
                <a:ea typeface="Arial"/>
              </a:rPr>
              <a:t>dendrogram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, which records the sequences of merges or splits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3333cc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Different </a:t>
            </a:r>
            <a:r>
              <a:rPr b="0" lang="en-US" sz="1800" strike="noStrike" u="sng">
                <a:solidFill>
                  <a:schemeClr val="dk1"/>
                </a:solidFill>
                <a:uFillTx/>
                <a:latin typeface="Arial"/>
                <a:ea typeface="Arial"/>
              </a:rPr>
              <a:t>clustering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of the data can be obtained by </a:t>
            </a:r>
            <a:r>
              <a:rPr b="0" lang="en-US" sz="1800" strike="noStrike" u="sng">
                <a:solidFill>
                  <a:schemeClr val="dk1"/>
                </a:solidFill>
                <a:uFillTx/>
                <a:latin typeface="Arial"/>
                <a:ea typeface="Arial"/>
              </a:rPr>
              <a:t>cutting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the dendrogram at the desired level, then each </a:t>
            </a:r>
            <a:r>
              <a:rPr b="0" lang="en-US" sz="1800" strike="noStrike" u="sng">
                <a:solidFill>
                  <a:schemeClr val="dk1"/>
                </a:solidFill>
                <a:uFillTx/>
                <a:latin typeface="Arial"/>
                <a:ea typeface="Arial"/>
              </a:rPr>
              <a:t>connected component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forms a cluster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title"/>
          </p:nvPr>
        </p:nvSpPr>
        <p:spPr>
          <a:xfrm>
            <a:off x="750960" y="492120"/>
            <a:ext cx="7297560" cy="44244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dk2"/>
                </a:solidFill>
                <a:uFillTx/>
                <a:latin typeface="Overlock"/>
                <a:ea typeface="Overlock"/>
              </a:rPr>
              <a:t>Hierarchical Clustering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7" name="Google Shape;100;g297872706cb_0_19" descr=""/>
          <p:cNvPicPr/>
          <p:nvPr/>
        </p:nvPicPr>
        <p:blipFill>
          <a:blip r:embed="rId1"/>
          <a:stretch/>
        </p:blipFill>
        <p:spPr>
          <a:xfrm>
            <a:off x="545400" y="3310560"/>
            <a:ext cx="8052840" cy="3313440"/>
          </a:xfrm>
          <a:prstGeom prst="rect">
            <a:avLst/>
          </a:prstGeom>
          <a:ln w="0">
            <a:noFill/>
          </a:ln>
        </p:spPr>
      </p:pic>
      <p:sp>
        <p:nvSpPr>
          <p:cNvPr id="78" name="Google Shape;101;g297872706cb_0_19"/>
          <p:cNvSpPr/>
          <p:nvPr/>
        </p:nvSpPr>
        <p:spPr>
          <a:xfrm>
            <a:off x="1876320" y="6477120"/>
            <a:ext cx="205920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Dendrogram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Google Shape;102;g297872706cb_0_19"/>
          <p:cNvSpPr/>
          <p:nvPr/>
        </p:nvSpPr>
        <p:spPr>
          <a:xfrm>
            <a:off x="5693760" y="6423120"/>
            <a:ext cx="306900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5 nested clusters of 6 data points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 idx="22"/>
          </p:nvPr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54893DF-89CE-4193-8902-DEAED7B4FF61}" type="slidenum">
              <a: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rPr>
              <a:t>2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Google Shape;104;g297872706cb_0_19"/>
          <p:cNvSpPr/>
          <p:nvPr/>
        </p:nvSpPr>
        <p:spPr>
          <a:xfrm flipH="1" rot="16200000">
            <a:off x="-232920" y="4754160"/>
            <a:ext cx="11203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distance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Google Shape;105;g297872706cb_0_19"/>
          <p:cNvSpPr/>
          <p:nvPr/>
        </p:nvSpPr>
        <p:spPr>
          <a:xfrm>
            <a:off x="13921920" y="4204440"/>
            <a:ext cx="7355520" cy="61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380880"/>
            <a:ext cx="7792920" cy="60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dk2"/>
                </a:solidFill>
                <a:uFillTx/>
                <a:latin typeface="Overlock"/>
                <a:ea typeface="Overlock"/>
              </a:rPr>
              <a:t>Types of Hierarchical Clustering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81520" cy="510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lvl="1" marL="743040" indent="-285840" algn="just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Noto Sans Symbols"/>
              <a:buChar char="■"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Agglomerative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 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6240" indent="-231840" algn="just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Noto Sans Symbols"/>
              <a:buChar char="■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Start with the points as individual clusters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6240" indent="-231840" algn="just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Noto Sans Symbols"/>
              <a:buChar char="■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At each step, </a:t>
            </a:r>
            <a:r>
              <a:rPr b="0" lang="en-US" sz="2000" strike="noStrike" u="sng">
                <a:solidFill>
                  <a:schemeClr val="dk1"/>
                </a:solidFill>
                <a:uFillTx/>
                <a:latin typeface="Arial"/>
                <a:ea typeface="Arial"/>
              </a:rPr>
              <a:t>merge the </a:t>
            </a:r>
            <a:r>
              <a:rPr b="1" lang="en-US" sz="2000" strike="noStrike" u="sng">
                <a:solidFill>
                  <a:schemeClr val="dk1"/>
                </a:solidFill>
                <a:uFillTx/>
                <a:latin typeface="Arial"/>
                <a:ea typeface="Arial"/>
              </a:rPr>
              <a:t>closest</a:t>
            </a:r>
            <a:r>
              <a:rPr b="0" lang="en-US" sz="2000" strike="noStrike" u="sng">
                <a:solidFill>
                  <a:schemeClr val="dk1"/>
                </a:solidFill>
                <a:uFillTx/>
                <a:latin typeface="Arial"/>
                <a:ea typeface="Arial"/>
              </a:rPr>
              <a:t> pair of clusters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6240" indent="-231840" algn="just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Noto Sans Symbols"/>
              <a:buChar char="■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Until only one cluster (or </a:t>
            </a:r>
            <a:r>
              <a:rPr b="1" i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k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clusters) left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6240" indent="-231840" algn="just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Noto Sans Symbols"/>
              <a:buChar char="■"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Popular algorithm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 AGNES (Agglomerative Nesting)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057400" indent="-165240" algn="just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Divisive: 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6240" indent="-231840" algn="just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Start with one, all-inclusive cluster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6240" indent="-231840" algn="just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At each step, </a:t>
            </a:r>
            <a:r>
              <a:rPr b="0" lang="en-US" sz="2000" strike="noStrike" u="sng">
                <a:solidFill>
                  <a:schemeClr val="dk1"/>
                </a:solidFill>
                <a:uFillTx/>
                <a:latin typeface="Arial"/>
                <a:ea typeface="Arial"/>
              </a:rPr>
              <a:t>split the </a:t>
            </a:r>
            <a:r>
              <a:rPr b="1" lang="en-US" sz="2000" strike="noStrike" u="sng">
                <a:solidFill>
                  <a:schemeClr val="dk1"/>
                </a:solidFill>
                <a:uFillTx/>
                <a:latin typeface="Arial"/>
                <a:ea typeface="Arial"/>
              </a:rPr>
              <a:t>least cohesive</a:t>
            </a:r>
            <a:r>
              <a:rPr b="0" lang="en-US" sz="2000" strike="noStrike" u="sng">
                <a:solidFill>
                  <a:schemeClr val="dk1"/>
                </a:solidFill>
                <a:uFillTx/>
                <a:latin typeface="Arial"/>
                <a:ea typeface="Arial"/>
              </a:rPr>
              <a:t> clusters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6240" indent="-231840" algn="just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Until each cluster contains one point (or there are </a:t>
            </a:r>
            <a:r>
              <a:rPr b="1" i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k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clusters)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146240" indent="-231840" algn="just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Noto Sans Symbols"/>
              <a:buChar char="■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Popular algorithm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 DIANA (Divisive Analysis)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057400" indent="-165240" algn="just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Hierarchical algorithms use a proximity matrix (similarity or distance)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Merge or split one cluster at a time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ldNum" idx="23"/>
          </p:nvPr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4E5984A-F9CB-4161-9957-9F03DE836971}" type="slidenum">
              <a: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rPr>
              <a:t>2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50960" y="492120"/>
            <a:ext cx="7297560" cy="44244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dk2"/>
                </a:solidFill>
                <a:uFillTx/>
                <a:latin typeface="Overlock"/>
                <a:ea typeface="Overlock"/>
              </a:rPr>
              <a:t>Agglomerative vs Divisive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Google Shape;120;p2"/>
          <p:cNvSpPr/>
          <p:nvPr/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49030D0-9F94-4B3A-AAA8-318489ACBDFB}" type="slidenum">
              <a: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rPr>
              <a:t>2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 idx="24"/>
          </p:nvPr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9320D3-3945-4921-AC55-66A44F9D16D9}" type="slidenum">
              <a: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rPr>
              <a:t>2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89" name="Google Shape;122;p2" descr=""/>
          <p:cNvPicPr/>
          <p:nvPr/>
        </p:nvPicPr>
        <p:blipFill>
          <a:blip r:embed="rId1"/>
          <a:stretch/>
        </p:blipFill>
        <p:spPr>
          <a:xfrm>
            <a:off x="310680" y="1900080"/>
            <a:ext cx="8521920" cy="414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80880" y="380880"/>
            <a:ext cx="8280000" cy="55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dk2"/>
                </a:solidFill>
                <a:uFillTx/>
                <a:latin typeface="Overlock"/>
                <a:ea typeface="Overlock"/>
              </a:rPr>
              <a:t>Agglomerative Clustering Algorithm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20560" y="1676520"/>
            <a:ext cx="8000640" cy="51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533520" indent="-533520" algn="just">
              <a:lnSpc>
                <a:spcPct val="90000"/>
              </a:lnSpc>
              <a:buClr>
                <a:srgbClr val="3333cc"/>
              </a:buClr>
              <a:buFont typeface="Noto Sans Symbols"/>
              <a:buChar char="■"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Key Idea: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Successively merge the closest clusters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09680" indent="-317520" algn="just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33520" indent="-533520" algn="just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buFont typeface="Noto Sans Symbols"/>
              <a:buChar char="■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Basic algorithm: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33520" indent="-533520" algn="just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90720" indent="-565200" algn="just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Compute the proximity matrix for all data points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90720" indent="-565200" algn="just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Let each data point be a cluster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90720" indent="-565200" algn="just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Repeat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90720" indent="-565200" algn="just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Font typeface="Noto Sans Symbols"/>
              <a:buAutoNum type="arabicPeriod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	</a:t>
            </a:r>
            <a:r>
              <a:rPr b="1" lang="en-US" sz="2000" strike="noStrike" u="none">
                <a:solidFill>
                  <a:srgbClr val="800000"/>
                </a:solidFill>
                <a:uFillTx/>
                <a:latin typeface="Arial"/>
                <a:ea typeface="Arial"/>
              </a:rPr>
              <a:t>Merge the two closest clusters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90720" indent="-565200" algn="just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Font typeface="Noto Sans Symbols"/>
              <a:buAutoNum type="arabicPeriod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	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Update the proximity matrix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90720" indent="-565200" algn="just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Until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only a single cluster remains (or </a:t>
            </a:r>
            <a:r>
              <a:rPr b="1" i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k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clusters left)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90720" indent="-533520" algn="just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33520" indent="-533520" algn="just">
              <a:lnSpc>
                <a:spcPct val="90000"/>
              </a:lnSpc>
              <a:spcBef>
                <a:spcPts val="400"/>
              </a:spcBef>
              <a:buClr>
                <a:srgbClr val="3333cc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Key operation is the computation of the proximity of two clusters: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0" algn="just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90720" indent="-533520" algn="just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Font typeface="Noto Sans Symbols"/>
              <a:buChar char="■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Different approaches to defining the </a:t>
            </a:r>
            <a:r>
              <a:rPr b="1" lang="en-US" sz="2000" strike="noStrike" u="none">
                <a:solidFill>
                  <a:srgbClr val="800000"/>
                </a:solidFill>
                <a:uFillTx/>
                <a:latin typeface="Arial"/>
                <a:ea typeface="Arial"/>
              </a:rPr>
              <a:t>distance between clusters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distinguish the different algorithms (Min, Max, etc.)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25"/>
          </p:nvPr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8192CA-6945-4D9D-841A-9B96FA8D9CB8}" type="slidenum">
              <a: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380880" y="2419920"/>
            <a:ext cx="8381520" cy="253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3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800000"/>
                </a:solidFill>
                <a:uFillTx/>
                <a:latin typeface="Arial"/>
                <a:ea typeface="Arial"/>
              </a:rPr>
              <a:t>How to measure the distance between two clusters?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ldNum" idx="26"/>
          </p:nvPr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B591FB-1C82-4F39-B994-6343C6747BF4}" type="slidenum">
              <a: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98440" y="385920"/>
            <a:ext cx="8280000" cy="55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2"/>
                </a:solidFill>
                <a:uFillTx/>
                <a:latin typeface="Overlock"/>
                <a:ea typeface="Overlock"/>
              </a:rPr>
              <a:t>How to Define Inter-Cluster Distance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46120" y="2390760"/>
            <a:ext cx="4800240" cy="330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990720" indent="-53352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97" name="Google Shape;143;g29e97c85f34_0_160"/>
          <p:cNvCxnSpPr/>
          <p:nvPr/>
        </p:nvCxnSpPr>
        <p:spPr>
          <a:xfrm>
            <a:off x="2070000" y="2527200"/>
            <a:ext cx="1067040" cy="360"/>
          </a:xfrm>
          <a:prstGeom prst="straightConnector1">
            <a:avLst/>
          </a:prstGeom>
          <a:ln w="25400">
            <a:solidFill>
              <a:srgbClr val="000000"/>
            </a:solidFill>
            <a:miter/>
            <a:headEnd len="med" type="triangle" w="med"/>
            <a:tailEnd len="med" type="triangle" w="med"/>
          </a:ln>
        </p:spPr>
      </p:cxnSp>
      <p:sp>
        <p:nvSpPr>
          <p:cNvPr id="98" name="Google Shape;144;g29e97c85f34_0_160"/>
          <p:cNvSpPr/>
          <p:nvPr/>
        </p:nvSpPr>
        <p:spPr>
          <a:xfrm>
            <a:off x="2070000" y="2070000"/>
            <a:ext cx="121896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Distance?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Google Shape;145;g29e97c85f34_0_160"/>
          <p:cNvSpPr/>
          <p:nvPr/>
        </p:nvSpPr>
        <p:spPr>
          <a:xfrm>
            <a:off x="368280" y="3667680"/>
            <a:ext cx="7305120" cy="31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t">
            <a:noAutofit/>
          </a:bodyPr>
          <a:p>
            <a:pPr marL="343080" indent="-343080">
              <a:lnSpc>
                <a:spcPct val="200000"/>
              </a:lnSpc>
              <a:buClr>
                <a:srgbClr val="0c7b9c"/>
              </a:buClr>
              <a:buFont typeface="Arial"/>
              <a:buAutoNum type="arabicPeriod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MIN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400"/>
              </a:spcBef>
              <a:buClr>
                <a:srgbClr val="0c7b9c"/>
              </a:buClr>
              <a:buFont typeface="Arial"/>
              <a:buAutoNum type="arabicPeriod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MAX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400"/>
              </a:spcBef>
              <a:buClr>
                <a:srgbClr val="0c7b9c"/>
              </a:buClr>
              <a:buFont typeface="Arial"/>
              <a:buAutoNum type="arabicPeriod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Group Average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200000"/>
              </a:lnSpc>
              <a:spcBef>
                <a:spcPts val="400"/>
              </a:spcBef>
              <a:buClr>
                <a:srgbClr val="0c7b9c"/>
              </a:buClr>
              <a:buFont typeface="Arial"/>
              <a:buAutoNum type="arabicPeriod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Distance Between Centroids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Google Shape;146;g29e97c85f34_0_160"/>
          <p:cNvSpPr/>
          <p:nvPr/>
        </p:nvSpPr>
        <p:spPr>
          <a:xfrm rot="16200000">
            <a:off x="322920" y="1760040"/>
            <a:ext cx="1828440" cy="1382400"/>
          </a:xfrm>
          <a:custGeom>
            <a:avLst/>
            <a:gdLst>
              <a:gd name="textAreaLeft" fmla="*/ 0 w 1828440"/>
              <a:gd name="textAreaRight" fmla="*/ 1828800 w 1828440"/>
              <a:gd name="textAreaTop" fmla="*/ 0 h 1382400"/>
              <a:gd name="textAreaBottom" fmla="*/ 1382760 h 1382400"/>
            </a:gdLst>
            <a:ahLst/>
            <a:rect l="textAreaLeft" t="textAreaTop" r="textAreaRight" b="textAreaBottom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Google Shape;147;g29e97c85f34_0_160"/>
          <p:cNvSpPr/>
          <p:nvPr/>
        </p:nvSpPr>
        <p:spPr>
          <a:xfrm rot="16200000">
            <a:off x="1612800" y="2679840"/>
            <a:ext cx="75960" cy="75960"/>
          </a:xfrm>
          <a:prstGeom prst="ellipse">
            <a:avLst/>
          </a:prstGeom>
          <a:solidFill>
            <a:schemeClr val="dk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2" name="Google Shape;148;g29e97c85f34_0_160"/>
          <p:cNvSpPr/>
          <p:nvPr/>
        </p:nvSpPr>
        <p:spPr>
          <a:xfrm rot="16200000">
            <a:off x="1536840" y="1918080"/>
            <a:ext cx="75960" cy="75960"/>
          </a:xfrm>
          <a:prstGeom prst="ellipse">
            <a:avLst/>
          </a:prstGeom>
          <a:solidFill>
            <a:schemeClr val="dk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3" name="Google Shape;149;g29e97c85f34_0_160"/>
          <p:cNvSpPr/>
          <p:nvPr/>
        </p:nvSpPr>
        <p:spPr>
          <a:xfrm rot="16200000">
            <a:off x="698400" y="2375280"/>
            <a:ext cx="75960" cy="75960"/>
          </a:xfrm>
          <a:prstGeom prst="ellipse">
            <a:avLst/>
          </a:prstGeom>
          <a:solidFill>
            <a:schemeClr val="dk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4" name="Google Shape;150;g29e97c85f34_0_160"/>
          <p:cNvSpPr/>
          <p:nvPr/>
        </p:nvSpPr>
        <p:spPr>
          <a:xfrm rot="16200000">
            <a:off x="1763640" y="2221200"/>
            <a:ext cx="75960" cy="75960"/>
          </a:xfrm>
          <a:prstGeom prst="ellipse">
            <a:avLst/>
          </a:prstGeom>
          <a:solidFill>
            <a:schemeClr val="dk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5" name="Google Shape;151;g29e97c85f34_0_160"/>
          <p:cNvSpPr/>
          <p:nvPr/>
        </p:nvSpPr>
        <p:spPr>
          <a:xfrm flipH="1" rot="16200000">
            <a:off x="3213360" y="1612800"/>
            <a:ext cx="1828440" cy="1676160"/>
          </a:xfrm>
          <a:custGeom>
            <a:avLst/>
            <a:gdLst>
              <a:gd name="textAreaLeft" fmla="*/ -360 w 1828440"/>
              <a:gd name="textAreaRight" fmla="*/ 1828440 w 1828440"/>
              <a:gd name="textAreaTop" fmla="*/ 0 h 1676160"/>
              <a:gd name="textAreaBottom" fmla="*/ 1676520 h 1676160"/>
            </a:gdLst>
            <a:ahLst/>
            <a:rect l="textAreaLeft" t="textAreaTop" r="textAreaRight" b="textAreaBottom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Google Shape;152;g29e97c85f34_0_160"/>
          <p:cNvSpPr/>
          <p:nvPr/>
        </p:nvSpPr>
        <p:spPr>
          <a:xfrm flipH="1" rot="16200000">
            <a:off x="4736520" y="2070000"/>
            <a:ext cx="75960" cy="75960"/>
          </a:xfrm>
          <a:prstGeom prst="ellipse">
            <a:avLst/>
          </a:prstGeom>
          <a:solidFill>
            <a:schemeClr val="dk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7" name="Google Shape;153;g29e97c85f34_0_160"/>
          <p:cNvSpPr/>
          <p:nvPr/>
        </p:nvSpPr>
        <p:spPr>
          <a:xfrm flipH="1" rot="16200000">
            <a:off x="3376080" y="2068560"/>
            <a:ext cx="75960" cy="75960"/>
          </a:xfrm>
          <a:prstGeom prst="ellipse">
            <a:avLst/>
          </a:prstGeom>
          <a:solidFill>
            <a:schemeClr val="dk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8" name="Google Shape;154;g29e97c85f34_0_160"/>
          <p:cNvSpPr/>
          <p:nvPr/>
        </p:nvSpPr>
        <p:spPr>
          <a:xfrm flipH="1" rot="16200000">
            <a:off x="3898440" y="2679840"/>
            <a:ext cx="75960" cy="75960"/>
          </a:xfrm>
          <a:prstGeom prst="ellipse">
            <a:avLst/>
          </a:prstGeom>
          <a:solidFill>
            <a:schemeClr val="dk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9" name="Google Shape;155;g29e97c85f34_0_160"/>
          <p:cNvSpPr/>
          <p:nvPr/>
        </p:nvSpPr>
        <p:spPr>
          <a:xfrm flipH="1" rot="16200000">
            <a:off x="3898440" y="1689120"/>
            <a:ext cx="75960" cy="75960"/>
          </a:xfrm>
          <a:prstGeom prst="ellipse">
            <a:avLst/>
          </a:prstGeom>
          <a:solidFill>
            <a:schemeClr val="dk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110" name="Google Shape;156;g29e97c85f34_0_160"/>
          <p:cNvGrpSpPr/>
          <p:nvPr/>
        </p:nvGrpSpPr>
        <p:grpSpPr>
          <a:xfrm>
            <a:off x="5416560" y="1512720"/>
            <a:ext cx="3371400" cy="3463920"/>
            <a:chOff x="5416560" y="1512720"/>
            <a:chExt cx="3371400" cy="3463920"/>
          </a:xfrm>
        </p:grpSpPr>
        <p:cxnSp>
          <p:nvCxnSpPr>
            <p:cNvPr id="111" name="Google Shape;157;g29e97c85f34_0_160"/>
            <p:cNvCxnSpPr/>
            <p:nvPr/>
          </p:nvCxnSpPr>
          <p:spPr>
            <a:xfrm>
              <a:off x="5797440" y="1512720"/>
              <a:ext cx="360" cy="285768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12" name="Google Shape;158;g29e97c85f34_0_160"/>
            <p:cNvCxnSpPr/>
            <p:nvPr/>
          </p:nvCxnSpPr>
          <p:spPr>
            <a:xfrm>
              <a:off x="5492520" y="1817640"/>
              <a:ext cx="2858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13" name="Google Shape;159;g29e97c85f34_0_160"/>
            <p:cNvCxnSpPr/>
            <p:nvPr/>
          </p:nvCxnSpPr>
          <p:spPr>
            <a:xfrm>
              <a:off x="6298920" y="1512720"/>
              <a:ext cx="360" cy="285768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14" name="Google Shape;160;g29e97c85f34_0_160"/>
            <p:cNvCxnSpPr/>
            <p:nvPr/>
          </p:nvCxnSpPr>
          <p:spPr>
            <a:xfrm>
              <a:off x="6802200" y="1512720"/>
              <a:ext cx="360" cy="285768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15" name="Google Shape;161;g29e97c85f34_0_160"/>
            <p:cNvCxnSpPr/>
            <p:nvPr/>
          </p:nvCxnSpPr>
          <p:spPr>
            <a:xfrm>
              <a:off x="7305480" y="1512720"/>
              <a:ext cx="360" cy="285768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16" name="Google Shape;162;g29e97c85f34_0_160"/>
            <p:cNvCxnSpPr/>
            <p:nvPr/>
          </p:nvCxnSpPr>
          <p:spPr>
            <a:xfrm>
              <a:off x="7808760" y="1512720"/>
              <a:ext cx="360" cy="285768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17" name="Google Shape;163;g29e97c85f34_0_160"/>
            <p:cNvCxnSpPr/>
            <p:nvPr/>
          </p:nvCxnSpPr>
          <p:spPr>
            <a:xfrm>
              <a:off x="8312040" y="1512720"/>
              <a:ext cx="360" cy="285768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18" name="Google Shape;164;g29e97c85f34_0_160"/>
            <p:cNvCxnSpPr/>
            <p:nvPr/>
          </p:nvCxnSpPr>
          <p:spPr>
            <a:xfrm>
              <a:off x="5492520" y="2228760"/>
              <a:ext cx="2858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19" name="Google Shape;165;g29e97c85f34_0_160"/>
            <p:cNvCxnSpPr/>
            <p:nvPr/>
          </p:nvCxnSpPr>
          <p:spPr>
            <a:xfrm>
              <a:off x="5492520" y="2639880"/>
              <a:ext cx="2858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20" name="Google Shape;166;g29e97c85f34_0_160"/>
            <p:cNvCxnSpPr/>
            <p:nvPr/>
          </p:nvCxnSpPr>
          <p:spPr>
            <a:xfrm>
              <a:off x="5492520" y="3051000"/>
              <a:ext cx="2858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21" name="Google Shape;167;g29e97c85f34_0_160"/>
            <p:cNvCxnSpPr/>
            <p:nvPr/>
          </p:nvCxnSpPr>
          <p:spPr>
            <a:xfrm>
              <a:off x="5492520" y="3462120"/>
              <a:ext cx="2858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22" name="Google Shape;168;g29e97c85f34_0_160"/>
            <p:cNvCxnSpPr/>
            <p:nvPr/>
          </p:nvCxnSpPr>
          <p:spPr>
            <a:xfrm>
              <a:off x="5492520" y="3875040"/>
              <a:ext cx="2858040" cy="3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sp>
          <p:nvSpPr>
            <p:cNvPr id="123" name="Google Shape;169;g29e97c85f34_0_160"/>
            <p:cNvSpPr/>
            <p:nvPr/>
          </p:nvSpPr>
          <p:spPr>
            <a:xfrm>
              <a:off x="5416560" y="189396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p1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4" name="Google Shape;170;g29e97c85f34_0_160"/>
            <p:cNvSpPr/>
            <p:nvPr/>
          </p:nvSpPr>
          <p:spPr>
            <a:xfrm>
              <a:off x="5416560" y="273204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p3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5" name="Google Shape;171;g29e97c85f34_0_160"/>
            <p:cNvSpPr/>
            <p:nvPr/>
          </p:nvSpPr>
          <p:spPr>
            <a:xfrm>
              <a:off x="5416560" y="357012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p5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6" name="Google Shape;172;g29e97c85f34_0_160"/>
            <p:cNvSpPr/>
            <p:nvPr/>
          </p:nvSpPr>
          <p:spPr>
            <a:xfrm>
              <a:off x="5416560" y="318924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p4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7" name="Google Shape;173;g29e97c85f34_0_160"/>
            <p:cNvSpPr/>
            <p:nvPr/>
          </p:nvSpPr>
          <p:spPr>
            <a:xfrm>
              <a:off x="5416560" y="235116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p2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8" name="Google Shape;174;g29e97c85f34_0_160"/>
            <p:cNvSpPr/>
            <p:nvPr/>
          </p:nvSpPr>
          <p:spPr>
            <a:xfrm>
              <a:off x="5873760" y="151272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p1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9" name="Google Shape;175;g29e97c85f34_0_160"/>
            <p:cNvSpPr/>
            <p:nvPr/>
          </p:nvSpPr>
          <p:spPr>
            <a:xfrm>
              <a:off x="6330960" y="151272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p2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0" name="Google Shape;176;g29e97c85f34_0_160"/>
            <p:cNvSpPr/>
            <p:nvPr/>
          </p:nvSpPr>
          <p:spPr>
            <a:xfrm>
              <a:off x="6864480" y="151272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p3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1" name="Google Shape;177;g29e97c85f34_0_160"/>
            <p:cNvSpPr/>
            <p:nvPr/>
          </p:nvSpPr>
          <p:spPr>
            <a:xfrm>
              <a:off x="7397640" y="151272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p4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2" name="Google Shape;178;g29e97c85f34_0_160"/>
            <p:cNvSpPr/>
            <p:nvPr/>
          </p:nvSpPr>
          <p:spPr>
            <a:xfrm>
              <a:off x="7778880" y="1512720"/>
              <a:ext cx="4759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4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p5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3" name="Google Shape;179;g29e97c85f34_0_160"/>
            <p:cNvSpPr/>
            <p:nvPr/>
          </p:nvSpPr>
          <p:spPr>
            <a:xfrm>
              <a:off x="8312040" y="1512720"/>
              <a:ext cx="475920" cy="33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6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. . .</a:t>
              </a:r>
              <a:endParaRPr b="0" lang="en-US" sz="16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4" name="Google Shape;180;g29e97c85f34_0_160"/>
            <p:cNvSpPr/>
            <p:nvPr/>
          </p:nvSpPr>
          <p:spPr>
            <a:xfrm>
              <a:off x="5568840" y="3951360"/>
              <a:ext cx="475920" cy="102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16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.</a:t>
              </a:r>
              <a:endParaRPr b="0" lang="en-US" sz="16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799"/>
                </a:spcBef>
                <a:tabLst>
                  <a:tab algn="l" pos="0"/>
                </a:tabLst>
              </a:pPr>
              <a:r>
                <a:rPr b="1" lang="en-US" sz="16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.</a:t>
              </a:r>
              <a:endParaRPr b="0" lang="en-US" sz="16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799"/>
                </a:spcBef>
                <a:tabLst>
                  <a:tab algn="l" pos="0"/>
                </a:tabLst>
              </a:pPr>
              <a:r>
                <a:rPr b="1" lang="en-US" sz="1600" strike="noStrike" u="none">
                  <a:solidFill>
                    <a:schemeClr val="dk1"/>
                  </a:solidFill>
                  <a:uFillTx/>
                  <a:latin typeface="Arial"/>
                  <a:ea typeface="Arial"/>
                </a:rPr>
                <a:t>.</a:t>
              </a:r>
              <a:endParaRPr b="0" lang="en-US" sz="16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35" name="Google Shape;181;g29e97c85f34_0_160"/>
          <p:cNvSpPr/>
          <p:nvPr/>
        </p:nvSpPr>
        <p:spPr>
          <a:xfrm>
            <a:off x="6048360" y="4361040"/>
            <a:ext cx="251424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Proximity Matrix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 idx="27"/>
          </p:nvPr>
        </p:nvSpPr>
        <p:spPr>
          <a:xfrm>
            <a:off x="7238880" y="6477120"/>
            <a:ext cx="1904760" cy="3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410D91-40D5-49D2-9D4E-2C2E78766BC3}" type="slidenum">
              <a:rPr b="0" lang="en-US" sz="1200" strike="noStrike" u="none">
                <a:solidFill>
                  <a:schemeClr val="dk1"/>
                </a:solidFill>
                <a:uFillTx/>
                <a:latin typeface="Tahoma"/>
                <a:ea typeface="Tahom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Application>LibreOffice/24.8.3.2$Linux_X86_64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1998-06-19T04:38:52Z</dcterms:created>
  <dc:creator>Jiawei Han</dc:creator>
  <dc:description/>
  <dc:language>en-US</dc:language>
  <cp:lastModifiedBy/>
  <dcterms:modified xsi:type="dcterms:W3CDTF">2024-12-14T07:46:03Z</dcterms:modified>
  <cp:revision>1</cp:revision>
  <dc:subject/>
  <dc:title/>
</cp:coreProperties>
</file>