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y="5143500" cx="9144000"/>
  <p:notesSz cx="6858000" cy="9144000"/>
  <p:embeddedFontLst>
    <p:embeddedFont>
      <p:font typeface="Raleway"/>
      <p:regular r:id="rId82"/>
      <p:bold r:id="rId83"/>
      <p:italic r:id="rId84"/>
      <p:boldItalic r:id="rId85"/>
    </p:embeddedFont>
    <p:embeddedFont>
      <p:font typeface="Raleway SemiBold"/>
      <p:regular r:id="rId86"/>
      <p:bold r:id="rId87"/>
      <p:italic r:id="rId88"/>
      <p:boldItalic r:id="rId89"/>
    </p:embeddedFont>
    <p:embeddedFont>
      <p:font typeface="Raleway Light"/>
      <p:regular r:id="rId90"/>
      <p:bold r:id="rId91"/>
      <p:italic r:id="rId92"/>
      <p:boldItalic r:id="rId93"/>
    </p:embeddedFont>
    <p:embeddedFont>
      <p:font typeface="Raleway Medium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alewayMedium-bold.fntdata"/><Relationship Id="rId94" Type="http://schemas.openxmlformats.org/officeDocument/2006/relationships/font" Target="fonts/RalewayMedium-regular.fntdata"/><Relationship Id="rId97" Type="http://schemas.openxmlformats.org/officeDocument/2006/relationships/font" Target="fonts/RalewayMedium-boldItalic.fntdata"/><Relationship Id="rId96" Type="http://schemas.openxmlformats.org/officeDocument/2006/relationships/font" Target="fonts/Raleway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alewayLight-bold.fntdata"/><Relationship Id="rId90" Type="http://schemas.openxmlformats.org/officeDocument/2006/relationships/font" Target="fonts/RalewayLight-regular.fntdata"/><Relationship Id="rId93" Type="http://schemas.openxmlformats.org/officeDocument/2006/relationships/font" Target="fonts/RalewayLight-boldItalic.fntdata"/><Relationship Id="rId92" Type="http://schemas.openxmlformats.org/officeDocument/2006/relationships/font" Target="fonts/Raleway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font" Target="fonts/Raleway-italic.fntdata"/><Relationship Id="rId83" Type="http://schemas.openxmlformats.org/officeDocument/2006/relationships/font" Target="fonts/Raleway-bold.fntdata"/><Relationship Id="rId86" Type="http://schemas.openxmlformats.org/officeDocument/2006/relationships/font" Target="fonts/RalewaySemiBold-regular.fntdata"/><Relationship Id="rId85" Type="http://schemas.openxmlformats.org/officeDocument/2006/relationships/font" Target="fonts/Raleway-boldItalic.fntdata"/><Relationship Id="rId88" Type="http://schemas.openxmlformats.org/officeDocument/2006/relationships/font" Target="fonts/RalewaySemiBold-italic.fntdata"/><Relationship Id="rId87" Type="http://schemas.openxmlformats.org/officeDocument/2006/relationships/font" Target="fonts/RalewaySemiBold-bold.fntdata"/><Relationship Id="rId89" Type="http://schemas.openxmlformats.org/officeDocument/2006/relationships/font" Target="fonts/RalewaySemiBold-boldItalic.fntdata"/><Relationship Id="rId80" Type="http://schemas.openxmlformats.org/officeDocument/2006/relationships/slide" Target="slides/slide76.xml"/><Relationship Id="rId82" Type="http://schemas.openxmlformats.org/officeDocument/2006/relationships/font" Target="fonts/Raleway-regular.fntdata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0f56aaf6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0f56aaf6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0f56aaf6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0f56aaf6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0f56aaf60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0f56aaf60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0f56aaf60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0f56aaf60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0f56aaf6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0f56aaf6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0f56aaf6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0f56aaf6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0f56aaf6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0f56aaf6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0f56aaf6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0f56aaf6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0f4326da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0f4326da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0f56aaf6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0f56aaf6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0f56aaf6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0f56aaf6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0f56aaf60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0f56aaf60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0f56aaf6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0f56aaf6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0f56aaf60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0f56aaf60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084eba3a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084eba3a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0f56aaf60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0f56aaf60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0f56aaf60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0f56aaf60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0f4326da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0f4326da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0f56aaf60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0f56aaf60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0f56aaf60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0f56aaf60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08869dd9f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08869dd9f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0f56aaf60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0f56aaf60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0f56aaf60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0f56aaf60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0f56aaf60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0f56aaf60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0f56aaf60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0f56aaf60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0f56aaf601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0f56aaf601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0f56aaf60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0f56aaf60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0f56aaf60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0f56aaf60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0f56aaf60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0f56aaf60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0f56aaf60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0f56aaf60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0f56aaf601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0f56aaf601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08869dd9f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08869dd9f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0f56aaf60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0f56aaf60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0f56aaf60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0f56aaf60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0f56aaf601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0f56aaf601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0f56aaf601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0f56aaf601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0f56aaf601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0f56aaf601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0f56aaf60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0f56aaf60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0f56aaf601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0f56aaf601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0f56aaf601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0f56aaf601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0f56aaf601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0f56aaf601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0f56aaf60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0f56aaf60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08869dd9f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08869dd9f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0f56aaf60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0f56aaf60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0f56aaf60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0f56aaf60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0f4326da3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0f4326da3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0f56aaf601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0f56aaf601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20f56aaf601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20f56aaf60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0f56aaf601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0f56aaf601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0f56aaf601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0f56aaf601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0f56aaf601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0f56aaf601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0f56aaf601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0f56aaf601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0f56aaf601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0f56aaf601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084eba3a5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084eba3a5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0f56aaf601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0f56aaf601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0f56aaf601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0f56aaf601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0f56aaf601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0f56aaf601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0f56aaf601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0f56aaf601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0f56aaf60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0f56aaf60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f56aaf60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f56aaf60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0f56aaf601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0f56aaf601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0f56aaf601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0f56aaf601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0f56aaf601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0f56aaf601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0f56aaf60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0f56aaf60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0f56aaf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0f56aaf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0f56aaf601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0f56aaf601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0f56aaf601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0f56aaf601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0f56aaf601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20f56aaf601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0f56aaf601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0f56aaf601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0f56aaf601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0f56aaf601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0f4326da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20f4326da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0f56aaf60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0f56aaf60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0f56aaf601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0f56aaf601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0f56aaf6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0f56aaf6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0f56aaf6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0f56aaf6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456100" y="863700"/>
            <a:ext cx="82353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	</a:t>
            </a:r>
            <a:r>
              <a:rPr b="1" i="1" lang="en" sz="5000"/>
              <a:t>2 : Software Processes</a:t>
            </a:r>
            <a:endParaRPr b="1" i="1" sz="5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65" name="Google Shape;665;p56"/>
          <p:cNvSpPr txBox="1"/>
          <p:nvPr>
            <p:ph idx="2" type="subTitle"/>
          </p:nvPr>
        </p:nvSpPr>
        <p:spPr>
          <a:xfrm>
            <a:off x="430900" y="1781525"/>
            <a:ext cx="82806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</a:t>
            </a:r>
            <a:r>
              <a:rPr lang="en"/>
              <a:t> Task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It is a work unit with a specific purpose related to the larger goal defined within an activity or an action.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Tasks can be of different types, Examples of Tasks :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Implementation of new Functionality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Fix Bug of the system A 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Buy some equipment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Negotiate a deal with a supplier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Send Invoices to Customer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Collect data from end-users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Hire a Translator</a:t>
            </a:r>
            <a:endParaRPr i="1"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i="1" lang="en" sz="1200"/>
              <a:t>Setup Git Repository …</a:t>
            </a:r>
            <a:endParaRPr i="1" sz="1200"/>
          </a:p>
        </p:txBody>
      </p:sp>
      <p:sp>
        <p:nvSpPr>
          <p:cNvPr id="666" name="Google Shape;66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72" name="Google Shape;672;p57"/>
          <p:cNvSpPr txBox="1"/>
          <p:nvPr>
            <p:ph idx="2" type="subTitle"/>
          </p:nvPr>
        </p:nvSpPr>
        <p:spPr>
          <a:xfrm>
            <a:off x="46650" y="1400525"/>
            <a:ext cx="91440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Task</a:t>
            </a:r>
            <a:r>
              <a:rPr lang="en"/>
              <a:t> :</a:t>
            </a:r>
            <a:endParaRPr i="1" sz="12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Task is usually assigned to </a:t>
            </a:r>
            <a:r>
              <a:rPr b="1" lang="en"/>
              <a:t>a single </a:t>
            </a:r>
            <a:r>
              <a:rPr lang="en"/>
              <a:t>employee at a time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Task can be reassigned to another employee ( even at different department)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task can be moved from different </a:t>
            </a:r>
            <a:r>
              <a:rPr b="1" lang="en"/>
              <a:t>activity phase</a:t>
            </a:r>
            <a:r>
              <a:rPr lang="en"/>
              <a:t>s depending on the organization of the company and the activity,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Example of possible </a:t>
            </a:r>
            <a:r>
              <a:rPr b="1" lang="en"/>
              <a:t>activity phase</a:t>
            </a:r>
            <a:r>
              <a:rPr lang="en"/>
              <a:t>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do → In Progress → Done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Idea/Backlog →To do → In progress → To Review →Completed → Delivered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Backlog →In Plan → Started  →Completed → To Deliver → To Accept →Closed → Trash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79" name="Google Shape;679;p58"/>
          <p:cNvSpPr txBox="1"/>
          <p:nvPr>
            <p:ph idx="2" type="subTitle"/>
          </p:nvPr>
        </p:nvSpPr>
        <p:spPr>
          <a:xfrm>
            <a:off x="46650" y="1857725"/>
            <a:ext cx="91440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Task : </a:t>
            </a:r>
            <a:r>
              <a:rPr b="1" lang="en"/>
              <a:t>Phases</a:t>
            </a:r>
            <a:endParaRPr b="1" i="1" sz="12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Backlog</a:t>
            </a:r>
            <a:r>
              <a:rPr lang="en" sz="1500">
                <a:solidFill>
                  <a:schemeClr val="dk1"/>
                </a:solidFill>
              </a:rPr>
              <a:t> → New Ideas , New Features, Possible Bugs, any other tasks to do.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In Plan</a:t>
            </a:r>
            <a:r>
              <a:rPr lang="en" sz="1500">
                <a:solidFill>
                  <a:schemeClr val="dk1"/>
                </a:solidFill>
              </a:rPr>
              <a:t> → Features/Tasks/Bugs that have been confirmed to be taken into consideration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Started</a:t>
            </a:r>
            <a:r>
              <a:rPr lang="en" sz="1500">
                <a:solidFill>
                  <a:schemeClr val="dk1"/>
                </a:solidFill>
              </a:rPr>
              <a:t>  → Tasks that employees have started to work on them.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Completed</a:t>
            </a:r>
            <a:r>
              <a:rPr lang="en" sz="1500">
                <a:solidFill>
                  <a:schemeClr val="dk1"/>
                </a:solidFill>
              </a:rPr>
              <a:t> → Tasks where the employees claimed to have completed them provided that completion is reviewed by their manager.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To Deliver</a:t>
            </a:r>
            <a:r>
              <a:rPr lang="en" sz="1500">
                <a:solidFill>
                  <a:schemeClr val="dk1"/>
                </a:solidFill>
              </a:rPr>
              <a:t> → The task/feature/bug fix is pending integration/release into the production system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To Accept</a:t>
            </a:r>
            <a:r>
              <a:rPr lang="en" sz="1500">
                <a:solidFill>
                  <a:schemeClr val="dk1"/>
                </a:solidFill>
              </a:rPr>
              <a:t> → The task/feature/bug is pending acceptance by the client or task owner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Closed</a:t>
            </a:r>
            <a:r>
              <a:rPr lang="en" sz="1500">
                <a:solidFill>
                  <a:schemeClr val="dk1"/>
                </a:solidFill>
              </a:rPr>
              <a:t> → The task is fully completed, delivered and accepted.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Trash</a:t>
            </a:r>
            <a:r>
              <a:rPr lang="en" sz="1500">
                <a:solidFill>
                  <a:schemeClr val="dk1"/>
                </a:solidFill>
              </a:rPr>
              <a:t> → This task/feature/functionality is ignored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86" name="Google Shape;686;p59"/>
          <p:cNvSpPr txBox="1"/>
          <p:nvPr>
            <p:ph idx="2" type="subTitle"/>
          </p:nvPr>
        </p:nvSpPr>
        <p:spPr>
          <a:xfrm>
            <a:off x="46650" y="1857725"/>
            <a:ext cx="91440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Task : </a:t>
            </a:r>
            <a:r>
              <a:rPr b="1" lang="en"/>
              <a:t>Phases</a:t>
            </a:r>
            <a:endParaRPr b="1" i="1" sz="12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Backlog</a:t>
            </a:r>
            <a:r>
              <a:rPr lang="en" sz="1500">
                <a:solidFill>
                  <a:schemeClr val="dk1"/>
                </a:solidFill>
              </a:rPr>
              <a:t> → New Ideas , New Features, Possible Bugs, any other tasks to do.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In Plan</a:t>
            </a:r>
            <a:r>
              <a:rPr lang="en" sz="1500">
                <a:solidFill>
                  <a:schemeClr val="dk1"/>
                </a:solidFill>
              </a:rPr>
              <a:t> → Features/Tasks/Bugs that have been confirmed to be taken into consideration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Started</a:t>
            </a:r>
            <a:r>
              <a:rPr lang="en" sz="1500">
                <a:solidFill>
                  <a:schemeClr val="dk1"/>
                </a:solidFill>
              </a:rPr>
              <a:t>  → Tasks that employees have started to work on them.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Completed</a:t>
            </a:r>
            <a:r>
              <a:rPr lang="en" sz="1500">
                <a:solidFill>
                  <a:schemeClr val="dk1"/>
                </a:solidFill>
              </a:rPr>
              <a:t> → Tasks where the employees claimed to have completed them provided that completion is reviewed by their manager.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To Deliver</a:t>
            </a:r>
            <a:r>
              <a:rPr lang="en" sz="1500">
                <a:solidFill>
                  <a:schemeClr val="dk1"/>
                </a:solidFill>
              </a:rPr>
              <a:t> → The task/feature/bug fix is pending integration/release into the production system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To Accept</a:t>
            </a:r>
            <a:r>
              <a:rPr lang="en" sz="1500">
                <a:solidFill>
                  <a:schemeClr val="dk1"/>
                </a:solidFill>
              </a:rPr>
              <a:t> → The task/feature/bug is pending acceptance by the client or task owner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Closed</a:t>
            </a:r>
            <a:r>
              <a:rPr lang="en" sz="1500">
                <a:solidFill>
                  <a:schemeClr val="dk1"/>
                </a:solidFill>
              </a:rPr>
              <a:t> → The task is fully completed, delivered and accepted.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Trash</a:t>
            </a:r>
            <a:r>
              <a:rPr lang="en" sz="1500">
                <a:solidFill>
                  <a:schemeClr val="dk1"/>
                </a:solidFill>
              </a:rPr>
              <a:t> → This task/feature/functionality is ignored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59"/>
          <p:cNvSpPr/>
          <p:nvPr/>
        </p:nvSpPr>
        <p:spPr>
          <a:xfrm>
            <a:off x="1721550" y="2466200"/>
            <a:ext cx="6066900" cy="19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 can have one generic workflow of phases for all activities </a:t>
            </a:r>
            <a:br>
              <a:rPr b="1" lang="en"/>
            </a:br>
            <a:r>
              <a:rPr b="1" lang="en"/>
              <a:t>Or </a:t>
            </a:r>
            <a:br>
              <a:rPr b="1" lang="en"/>
            </a:br>
            <a:r>
              <a:rPr b="1" lang="en"/>
              <a:t>Each activity can have its specific flow of phases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94" name="Google Shape;694;p60"/>
          <p:cNvSpPr txBox="1"/>
          <p:nvPr>
            <p:ph idx="2" type="subTitle"/>
          </p:nvPr>
        </p:nvSpPr>
        <p:spPr>
          <a:xfrm>
            <a:off x="430900" y="1781525"/>
            <a:ext cx="3160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</a:t>
            </a:r>
            <a:r>
              <a:rPr lang="en"/>
              <a:t> Task :</a:t>
            </a:r>
            <a:endParaRPr i="1" sz="12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Kanban</a:t>
            </a:r>
            <a:r>
              <a:rPr lang="en"/>
              <a:t>/Board View:</a:t>
            </a:r>
            <a:br>
              <a:rPr lang="en"/>
            </a:br>
            <a:r>
              <a:rPr lang="en"/>
              <a:t>Visual way to provide an insight about the tasks and at which stage of the workflow are at.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6" name="Google Shape;69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925" y="1718950"/>
            <a:ext cx="5242150" cy="3085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702" name="Google Shape;702;p61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</a:t>
            </a:r>
            <a:r>
              <a:rPr lang="en"/>
              <a:t>Task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Policies for completing a Task.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task is should </a:t>
            </a:r>
            <a:r>
              <a:rPr b="1" lang="en"/>
              <a:t>never</a:t>
            </a:r>
            <a:r>
              <a:rPr lang="en"/>
              <a:t> be marked completed by the staff executing the task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When the </a:t>
            </a:r>
            <a:r>
              <a:rPr lang="en"/>
              <a:t>executor</a:t>
            </a:r>
            <a:r>
              <a:rPr lang="en"/>
              <a:t> feels that the task is completed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assign the task back to their manager or (N+1) informing them that the task is completed.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manager would later decide </a:t>
            </a:r>
            <a:r>
              <a:rPr lang="en"/>
              <a:t>either</a:t>
            </a:r>
            <a:r>
              <a:rPr lang="en"/>
              <a:t> to mark it completed or re-assign the task to another employee to verify and check.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709" name="Google Shape;709;p62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</a:t>
            </a:r>
            <a:r>
              <a:rPr lang="en"/>
              <a:t> Task :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complexity of tasks can differ and if necessary:</a:t>
            </a:r>
            <a:endParaRPr/>
          </a:p>
          <a:p>
            <a:pPr indent="-3302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Sub-tasks can be created inside a given task to :</a:t>
            </a:r>
            <a:endParaRPr/>
          </a:p>
          <a:p>
            <a:pPr indent="-3302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Distribute the load among other employees </a:t>
            </a:r>
            <a:endParaRPr/>
          </a:p>
          <a:p>
            <a:pPr indent="-33020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Have better insight on the progress of the task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716" name="Google Shape;716;p63"/>
          <p:cNvSpPr txBox="1"/>
          <p:nvPr>
            <p:ph idx="2" type="subTitle"/>
          </p:nvPr>
        </p:nvSpPr>
        <p:spPr>
          <a:xfrm>
            <a:off x="430900" y="19339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</a:t>
            </a:r>
            <a:r>
              <a:rPr lang="en"/>
              <a:t> Task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Due date</a:t>
            </a:r>
            <a:r>
              <a:rPr lang="en"/>
              <a:t> : the project manager or the executor of the task </a:t>
            </a:r>
            <a:r>
              <a:rPr b="1" lang="en"/>
              <a:t>must </a:t>
            </a:r>
            <a:r>
              <a:rPr lang="en"/>
              <a:t>set a due date indicating when the task should be completed.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Task Duration</a:t>
            </a:r>
            <a:r>
              <a:rPr lang="en"/>
              <a:t> : For better estimation of the project cost, the time spent on a task </a:t>
            </a:r>
            <a:r>
              <a:rPr b="1" lang="en"/>
              <a:t>must </a:t>
            </a:r>
            <a:r>
              <a:rPr lang="en"/>
              <a:t>be </a:t>
            </a:r>
            <a:r>
              <a:rPr lang="en"/>
              <a:t>recorded on the employee timesheet.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Task Dependencies</a:t>
            </a:r>
            <a:r>
              <a:rPr lang="en"/>
              <a:t> : There are tasks which rely on other tasks. Bad communication or improper prioritization can lead to the stagnation of the project.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23" name="Google Shape;723;p64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 description of what activities/tasks need to be performed in what sequence under what conditions by whom to achieve the desired results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an abstract representation of how a process is conducted in terms of structuring and ordering  the tasks to develop the software product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model describe the process flow</a:t>
            </a:r>
            <a:endParaRPr sz="1800"/>
          </a:p>
        </p:txBody>
      </p:sp>
      <p:sp>
        <p:nvSpPr>
          <p:cNvPr id="724" name="Google Shape;72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30" name="Google Shape;730;p65"/>
          <p:cNvSpPr txBox="1"/>
          <p:nvPr>
            <p:ph idx="2" type="subTitle"/>
          </p:nvPr>
        </p:nvSpPr>
        <p:spPr>
          <a:xfrm>
            <a:off x="544675" y="1961350"/>
            <a:ext cx="85608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can be linear workflow </a:t>
            </a:r>
            <a:br>
              <a:rPr lang="en" sz="1800"/>
            </a:b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1" name="Google Shape;73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2" name="Google Shape;732;p65"/>
          <p:cNvGrpSpPr/>
          <p:nvPr/>
        </p:nvGrpSpPr>
        <p:grpSpPr>
          <a:xfrm>
            <a:off x="1844675" y="3217000"/>
            <a:ext cx="5874150" cy="292200"/>
            <a:chOff x="1552400" y="2639450"/>
            <a:chExt cx="5874150" cy="292200"/>
          </a:xfrm>
        </p:grpSpPr>
        <p:sp>
          <p:nvSpPr>
            <p:cNvPr id="733" name="Google Shape;733;p65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cxnSp>
          <p:nvCxnSpPr>
            <p:cNvPr id="734" name="Google Shape;734;p65"/>
            <p:cNvCxnSpPr>
              <a:stCxn id="733" idx="3"/>
              <a:endCxn id="735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5" name="Google Shape;735;p65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36" name="Google Shape;736;p65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cxnSp>
          <p:nvCxnSpPr>
            <p:cNvPr id="737" name="Google Shape;737;p65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8" name="Google Shape;738;p65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39" name="Google Shape;739;p65"/>
            <p:cNvCxnSpPr>
              <a:stCxn id="736" idx="3"/>
              <a:endCxn id="738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737775" y="369000"/>
            <a:ext cx="64440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600"/>
              <a:t>Software Process and Activities</a:t>
            </a:r>
            <a:endParaRPr b="1" sz="2600"/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Software Process Models</a:t>
            </a:r>
            <a:endParaRPr b="1" sz="2600"/>
          </a:p>
          <a:p>
            <a:pPr indent="-3937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1" lang="en" sz="2600"/>
              <a:t>Traditional Methodologies</a:t>
            </a:r>
            <a:endParaRPr b="1" sz="2600"/>
          </a:p>
          <a:p>
            <a:pPr indent="-3937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1" lang="en" sz="2600"/>
              <a:t>Agile Methodologies</a:t>
            </a:r>
            <a:endParaRPr b="1" sz="2600"/>
          </a:p>
          <a:p>
            <a:pPr indent="-3937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b="1" lang="en" sz="2600"/>
              <a:t>XP, Scrum, DevOps</a:t>
            </a:r>
            <a:endParaRPr b="1" sz="2600"/>
          </a:p>
          <a:p>
            <a:pPr indent="-393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 sz="2600"/>
              <a:t>Choosing a Process Model</a:t>
            </a:r>
            <a:endParaRPr b="1" sz="26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45" name="Google Shape;745;p66"/>
          <p:cNvSpPr txBox="1"/>
          <p:nvPr>
            <p:ph idx="2" type="subTitle"/>
          </p:nvPr>
        </p:nvSpPr>
        <p:spPr>
          <a:xfrm>
            <a:off x="516675" y="1899700"/>
            <a:ext cx="85608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iterative/cyclic workflow</a:t>
            </a:r>
            <a:br>
              <a:rPr lang="en" sz="1800"/>
            </a:br>
            <a:endParaRPr sz="1800"/>
          </a:p>
        </p:txBody>
      </p:sp>
      <p:sp>
        <p:nvSpPr>
          <p:cNvPr id="746" name="Google Shape;746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7" name="Google Shape;747;p66"/>
          <p:cNvCxnSpPr>
            <a:stCxn id="748" idx="2"/>
            <a:endCxn id="749" idx="0"/>
          </p:cNvCxnSpPr>
          <p:nvPr/>
        </p:nvCxnSpPr>
        <p:spPr>
          <a:xfrm>
            <a:off x="5755450" y="3237275"/>
            <a:ext cx="0" cy="3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0" name="Google Shape;750;p66"/>
          <p:cNvGrpSpPr/>
          <p:nvPr/>
        </p:nvGrpSpPr>
        <p:grpSpPr>
          <a:xfrm>
            <a:off x="3344300" y="2945075"/>
            <a:ext cx="2970950" cy="930950"/>
            <a:chOff x="4816225" y="3278200"/>
            <a:chExt cx="2970950" cy="930950"/>
          </a:xfrm>
        </p:grpSpPr>
        <p:sp>
          <p:nvSpPr>
            <p:cNvPr id="751" name="Google Shape;751;p66"/>
            <p:cNvSpPr/>
            <p:nvPr/>
          </p:nvSpPr>
          <p:spPr>
            <a:xfrm>
              <a:off x="4816225" y="327820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6667575" y="327820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6667575" y="39169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4827312" y="39169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53" name="Google Shape;753;p66"/>
            <p:cNvCxnSpPr>
              <a:endCxn id="748" idx="1"/>
            </p:cNvCxnSpPr>
            <p:nvPr/>
          </p:nvCxnSpPr>
          <p:spPr>
            <a:xfrm>
              <a:off x="5935875" y="3424300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4" name="Google Shape;754;p66"/>
            <p:cNvCxnSpPr>
              <a:stCxn id="749" idx="1"/>
              <a:endCxn id="752" idx="3"/>
            </p:cNvCxnSpPr>
            <p:nvPr/>
          </p:nvCxnSpPr>
          <p:spPr>
            <a:xfrm rot="10800000">
              <a:off x="5946975" y="4063050"/>
              <a:ext cx="720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5" name="Google Shape;755;p66"/>
            <p:cNvCxnSpPr>
              <a:stCxn id="752" idx="0"/>
              <a:endCxn id="751" idx="2"/>
            </p:cNvCxnSpPr>
            <p:nvPr/>
          </p:nvCxnSpPr>
          <p:spPr>
            <a:xfrm rot="10800000">
              <a:off x="5376012" y="3570450"/>
              <a:ext cx="11100" cy="346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61" name="Google Shape;761;p67"/>
          <p:cNvSpPr txBox="1"/>
          <p:nvPr>
            <p:ph idx="2" type="subTitle"/>
          </p:nvPr>
        </p:nvSpPr>
        <p:spPr>
          <a:xfrm>
            <a:off x="516675" y="1975900"/>
            <a:ext cx="7858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even parallel workflows</a:t>
            </a:r>
            <a:endParaRPr sz="1800"/>
          </a:p>
        </p:txBody>
      </p:sp>
      <p:sp>
        <p:nvSpPr>
          <p:cNvPr id="762" name="Google Shape;762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3" name="Google Shape;763;p67"/>
          <p:cNvGrpSpPr/>
          <p:nvPr/>
        </p:nvGrpSpPr>
        <p:grpSpPr>
          <a:xfrm>
            <a:off x="811150" y="3404025"/>
            <a:ext cx="5874150" cy="292200"/>
            <a:chOff x="1552400" y="2639450"/>
            <a:chExt cx="5874150" cy="292200"/>
          </a:xfrm>
        </p:grpSpPr>
        <p:sp>
          <p:nvSpPr>
            <p:cNvPr id="764" name="Google Shape;764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cxnSp>
          <p:nvCxnSpPr>
            <p:cNvPr id="765" name="Google Shape;765;p67"/>
            <p:cNvCxnSpPr>
              <a:stCxn id="764" idx="3"/>
              <a:endCxn id="766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6" name="Google Shape;766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67" name="Google Shape;767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cxnSp>
          <p:nvCxnSpPr>
            <p:cNvPr id="768" name="Google Shape;768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9" name="Google Shape;769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70" name="Google Shape;770;p67"/>
            <p:cNvCxnSpPr>
              <a:stCxn id="767" idx="3"/>
              <a:endCxn id="769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71" name="Google Shape;771;p67"/>
          <p:cNvGrpSpPr/>
          <p:nvPr/>
        </p:nvGrpSpPr>
        <p:grpSpPr>
          <a:xfrm>
            <a:off x="811150" y="3931900"/>
            <a:ext cx="5874150" cy="292200"/>
            <a:chOff x="1552400" y="2639450"/>
            <a:chExt cx="5874150" cy="292200"/>
          </a:xfrm>
        </p:grpSpPr>
        <p:sp>
          <p:nvSpPr>
            <p:cNvPr id="772" name="Google Shape;772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1’</a:t>
              </a:r>
              <a:endParaRPr b="1" sz="1100"/>
            </a:p>
          </p:txBody>
        </p:sp>
        <p:cxnSp>
          <p:nvCxnSpPr>
            <p:cNvPr id="773" name="Google Shape;773;p67"/>
            <p:cNvCxnSpPr>
              <a:stCxn id="772" idx="3"/>
              <a:endCxn id="774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4" name="Google Shape;774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2’</a:t>
              </a:r>
              <a:endParaRPr b="1" sz="1100"/>
            </a:p>
          </p:txBody>
        </p:sp>
        <p:sp>
          <p:nvSpPr>
            <p:cNvPr id="775" name="Google Shape;775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3’</a:t>
              </a:r>
              <a:endParaRPr b="1" sz="1100"/>
            </a:p>
          </p:txBody>
        </p:sp>
        <p:cxnSp>
          <p:nvCxnSpPr>
            <p:cNvPr id="776" name="Google Shape;776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7" name="Google Shape;777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4’</a:t>
              </a:r>
              <a:endParaRPr b="1" sz="1100"/>
            </a:p>
          </p:txBody>
        </p:sp>
        <p:cxnSp>
          <p:nvCxnSpPr>
            <p:cNvPr id="778" name="Google Shape;778;p67"/>
            <p:cNvCxnSpPr>
              <a:stCxn id="775" idx="3"/>
              <a:endCxn id="777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79" name="Google Shape;779;p67"/>
          <p:cNvGrpSpPr/>
          <p:nvPr/>
        </p:nvGrpSpPr>
        <p:grpSpPr>
          <a:xfrm>
            <a:off x="810388" y="4405375"/>
            <a:ext cx="5874150" cy="292200"/>
            <a:chOff x="1552400" y="2639450"/>
            <a:chExt cx="5874150" cy="292200"/>
          </a:xfrm>
        </p:grpSpPr>
        <p:sp>
          <p:nvSpPr>
            <p:cNvPr id="780" name="Google Shape;780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1’’</a:t>
              </a:r>
              <a:endParaRPr b="1" sz="1100"/>
            </a:p>
          </p:txBody>
        </p:sp>
        <p:cxnSp>
          <p:nvCxnSpPr>
            <p:cNvPr id="781" name="Google Shape;781;p67"/>
            <p:cNvCxnSpPr>
              <a:stCxn id="780" idx="3"/>
              <a:endCxn id="782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2" name="Google Shape;782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2’’</a:t>
              </a:r>
              <a:endParaRPr b="1" sz="1100"/>
            </a:p>
          </p:txBody>
        </p:sp>
        <p:sp>
          <p:nvSpPr>
            <p:cNvPr id="783" name="Google Shape;783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3’’</a:t>
              </a:r>
              <a:endParaRPr b="1" sz="1100"/>
            </a:p>
          </p:txBody>
        </p:sp>
        <p:cxnSp>
          <p:nvCxnSpPr>
            <p:cNvPr id="784" name="Google Shape;784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5" name="Google Shape;785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4’’</a:t>
              </a:r>
              <a:endParaRPr b="1" sz="1100"/>
            </a:p>
          </p:txBody>
        </p:sp>
        <p:cxnSp>
          <p:nvCxnSpPr>
            <p:cNvPr id="786" name="Google Shape;786;p67"/>
            <p:cNvCxnSpPr>
              <a:stCxn id="783" idx="3"/>
              <a:endCxn id="785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87" name="Google Shape;787;p67"/>
          <p:cNvSpPr/>
          <p:nvPr/>
        </p:nvSpPr>
        <p:spPr>
          <a:xfrm>
            <a:off x="7355450" y="3904750"/>
            <a:ext cx="13362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Combine</a:t>
            </a:r>
            <a:endParaRPr b="1"/>
          </a:p>
        </p:txBody>
      </p:sp>
      <p:cxnSp>
        <p:nvCxnSpPr>
          <p:cNvPr id="788" name="Google Shape;788;p67"/>
          <p:cNvCxnSpPr>
            <a:stCxn id="769" idx="3"/>
            <a:endCxn id="787" idx="1"/>
          </p:cNvCxnSpPr>
          <p:nvPr/>
        </p:nvCxnSpPr>
        <p:spPr>
          <a:xfrm>
            <a:off x="6685300" y="3550125"/>
            <a:ext cx="6702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67"/>
          <p:cNvCxnSpPr>
            <a:stCxn id="777" idx="3"/>
            <a:endCxn id="787" idx="1"/>
          </p:cNvCxnSpPr>
          <p:nvPr/>
        </p:nvCxnSpPr>
        <p:spPr>
          <a:xfrm>
            <a:off x="6685300" y="4078000"/>
            <a:ext cx="67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67"/>
          <p:cNvCxnSpPr>
            <a:stCxn id="785" idx="3"/>
            <a:endCxn id="787" idx="1"/>
          </p:cNvCxnSpPr>
          <p:nvPr/>
        </p:nvCxnSpPr>
        <p:spPr>
          <a:xfrm flipH="1" rot="10800000">
            <a:off x="6684538" y="4078075"/>
            <a:ext cx="6708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96" name="Google Shape;796;p6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Why a software process model :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to provide guidance for systematically </a:t>
            </a:r>
            <a:r>
              <a:rPr b="1" lang="en" sz="1800"/>
              <a:t>coordinating</a:t>
            </a:r>
            <a:r>
              <a:rPr lang="en" sz="1800"/>
              <a:t> and </a:t>
            </a:r>
            <a:r>
              <a:rPr b="1" lang="en" sz="1800"/>
              <a:t>controlling </a:t>
            </a:r>
            <a:r>
              <a:rPr lang="en" sz="1800"/>
              <a:t>the tasks that must be performed in order to achieve the end product and the project objective ( </a:t>
            </a:r>
            <a:r>
              <a:rPr b="1" lang="en" sz="1800"/>
              <a:t>= Be organized </a:t>
            </a:r>
            <a:r>
              <a:rPr lang="en" sz="1800"/>
              <a:t>)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if the development is done by </a:t>
            </a:r>
            <a:r>
              <a:rPr b="1" lang="en" sz="1800"/>
              <a:t>one person ? </a:t>
            </a:r>
            <a:r>
              <a:rPr lang="en" sz="1800"/>
              <a:t> do we still need a adopt a process model ?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7" name="Google Shape;79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803" name="Google Shape;803;p69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Why a software process model :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to provide guidance for systematically </a:t>
            </a:r>
            <a:r>
              <a:rPr b="1" lang="en" sz="1800"/>
              <a:t>coordinating</a:t>
            </a:r>
            <a:r>
              <a:rPr lang="en" sz="1800"/>
              <a:t> and </a:t>
            </a:r>
            <a:r>
              <a:rPr b="1" lang="en" sz="1800"/>
              <a:t>controlling </a:t>
            </a:r>
            <a:r>
              <a:rPr lang="en" sz="1800"/>
              <a:t>the tasks that must be performed in order to achieve the end product and the project objective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if the development is done by </a:t>
            </a:r>
            <a:r>
              <a:rPr b="1" lang="en" sz="1800"/>
              <a:t>one person ? </a:t>
            </a:r>
            <a:r>
              <a:rPr lang="en" sz="1800"/>
              <a:t> do we still need a adopt a process model ?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4" name="Google Shape;804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69"/>
          <p:cNvSpPr/>
          <p:nvPr/>
        </p:nvSpPr>
        <p:spPr>
          <a:xfrm>
            <a:off x="1721550" y="2466200"/>
            <a:ext cx="6066900" cy="19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There is a disagreement about the need to use a specific process model for a one-man team but :</a:t>
            </a:r>
            <a:br>
              <a:rPr b="1" lang="en"/>
            </a:br>
            <a:r>
              <a:rPr b="1" lang="en"/>
              <a:t>It is always recommended to adopt a process model for keeping yourself organized and keep the </a:t>
            </a:r>
            <a:r>
              <a:rPr b="1" lang="en"/>
              <a:t>growing</a:t>
            </a:r>
            <a:r>
              <a:rPr b="1" lang="en"/>
              <a:t> list of tasks/features/bugs under control.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811" name="Google Shape;811;p70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Why a software process model :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</a:t>
            </a:r>
            <a:r>
              <a:rPr lang="en" sz="1800"/>
              <a:t> product needs to be of high quality 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quality and productivity achieved in a software project </a:t>
            </a:r>
            <a:r>
              <a:rPr b="1" lang="en" sz="1800"/>
              <a:t>depends on</a:t>
            </a:r>
            <a:r>
              <a:rPr lang="en" sz="1800"/>
              <a:t> the process framework  used for </a:t>
            </a:r>
            <a:r>
              <a:rPr lang="en" sz="1800"/>
              <a:t>executing the project</a:t>
            </a:r>
            <a:endParaRPr sz="1800"/>
          </a:p>
        </p:txBody>
      </p:sp>
      <p:sp>
        <p:nvSpPr>
          <p:cNvPr id="812" name="Google Shape;812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818" name="Google Shape;818;p71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Types of Process Models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800"/>
              <a:t>Plan-Driven Processes :</a:t>
            </a:r>
            <a:endParaRPr b="1" i="1"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are processes where all of the process activities are planned in advance and progress is measured against this plan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9" name="Google Shape;819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825" name="Google Shape;825;p72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Types of Process Models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i="1" lang="en" sz="1800"/>
              <a:t>Agile</a:t>
            </a:r>
            <a:r>
              <a:rPr b="1" i="1" lang="en" sz="1800"/>
              <a:t> Processes :</a:t>
            </a:r>
            <a:endParaRPr b="1" i="1"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Planning is incremental and it is easier to change the process to reflect changing customer requirements.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Google Shape;826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Simplest Process Model</a:t>
            </a:r>
            <a:endParaRPr sz="3100"/>
          </a:p>
        </p:txBody>
      </p:sp>
      <p:sp>
        <p:nvSpPr>
          <p:cNvPr id="832" name="Google Shape;832;p73"/>
          <p:cNvSpPr txBox="1"/>
          <p:nvPr>
            <p:ph idx="2" type="subTitle"/>
          </p:nvPr>
        </p:nvSpPr>
        <p:spPr>
          <a:xfrm>
            <a:off x="-62125" y="1592050"/>
            <a:ext cx="8844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Code-and-Fix Model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specification or design are made, developers would aim to focus heavily on the coding aspect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Anytime, there is an error or a functionality to be implemented, the developers will intervene </a:t>
            </a:r>
            <a:br>
              <a:rPr lang="en" sz="1700"/>
            </a:br>
            <a:r>
              <a:rPr lang="en" sz="1700"/>
              <a:t>the fix the error or do further </a:t>
            </a:r>
            <a:br>
              <a:rPr lang="en" sz="1700"/>
            </a:br>
            <a:r>
              <a:rPr lang="en" sz="1700"/>
              <a:t>coding.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is rare that the documentation</a:t>
            </a:r>
            <a:br>
              <a:rPr lang="en" sz="1700"/>
            </a:br>
            <a:r>
              <a:rPr lang="en" sz="1700"/>
              <a:t>are produced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3" name="Google Shape;833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4" name="Google Shape;83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25" y="3235225"/>
            <a:ext cx="4526825" cy="172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Simplest Process Model</a:t>
            </a:r>
            <a:endParaRPr sz="3100"/>
          </a:p>
        </p:txBody>
      </p:sp>
      <p:sp>
        <p:nvSpPr>
          <p:cNvPr id="840" name="Google Shape;840;p74"/>
          <p:cNvSpPr txBox="1"/>
          <p:nvPr>
            <p:ph idx="2" type="subTitle"/>
          </p:nvPr>
        </p:nvSpPr>
        <p:spPr>
          <a:xfrm>
            <a:off x="-62125" y="1592050"/>
            <a:ext cx="8844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Code-and-Fix Model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specification or design are made, developers would aim to focus heavily on the coding aspect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Anytime, there is an error or a functionality to be implemented, the developers will intervene </a:t>
            </a:r>
            <a:br>
              <a:rPr lang="en" sz="1700"/>
            </a:br>
            <a:r>
              <a:rPr lang="en" sz="1700"/>
              <a:t>the fix the error or do further </a:t>
            </a:r>
            <a:br>
              <a:rPr lang="en" sz="1700"/>
            </a:br>
            <a:r>
              <a:rPr lang="en" sz="1700"/>
              <a:t>coding.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is rare that the documentation</a:t>
            </a:r>
            <a:br>
              <a:rPr lang="en" sz="1700"/>
            </a:br>
            <a:r>
              <a:rPr lang="en" sz="1700"/>
              <a:t>are produced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1" name="Google Shape;841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2" name="Google Shape;8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25" y="3235225"/>
            <a:ext cx="4526825" cy="172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3" name="Google Shape;843;p74"/>
          <p:cNvSpPr/>
          <p:nvPr/>
        </p:nvSpPr>
        <p:spPr>
          <a:xfrm>
            <a:off x="1721550" y="2466200"/>
            <a:ext cx="6066900" cy="19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Who does the testing ?</a:t>
            </a:r>
            <a:endParaRPr b="1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Simplest Process Model</a:t>
            </a:r>
            <a:endParaRPr sz="3100"/>
          </a:p>
        </p:txBody>
      </p:sp>
      <p:sp>
        <p:nvSpPr>
          <p:cNvPr id="849" name="Google Shape;849;p75"/>
          <p:cNvSpPr txBox="1"/>
          <p:nvPr>
            <p:ph idx="2" type="subTitle"/>
          </p:nvPr>
        </p:nvSpPr>
        <p:spPr>
          <a:xfrm>
            <a:off x="-62125" y="1592050"/>
            <a:ext cx="8844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Code-and-Fix Model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specification or design are made, developers would aim to focus heavily on the coding aspect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Anytime, there is an error or a functionality to be implemented, the developers will intervene </a:t>
            </a:r>
            <a:br>
              <a:rPr lang="en" sz="1700"/>
            </a:br>
            <a:r>
              <a:rPr lang="en" sz="1700"/>
              <a:t>the fix the error or do further </a:t>
            </a:r>
            <a:br>
              <a:rPr lang="en" sz="1700"/>
            </a:br>
            <a:r>
              <a:rPr lang="en" sz="1700"/>
              <a:t>coding.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is rare that the documentation</a:t>
            </a:r>
            <a:br>
              <a:rPr lang="en" sz="1700"/>
            </a:br>
            <a:r>
              <a:rPr lang="en" sz="1700"/>
              <a:t>are produced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0" name="Google Shape;850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1" name="Google Shape;85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925" y="3235225"/>
            <a:ext cx="4526825" cy="172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2" name="Google Shape;852;p75"/>
          <p:cNvSpPr/>
          <p:nvPr/>
        </p:nvSpPr>
        <p:spPr>
          <a:xfrm>
            <a:off x="1721550" y="2466200"/>
            <a:ext cx="6066900" cy="19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 developers themselves do the testing because : 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There is no documentation or specification to tell the testers about the software, its functionalities, problem to be solved…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To develop a Software for the “Hello World”</a:t>
            </a:r>
            <a:endParaRPr b="1"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Requirement Analysis : </a:t>
            </a:r>
            <a:r>
              <a:rPr i="1" lang="en" sz="1700"/>
              <a:t>Understand the problem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Design : </a:t>
            </a:r>
            <a:r>
              <a:rPr i="1" lang="en" sz="1700"/>
              <a:t>Perform some design and planning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Implementation : </a:t>
            </a:r>
            <a:r>
              <a:rPr i="1" lang="en" sz="1700"/>
              <a:t>Code and Develop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Testing : </a:t>
            </a:r>
            <a:r>
              <a:rPr i="1" lang="en" sz="1700"/>
              <a:t>Validate, Verify and Test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Integration : </a:t>
            </a:r>
            <a:r>
              <a:rPr i="1" lang="en" sz="1700"/>
              <a:t>Release, I</a:t>
            </a:r>
            <a:r>
              <a:rPr i="1" lang="en" sz="1700"/>
              <a:t>nstall, Run, Integrate or Deploy the software for the client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Maintenance : </a:t>
            </a:r>
            <a:r>
              <a:rPr i="1" lang="en" sz="1700"/>
              <a:t>Maintenance, Evolution and Support</a:t>
            </a:r>
            <a:endParaRPr i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Simplest Process Model</a:t>
            </a:r>
            <a:endParaRPr sz="3100"/>
          </a:p>
        </p:txBody>
      </p:sp>
      <p:sp>
        <p:nvSpPr>
          <p:cNvPr id="858" name="Google Shape;858;p76"/>
          <p:cNvSpPr txBox="1"/>
          <p:nvPr>
            <p:ph idx="2" type="subTitle"/>
          </p:nvPr>
        </p:nvSpPr>
        <p:spPr>
          <a:xfrm>
            <a:off x="83600" y="2281200"/>
            <a:ext cx="88443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Code-and-Fix Model 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 products are becoming more complex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Increasing number of tasks with changing requirements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More people are involved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model would not be a fit to most large software projects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 is not maintainable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Higher costs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Quality is questionable</a:t>
            </a:r>
            <a:endParaRPr sz="1800"/>
          </a:p>
        </p:txBody>
      </p:sp>
      <p:sp>
        <p:nvSpPr>
          <p:cNvPr id="859" name="Google Shape;859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0" name="Google Shape;86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50" y="1389700"/>
            <a:ext cx="4198650" cy="16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66" name="Google Shape;866;p77"/>
          <p:cNvSpPr txBox="1"/>
          <p:nvPr>
            <p:ph idx="2" type="subTitle"/>
          </p:nvPr>
        </p:nvSpPr>
        <p:spPr>
          <a:xfrm>
            <a:off x="583300" y="1781525"/>
            <a:ext cx="3708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</p:txBody>
      </p:sp>
      <p:sp>
        <p:nvSpPr>
          <p:cNvPr id="867" name="Google Shape;867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77"/>
          <p:cNvSpPr/>
          <p:nvPr/>
        </p:nvSpPr>
        <p:spPr>
          <a:xfrm>
            <a:off x="5642175" y="22383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869" name="Google Shape;869;p77"/>
          <p:cNvSpPr/>
          <p:nvPr/>
        </p:nvSpPr>
        <p:spPr>
          <a:xfrm>
            <a:off x="4221275" y="279924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870" name="Google Shape;870;p77"/>
          <p:cNvSpPr/>
          <p:nvPr/>
        </p:nvSpPr>
        <p:spPr>
          <a:xfrm>
            <a:off x="2814050" y="3369350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871" name="Google Shape;871;p77"/>
          <p:cNvSpPr/>
          <p:nvPr/>
        </p:nvSpPr>
        <p:spPr>
          <a:xfrm>
            <a:off x="1704675" y="396216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872" name="Google Shape;872;p77"/>
          <p:cNvSpPr/>
          <p:nvPr/>
        </p:nvSpPr>
        <p:spPr>
          <a:xfrm>
            <a:off x="414950" y="454217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873" name="Google Shape;873;p77"/>
          <p:cNvSpPr/>
          <p:nvPr/>
        </p:nvSpPr>
        <p:spPr>
          <a:xfrm>
            <a:off x="6620250" y="1647025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cxnSp>
        <p:nvCxnSpPr>
          <p:cNvPr id="874" name="Google Shape;874;p77"/>
          <p:cNvCxnSpPr>
            <a:stCxn id="873" idx="1"/>
          </p:cNvCxnSpPr>
          <p:nvPr/>
        </p:nvCxnSpPr>
        <p:spPr>
          <a:xfrm flipH="1">
            <a:off x="6167850" y="1897225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5" name="Google Shape;875;p77"/>
          <p:cNvCxnSpPr/>
          <p:nvPr/>
        </p:nvCxnSpPr>
        <p:spPr>
          <a:xfrm flipH="1">
            <a:off x="5189775" y="2519100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6" name="Google Shape;876;p77"/>
          <p:cNvCxnSpPr/>
          <p:nvPr/>
        </p:nvCxnSpPr>
        <p:spPr>
          <a:xfrm flipH="1">
            <a:off x="3768875" y="307193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7" name="Google Shape;877;p77"/>
          <p:cNvCxnSpPr/>
          <p:nvPr/>
        </p:nvCxnSpPr>
        <p:spPr>
          <a:xfrm flipH="1">
            <a:off x="2361650" y="362478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8" name="Google Shape;878;p77"/>
          <p:cNvCxnSpPr/>
          <p:nvPr/>
        </p:nvCxnSpPr>
        <p:spPr>
          <a:xfrm flipH="1">
            <a:off x="1252275" y="422523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84" name="Google Shape;884;p7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</a:t>
            </a:r>
            <a:r>
              <a:rPr b="1" lang="en" sz="1800"/>
              <a:t> Model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Move from one phase to the next only when its preceding phase is completed and perfected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output from each stage is fed into the next stage in sequence.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 department of defence projects attempted to entrench this model by requiring their contractors to produce the waterfall deliverables and then to formally accept them to a certain schedule</a:t>
            </a:r>
            <a:br>
              <a:rPr lang="en" sz="1800"/>
            </a:br>
            <a:r>
              <a:rPr i="1" lang="en" sz="1800"/>
              <a:t>(US military standard DoD-2167)</a:t>
            </a:r>
            <a:endParaRPr i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5" name="Google Shape;885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91" name="Google Shape;891;p79"/>
          <p:cNvSpPr txBox="1"/>
          <p:nvPr>
            <p:ph idx="2" type="subTitle"/>
          </p:nvPr>
        </p:nvSpPr>
        <p:spPr>
          <a:xfrm>
            <a:off x="583300" y="1552925"/>
            <a:ext cx="85608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Strength :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Works for well-understood problems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Forces the software team to complete requirements before design, design before code…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easy to manage due to the </a:t>
            </a:r>
            <a:r>
              <a:rPr b="1" lang="en"/>
              <a:t>rigidity</a:t>
            </a:r>
            <a:r>
              <a:rPr lang="en"/>
              <a:t> of the model – each phase has specific deliverables and a review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can protect the company from the risk of diving into never ending requirements and changes.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98" name="Google Shape;898;p80"/>
          <p:cNvSpPr txBox="1"/>
          <p:nvPr>
            <p:ph idx="2" type="subTitle"/>
          </p:nvPr>
        </p:nvSpPr>
        <p:spPr>
          <a:xfrm>
            <a:off x="225600" y="1552925"/>
            <a:ext cx="90708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Weakness :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</a:t>
            </a:r>
            <a:r>
              <a:rPr lang="en"/>
              <a:t>oes not allow for changing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Does not work for novel or poorly understood problems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Lack of user involvement once specification is written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Unrealistic separation of specification from design</a:t>
            </a:r>
            <a:endParaRPr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There are debates on  the possibility to get back from design to specification</a:t>
            </a:r>
            <a:endParaRPr i="1" sz="15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Doesn’t easily accommodate prototyping, reuse ..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 working software is produced until late during the life cycle.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9" name="Google Shape;899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05" name="Google Shape;905;p81"/>
          <p:cNvSpPr txBox="1"/>
          <p:nvPr>
            <p:ph idx="2" type="subTitle"/>
          </p:nvPr>
        </p:nvSpPr>
        <p:spPr>
          <a:xfrm>
            <a:off x="88600" y="2445650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Barry Boehm’ </a:t>
            </a:r>
            <a:r>
              <a:rPr lang="en" sz="1800"/>
              <a:t>Cost of Change (1981)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 Engineering Economics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Data  from  waterfall-­based  projects in 1970s at IBM	</a:t>
            </a:r>
            <a:endParaRPr sz="1800"/>
          </a:p>
        </p:txBody>
      </p:sp>
      <p:sp>
        <p:nvSpPr>
          <p:cNvPr id="906" name="Google Shape;906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7" name="Google Shape;90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050" y="1450627"/>
            <a:ext cx="3324350" cy="21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13" name="Google Shape;913;p82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to use it :</a:t>
            </a:r>
            <a:endParaRPr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Embedded systems</a:t>
            </a:r>
            <a:r>
              <a:rPr lang="en"/>
              <a:t> : Because of the inflexibility of hardware, The software’s functionality must be therefore specified clearly to accommodate the hardware without the unpredictability to change.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Critical systems</a:t>
            </a:r>
            <a:r>
              <a:rPr lang="en"/>
              <a:t> where there is a need for extensive safety and security analysis of the software specification and design. Safety-related problems in the specification and design are usually very expensive to correct at the implementation stage.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Large software systems</a:t>
            </a:r>
            <a:r>
              <a:rPr lang="en"/>
              <a:t> that are part of broader engineering systems developed by </a:t>
            </a:r>
            <a:r>
              <a:rPr b="1" lang="en"/>
              <a:t>several partner companies</a:t>
            </a:r>
            <a:r>
              <a:rPr lang="en"/>
              <a:t>. </a:t>
            </a:r>
            <a:endParaRPr/>
          </a:p>
        </p:txBody>
      </p:sp>
      <p:sp>
        <p:nvSpPr>
          <p:cNvPr id="914" name="Google Shape;914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20" name="Google Shape;920;p83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not to use it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waterfall model is not the right process model in situations where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requirements change quickly.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Informal communication among teams/members/customer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Iterative development and agile methods are better for these systems</a:t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1" name="Google Shape;921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27" name="Google Shape;927;p84"/>
          <p:cNvSpPr txBox="1"/>
          <p:nvPr>
            <p:ph idx="2" type="subTitle"/>
          </p:nvPr>
        </p:nvSpPr>
        <p:spPr>
          <a:xfrm>
            <a:off x="126100" y="1781525"/>
            <a:ext cx="5749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Classical Waterfall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No going back to a previous activities.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Iterative Waterfall Model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You can go back to earlier</a:t>
            </a:r>
            <a:br>
              <a:rPr lang="en" sz="1800"/>
            </a:br>
            <a:r>
              <a:rPr lang="en" sz="1800"/>
              <a:t>Activities by providing</a:t>
            </a:r>
            <a:br>
              <a:rPr lang="en" sz="1800"/>
            </a:br>
            <a:r>
              <a:rPr b="1" lang="en" sz="1800"/>
              <a:t>Feedback Path</a:t>
            </a:r>
            <a:endParaRPr b="1" sz="1800"/>
          </a:p>
        </p:txBody>
      </p:sp>
      <p:sp>
        <p:nvSpPr>
          <p:cNvPr id="928" name="Google Shape;928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9" name="Google Shape;929;p84"/>
          <p:cNvSpPr/>
          <p:nvPr/>
        </p:nvSpPr>
        <p:spPr>
          <a:xfrm>
            <a:off x="6838592" y="2850954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Design and Planning</a:t>
            </a:r>
            <a:endParaRPr b="1" sz="1300"/>
          </a:p>
        </p:txBody>
      </p:sp>
      <p:sp>
        <p:nvSpPr>
          <p:cNvPr id="930" name="Google Shape;930;p84"/>
          <p:cNvSpPr/>
          <p:nvPr/>
        </p:nvSpPr>
        <p:spPr>
          <a:xfrm>
            <a:off x="5713326" y="3289288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Implementation</a:t>
            </a:r>
            <a:endParaRPr b="1" sz="1300"/>
          </a:p>
        </p:txBody>
      </p:sp>
      <p:sp>
        <p:nvSpPr>
          <p:cNvPr id="931" name="Google Shape;931;p84"/>
          <p:cNvSpPr/>
          <p:nvPr/>
        </p:nvSpPr>
        <p:spPr>
          <a:xfrm>
            <a:off x="4598890" y="3734854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932" name="Google Shape;932;p84"/>
          <p:cNvSpPr/>
          <p:nvPr/>
        </p:nvSpPr>
        <p:spPr>
          <a:xfrm>
            <a:off x="3720332" y="4198165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933" name="Google Shape;933;p84"/>
          <p:cNvSpPr/>
          <p:nvPr/>
        </p:nvSpPr>
        <p:spPr>
          <a:xfrm>
            <a:off x="2698949" y="4651469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934" name="Google Shape;934;p84"/>
          <p:cNvSpPr/>
          <p:nvPr/>
        </p:nvSpPr>
        <p:spPr>
          <a:xfrm>
            <a:off x="7613168" y="2388776"/>
            <a:ext cx="14589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Requirement Analysis</a:t>
            </a:r>
            <a:endParaRPr b="1" sz="1300"/>
          </a:p>
        </p:txBody>
      </p:sp>
      <p:cxnSp>
        <p:nvCxnSpPr>
          <p:cNvPr id="935" name="Google Shape;935;p84"/>
          <p:cNvCxnSpPr>
            <a:stCxn id="934" idx="1"/>
          </p:cNvCxnSpPr>
          <p:nvPr/>
        </p:nvCxnSpPr>
        <p:spPr>
          <a:xfrm flipH="1">
            <a:off x="7254968" y="2584226"/>
            <a:ext cx="358200" cy="245100"/>
          </a:xfrm>
          <a:prstGeom prst="bentConnector3">
            <a:avLst>
              <a:gd fmla="val 10060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6" name="Google Shape;936;p84"/>
          <p:cNvCxnSpPr/>
          <p:nvPr/>
        </p:nvCxnSpPr>
        <p:spPr>
          <a:xfrm flipH="1">
            <a:off x="6480392" y="3070344"/>
            <a:ext cx="358200" cy="2451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7" name="Google Shape;937;p84"/>
          <p:cNvCxnSpPr/>
          <p:nvPr/>
        </p:nvCxnSpPr>
        <p:spPr>
          <a:xfrm flipH="1">
            <a:off x="5355126" y="3502413"/>
            <a:ext cx="358200" cy="2451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8" name="Google Shape;938;p84"/>
          <p:cNvCxnSpPr/>
          <p:nvPr/>
        </p:nvCxnSpPr>
        <p:spPr>
          <a:xfrm flipH="1">
            <a:off x="4240690" y="3934491"/>
            <a:ext cx="358200" cy="2451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9" name="Google Shape;939;p84"/>
          <p:cNvCxnSpPr/>
          <p:nvPr/>
        </p:nvCxnSpPr>
        <p:spPr>
          <a:xfrm flipH="1">
            <a:off x="3362132" y="4403771"/>
            <a:ext cx="358200" cy="2451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0" name="Google Shape;940;p84"/>
          <p:cNvCxnSpPr/>
          <p:nvPr/>
        </p:nvCxnSpPr>
        <p:spPr>
          <a:xfrm flipH="1" rot="10800000">
            <a:off x="4157849" y="2794619"/>
            <a:ext cx="4678500" cy="2128500"/>
          </a:xfrm>
          <a:prstGeom prst="bentConnector3">
            <a:avLst>
              <a:gd fmla="val 99859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41" name="Google Shape;941;p84"/>
          <p:cNvCxnSpPr/>
          <p:nvPr/>
        </p:nvCxnSpPr>
        <p:spPr>
          <a:xfrm rot="10800000">
            <a:off x="5755475" y="4125450"/>
            <a:ext cx="13500" cy="77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2" name="Google Shape;942;p84"/>
          <p:cNvCxnSpPr>
            <a:endCxn id="930" idx="2"/>
          </p:cNvCxnSpPr>
          <p:nvPr/>
        </p:nvCxnSpPr>
        <p:spPr>
          <a:xfrm rot="10800000">
            <a:off x="6442776" y="3680188"/>
            <a:ext cx="11400" cy="120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3" name="Google Shape;943;p84"/>
          <p:cNvCxnSpPr/>
          <p:nvPr/>
        </p:nvCxnSpPr>
        <p:spPr>
          <a:xfrm rot="10800000">
            <a:off x="7545542" y="3263479"/>
            <a:ext cx="45000" cy="161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4" name="Google Shape;944;p84"/>
          <p:cNvCxnSpPr/>
          <p:nvPr/>
        </p:nvCxnSpPr>
        <p:spPr>
          <a:xfrm rot="10800000">
            <a:off x="4573275" y="4589250"/>
            <a:ext cx="24600" cy="31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50" name="Google Shape;950;p85"/>
          <p:cNvSpPr txBox="1"/>
          <p:nvPr>
            <p:ph idx="2" type="subTitle"/>
          </p:nvPr>
        </p:nvSpPr>
        <p:spPr>
          <a:xfrm>
            <a:off x="193250" y="1455500"/>
            <a:ext cx="386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Model:</a:t>
            </a:r>
            <a:endParaRPr sz="1800"/>
          </a:p>
        </p:txBody>
      </p:sp>
      <p:sp>
        <p:nvSpPr>
          <p:cNvPr id="951" name="Google Shape;951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85"/>
          <p:cNvSpPr/>
          <p:nvPr/>
        </p:nvSpPr>
        <p:spPr>
          <a:xfrm>
            <a:off x="6955800" y="4297978"/>
            <a:ext cx="1842300" cy="4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System</a:t>
            </a:r>
            <a:endParaRPr b="1"/>
          </a:p>
        </p:txBody>
      </p:sp>
      <p:sp>
        <p:nvSpPr>
          <p:cNvPr id="953" name="Google Shape;953;p85"/>
          <p:cNvSpPr/>
          <p:nvPr/>
        </p:nvSpPr>
        <p:spPr>
          <a:xfrm>
            <a:off x="6955796" y="322702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954" name="Google Shape;954;p85"/>
          <p:cNvSpPr/>
          <p:nvPr/>
        </p:nvSpPr>
        <p:spPr>
          <a:xfrm>
            <a:off x="193250" y="1985300"/>
            <a:ext cx="28410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sp>
        <p:nvSpPr>
          <p:cNvPr id="955" name="Google Shape;955;p85"/>
          <p:cNvSpPr/>
          <p:nvPr/>
        </p:nvSpPr>
        <p:spPr>
          <a:xfrm>
            <a:off x="3690950" y="205912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A</a:t>
            </a:r>
            <a:endParaRPr b="1" sz="1000"/>
          </a:p>
        </p:txBody>
      </p:sp>
      <p:sp>
        <p:nvSpPr>
          <p:cNvPr id="956" name="Google Shape;956;p85"/>
          <p:cNvSpPr/>
          <p:nvPr/>
        </p:nvSpPr>
        <p:spPr>
          <a:xfrm>
            <a:off x="5431849" y="20591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A</a:t>
            </a:r>
            <a:endParaRPr b="1" sz="1000"/>
          </a:p>
        </p:txBody>
      </p:sp>
      <p:sp>
        <p:nvSpPr>
          <p:cNvPr id="957" name="Google Shape;957;p85"/>
          <p:cNvSpPr/>
          <p:nvPr/>
        </p:nvSpPr>
        <p:spPr>
          <a:xfrm>
            <a:off x="5431208" y="3253641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A</a:t>
            </a:r>
            <a:endParaRPr b="1" sz="1000"/>
          </a:p>
        </p:txBody>
      </p:sp>
      <p:sp>
        <p:nvSpPr>
          <p:cNvPr id="958" name="Google Shape;958;p85"/>
          <p:cNvSpPr/>
          <p:nvPr/>
        </p:nvSpPr>
        <p:spPr>
          <a:xfrm>
            <a:off x="5463825" y="38375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</a:t>
            </a:r>
            <a:r>
              <a:rPr b="1" lang="en" sz="1000"/>
              <a:t> A</a:t>
            </a:r>
            <a:endParaRPr b="1" sz="1000"/>
          </a:p>
        </p:txBody>
      </p:sp>
      <p:cxnSp>
        <p:nvCxnSpPr>
          <p:cNvPr id="959" name="Google Shape;959;p85"/>
          <p:cNvCxnSpPr>
            <a:stCxn id="955" idx="3"/>
            <a:endCxn id="956" idx="1"/>
          </p:cNvCxnSpPr>
          <p:nvPr/>
        </p:nvCxnSpPr>
        <p:spPr>
          <a:xfrm>
            <a:off x="5022050" y="2231928"/>
            <a:ext cx="4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85"/>
          <p:cNvCxnSpPr/>
          <p:nvPr/>
        </p:nvCxnSpPr>
        <p:spPr>
          <a:xfrm>
            <a:off x="6794925" y="3982163"/>
            <a:ext cx="770700" cy="2964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1" name="Google Shape;961;p85"/>
          <p:cNvCxnSpPr>
            <a:stCxn id="952" idx="0"/>
            <a:endCxn id="953" idx="2"/>
          </p:cNvCxnSpPr>
          <p:nvPr/>
        </p:nvCxnSpPr>
        <p:spPr>
          <a:xfrm rot="10800000">
            <a:off x="7876950" y="3727378"/>
            <a:ext cx="0" cy="5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5"/>
          <p:cNvSpPr/>
          <p:nvPr/>
        </p:nvSpPr>
        <p:spPr>
          <a:xfrm>
            <a:off x="1889100" y="27281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B</a:t>
            </a:r>
            <a:endParaRPr b="1" sz="1000"/>
          </a:p>
        </p:txBody>
      </p:sp>
      <p:sp>
        <p:nvSpPr>
          <p:cNvPr id="963" name="Google Shape;963;p85"/>
          <p:cNvSpPr/>
          <p:nvPr/>
        </p:nvSpPr>
        <p:spPr>
          <a:xfrm>
            <a:off x="3690962" y="2728113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B</a:t>
            </a:r>
            <a:endParaRPr b="1" sz="1000"/>
          </a:p>
        </p:txBody>
      </p:sp>
      <p:sp>
        <p:nvSpPr>
          <p:cNvPr id="964" name="Google Shape;964;p85"/>
          <p:cNvSpPr/>
          <p:nvPr/>
        </p:nvSpPr>
        <p:spPr>
          <a:xfrm>
            <a:off x="3746250" y="3957613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B</a:t>
            </a:r>
            <a:endParaRPr b="1" sz="1000"/>
          </a:p>
        </p:txBody>
      </p:sp>
      <p:sp>
        <p:nvSpPr>
          <p:cNvPr id="965" name="Google Shape;965;p85"/>
          <p:cNvSpPr/>
          <p:nvPr/>
        </p:nvSpPr>
        <p:spPr>
          <a:xfrm>
            <a:off x="4561388" y="43452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B</a:t>
            </a:r>
            <a:endParaRPr b="1" sz="1000"/>
          </a:p>
        </p:txBody>
      </p:sp>
      <p:cxnSp>
        <p:nvCxnSpPr>
          <p:cNvPr id="966" name="Google Shape;966;p85"/>
          <p:cNvCxnSpPr>
            <a:stCxn id="962" idx="3"/>
            <a:endCxn id="963" idx="1"/>
          </p:cNvCxnSpPr>
          <p:nvPr/>
        </p:nvCxnSpPr>
        <p:spPr>
          <a:xfrm>
            <a:off x="3220200" y="2900900"/>
            <a:ext cx="47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5"/>
          <p:cNvCxnSpPr>
            <a:endCxn id="968" idx="1"/>
          </p:cNvCxnSpPr>
          <p:nvPr/>
        </p:nvCxnSpPr>
        <p:spPr>
          <a:xfrm>
            <a:off x="350437" y="3532300"/>
            <a:ext cx="449700" cy="28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9" name="Google Shape;969;p85"/>
          <p:cNvCxnSpPr>
            <a:endCxn id="970" idx="1"/>
          </p:cNvCxnSpPr>
          <p:nvPr/>
        </p:nvCxnSpPr>
        <p:spPr>
          <a:xfrm>
            <a:off x="935112" y="3969925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1" name="Google Shape;971;p85"/>
          <p:cNvCxnSpPr>
            <a:stCxn id="965" idx="3"/>
            <a:endCxn id="952" idx="1"/>
          </p:cNvCxnSpPr>
          <p:nvPr/>
        </p:nvCxnSpPr>
        <p:spPr>
          <a:xfrm>
            <a:off x="5892488" y="4518000"/>
            <a:ext cx="10632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5"/>
          <p:cNvSpPr/>
          <p:nvPr/>
        </p:nvSpPr>
        <p:spPr>
          <a:xfrm>
            <a:off x="311400" y="31867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C</a:t>
            </a:r>
            <a:endParaRPr b="1" sz="1000"/>
          </a:p>
        </p:txBody>
      </p:sp>
      <p:cxnSp>
        <p:nvCxnSpPr>
          <p:cNvPr id="973" name="Google Shape;973;p85"/>
          <p:cNvCxnSpPr>
            <a:endCxn id="972" idx="0"/>
          </p:cNvCxnSpPr>
          <p:nvPr/>
        </p:nvCxnSpPr>
        <p:spPr>
          <a:xfrm>
            <a:off x="964950" y="2495275"/>
            <a:ext cx="12000" cy="6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85"/>
          <p:cNvCxnSpPr>
            <a:stCxn id="954" idx="3"/>
            <a:endCxn id="955" idx="1"/>
          </p:cNvCxnSpPr>
          <p:nvPr/>
        </p:nvCxnSpPr>
        <p:spPr>
          <a:xfrm flipH="1" rot="10800000">
            <a:off x="3034250" y="2231900"/>
            <a:ext cx="6567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5"/>
          <p:cNvSpPr/>
          <p:nvPr/>
        </p:nvSpPr>
        <p:spPr>
          <a:xfrm>
            <a:off x="800137" y="36433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C</a:t>
            </a:r>
            <a:endParaRPr b="1" sz="1000"/>
          </a:p>
        </p:txBody>
      </p:sp>
      <p:sp>
        <p:nvSpPr>
          <p:cNvPr id="970" name="Google Shape;970;p85"/>
          <p:cNvSpPr/>
          <p:nvPr/>
        </p:nvSpPr>
        <p:spPr>
          <a:xfrm>
            <a:off x="1251012" y="40998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</a:t>
            </a:r>
            <a:r>
              <a:rPr b="1" lang="en" sz="1000"/>
              <a:t> of C</a:t>
            </a:r>
            <a:r>
              <a:rPr b="1" lang="en" sz="1000"/>
              <a:t> </a:t>
            </a:r>
            <a:endParaRPr b="1" sz="1000"/>
          </a:p>
        </p:txBody>
      </p:sp>
      <p:sp>
        <p:nvSpPr>
          <p:cNvPr id="975" name="Google Shape;975;p85"/>
          <p:cNvSpPr/>
          <p:nvPr/>
        </p:nvSpPr>
        <p:spPr>
          <a:xfrm>
            <a:off x="5431862" y="26430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A</a:t>
            </a:r>
            <a:endParaRPr b="1" sz="1000"/>
          </a:p>
        </p:txBody>
      </p:sp>
      <p:cxnSp>
        <p:nvCxnSpPr>
          <p:cNvPr id="976" name="Google Shape;976;p85"/>
          <p:cNvCxnSpPr>
            <a:stCxn id="956" idx="2"/>
            <a:endCxn id="975" idx="0"/>
          </p:cNvCxnSpPr>
          <p:nvPr/>
        </p:nvCxnSpPr>
        <p:spPr>
          <a:xfrm>
            <a:off x="6097399" y="2404725"/>
            <a:ext cx="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7" name="Google Shape;977;p85"/>
          <p:cNvCxnSpPr>
            <a:stCxn id="975" idx="2"/>
            <a:endCxn id="957" idx="0"/>
          </p:cNvCxnSpPr>
          <p:nvPr/>
        </p:nvCxnSpPr>
        <p:spPr>
          <a:xfrm flipH="1">
            <a:off x="6096812" y="2988675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85"/>
          <p:cNvCxnSpPr/>
          <p:nvPr/>
        </p:nvCxnSpPr>
        <p:spPr>
          <a:xfrm flipH="1">
            <a:off x="6129087" y="3599250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85"/>
          <p:cNvSpPr/>
          <p:nvPr/>
        </p:nvSpPr>
        <p:spPr>
          <a:xfrm>
            <a:off x="3709812" y="33585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B</a:t>
            </a:r>
            <a:endParaRPr b="1" sz="1000"/>
          </a:p>
        </p:txBody>
      </p:sp>
      <p:cxnSp>
        <p:nvCxnSpPr>
          <p:cNvPr id="980" name="Google Shape;980;p85"/>
          <p:cNvCxnSpPr/>
          <p:nvPr/>
        </p:nvCxnSpPr>
        <p:spPr>
          <a:xfrm flipH="1">
            <a:off x="4298862" y="3083700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85"/>
          <p:cNvCxnSpPr/>
          <p:nvPr/>
        </p:nvCxnSpPr>
        <p:spPr>
          <a:xfrm flipH="1">
            <a:off x="4356212" y="3704175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2" name="Google Shape;982;p85"/>
          <p:cNvSpPr/>
          <p:nvPr/>
        </p:nvSpPr>
        <p:spPr>
          <a:xfrm>
            <a:off x="1665950" y="455633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C</a:t>
            </a:r>
            <a:endParaRPr b="1" sz="1000"/>
          </a:p>
        </p:txBody>
      </p:sp>
      <p:cxnSp>
        <p:nvCxnSpPr>
          <p:cNvPr id="983" name="Google Shape;983;p85"/>
          <p:cNvCxnSpPr/>
          <p:nvPr/>
        </p:nvCxnSpPr>
        <p:spPr>
          <a:xfrm>
            <a:off x="4250512" y="4303225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4" name="Google Shape;984;p85"/>
          <p:cNvSpPr/>
          <p:nvPr/>
        </p:nvSpPr>
        <p:spPr>
          <a:xfrm>
            <a:off x="3110438" y="477281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C</a:t>
            </a:r>
            <a:endParaRPr b="1" sz="1000"/>
          </a:p>
        </p:txBody>
      </p:sp>
      <p:cxnSp>
        <p:nvCxnSpPr>
          <p:cNvPr id="985" name="Google Shape;985;p85"/>
          <p:cNvCxnSpPr/>
          <p:nvPr/>
        </p:nvCxnSpPr>
        <p:spPr>
          <a:xfrm>
            <a:off x="2401425" y="2475529"/>
            <a:ext cx="600" cy="2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6" name="Google Shape;986;p85"/>
          <p:cNvCxnSpPr/>
          <p:nvPr/>
        </p:nvCxnSpPr>
        <p:spPr>
          <a:xfrm>
            <a:off x="1386937" y="4442850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7" name="Google Shape;987;p85"/>
          <p:cNvCxnSpPr>
            <a:stCxn id="982" idx="2"/>
          </p:cNvCxnSpPr>
          <p:nvPr/>
        </p:nvCxnSpPr>
        <p:spPr>
          <a:xfrm flipH="1" rot="-5400000">
            <a:off x="2647850" y="4585588"/>
            <a:ext cx="146400" cy="779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8" name="Google Shape;988;p85"/>
          <p:cNvCxnSpPr>
            <a:stCxn id="984" idx="3"/>
            <a:endCxn id="952" idx="2"/>
          </p:cNvCxnSpPr>
          <p:nvPr/>
        </p:nvCxnSpPr>
        <p:spPr>
          <a:xfrm flipH="1" rot="10800000">
            <a:off x="4441538" y="4752418"/>
            <a:ext cx="3435300" cy="193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430900" y="1781525"/>
            <a:ext cx="828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Ideal Process 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50"/>
          <p:cNvSpPr/>
          <p:nvPr/>
        </p:nvSpPr>
        <p:spPr>
          <a:xfrm>
            <a:off x="3734100" y="1940550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594" name="Google Shape;594;p50"/>
          <p:cNvSpPr/>
          <p:nvPr/>
        </p:nvSpPr>
        <p:spPr>
          <a:xfrm>
            <a:off x="6976525" y="22169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595" name="Google Shape;595;p50"/>
          <p:cNvSpPr/>
          <p:nvPr/>
        </p:nvSpPr>
        <p:spPr>
          <a:xfrm>
            <a:off x="7023963" y="38985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596" name="Google Shape;596;p50"/>
          <p:cNvSpPr/>
          <p:nvPr/>
        </p:nvSpPr>
        <p:spPr>
          <a:xfrm>
            <a:off x="3804475" y="4146550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597" name="Google Shape;597;p50"/>
          <p:cNvSpPr/>
          <p:nvPr/>
        </p:nvSpPr>
        <p:spPr>
          <a:xfrm>
            <a:off x="695500" y="3898513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cxnSp>
        <p:nvCxnSpPr>
          <p:cNvPr id="598" name="Google Shape;598;p50"/>
          <p:cNvCxnSpPr>
            <a:stCxn id="599" idx="3"/>
            <a:endCxn id="593" idx="1"/>
          </p:cNvCxnSpPr>
          <p:nvPr/>
        </p:nvCxnSpPr>
        <p:spPr>
          <a:xfrm flipH="1" rot="10800000">
            <a:off x="2537800" y="2331225"/>
            <a:ext cx="1196400" cy="55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50"/>
          <p:cNvSpPr/>
          <p:nvPr/>
        </p:nvSpPr>
        <p:spPr>
          <a:xfrm>
            <a:off x="695500" y="24995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cxnSp>
        <p:nvCxnSpPr>
          <p:cNvPr id="600" name="Google Shape;600;p50"/>
          <p:cNvCxnSpPr>
            <a:stCxn id="593" idx="3"/>
            <a:endCxn id="594" idx="1"/>
          </p:cNvCxnSpPr>
          <p:nvPr/>
        </p:nvCxnSpPr>
        <p:spPr>
          <a:xfrm>
            <a:off x="5576400" y="2331150"/>
            <a:ext cx="1400100" cy="27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50"/>
          <p:cNvCxnSpPr>
            <a:stCxn id="594" idx="2"/>
            <a:endCxn id="595" idx="0"/>
          </p:cNvCxnSpPr>
          <p:nvPr/>
        </p:nvCxnSpPr>
        <p:spPr>
          <a:xfrm>
            <a:off x="7897675" y="2998125"/>
            <a:ext cx="47400" cy="90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50"/>
          <p:cNvCxnSpPr>
            <a:stCxn id="595" idx="1"/>
            <a:endCxn id="596" idx="3"/>
          </p:cNvCxnSpPr>
          <p:nvPr/>
        </p:nvCxnSpPr>
        <p:spPr>
          <a:xfrm flipH="1">
            <a:off x="5646663" y="4289125"/>
            <a:ext cx="1377300" cy="2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50"/>
          <p:cNvCxnSpPr>
            <a:stCxn id="596" idx="1"/>
            <a:endCxn id="597" idx="3"/>
          </p:cNvCxnSpPr>
          <p:nvPr/>
        </p:nvCxnSpPr>
        <p:spPr>
          <a:xfrm rot="10800000">
            <a:off x="2537875" y="4289050"/>
            <a:ext cx="1266600" cy="2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994" name="Google Shape;994;p86"/>
          <p:cNvSpPr txBox="1"/>
          <p:nvPr>
            <p:ph idx="2" type="subTitle"/>
          </p:nvPr>
        </p:nvSpPr>
        <p:spPr>
          <a:xfrm>
            <a:off x="354700" y="1476725"/>
            <a:ext cx="85608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</a:t>
            </a:r>
            <a:r>
              <a:rPr b="1" lang="en" sz="1800"/>
              <a:t>: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</a:t>
            </a:r>
            <a:r>
              <a:rPr lang="en"/>
              <a:t>equirements of the Full Software are first broken down into several modules/Subsystems/Set of Functionalities that can be incrementally constructed and delivered consecutively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Initially : The Development Team ensures the development of core features of the system as the first release.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Once the core features are fully developed, then new modules/functionalities are added in Successive versions.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incremental version is usually developed using an</a:t>
            </a:r>
            <a:r>
              <a:rPr b="1" lang="en"/>
              <a:t> iterative waterfall</a:t>
            </a:r>
            <a:r>
              <a:rPr lang="en"/>
              <a:t> model of development. 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5" name="Google Shape;995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01" name="Google Shape;1001;p87"/>
          <p:cNvSpPr txBox="1"/>
          <p:nvPr>
            <p:ph idx="2" type="subTitle"/>
          </p:nvPr>
        </p:nvSpPr>
        <p:spPr>
          <a:xfrm>
            <a:off x="507100" y="14767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Strength</a:t>
            </a:r>
            <a:endParaRPr sz="18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Uses divide and conquer for a breakdown of tasks and complexity reduction. 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Clients have a clear idea of the project with constant feedback from the client at each release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Incremental Resource Deployment.  </a:t>
            </a:r>
            <a:endParaRPr sz="15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Weakness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Because of its continuous iterations the cost increases.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Lack of an overall vision for the long term plan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Potential risk to break a production system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2" name="Google Shape;1002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08" name="Google Shape;1008;p88"/>
          <p:cNvSpPr txBox="1"/>
          <p:nvPr>
            <p:ph idx="2" type="subTitle"/>
          </p:nvPr>
        </p:nvSpPr>
        <p:spPr>
          <a:xfrm>
            <a:off x="416950" y="1561950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Spiral</a:t>
            </a:r>
            <a:r>
              <a:rPr b="1" lang="en" sz="1800"/>
              <a:t> Process Model: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by planning,..</a:t>
            </a:r>
            <a:endParaRPr sz="1800"/>
          </a:p>
          <a:p>
            <a:pPr indent="0" lvl="0" marL="9144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9" name="Google Shape;1009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0" name="Google Shape;101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425" y="1988523"/>
            <a:ext cx="4747199" cy="29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16" name="Google Shape;1016;p89"/>
          <p:cNvSpPr txBox="1"/>
          <p:nvPr>
            <p:ph idx="2" type="subTitle"/>
          </p:nvPr>
        </p:nvSpPr>
        <p:spPr>
          <a:xfrm>
            <a:off x="416950" y="1561950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Spiral Process Model: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is a risk-driven model where the focus is on managing risk through multiple iterations of the software development process.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There are many iteration where  each iteration of the spiral has </a:t>
            </a:r>
            <a:r>
              <a:rPr b="1" lang="en"/>
              <a:t>four activities </a:t>
            </a:r>
            <a:r>
              <a:rPr lang="en"/>
              <a:t>which </a:t>
            </a:r>
            <a:r>
              <a:rPr lang="en"/>
              <a:t>represents a complete software development cycle, from requirements gathering and analysis to design, implementation, testing, and maintenance.</a:t>
            </a:r>
            <a:endParaRPr sz="1800"/>
          </a:p>
        </p:txBody>
      </p:sp>
      <p:sp>
        <p:nvSpPr>
          <p:cNvPr id="1017" name="Google Shape;1017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23" name="Google Shape;1023;p90"/>
          <p:cNvSpPr txBox="1"/>
          <p:nvPr>
            <p:ph idx="2" type="subTitle"/>
          </p:nvPr>
        </p:nvSpPr>
        <p:spPr>
          <a:xfrm>
            <a:off x="340750" y="1561950"/>
            <a:ext cx="8708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Spiral Process Model: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main activities/four quadrants within each spiral iteration are :</a:t>
            </a:r>
            <a:endParaRPr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Planning</a:t>
            </a:r>
            <a:r>
              <a:rPr lang="en" sz="1400"/>
              <a:t> : </a:t>
            </a:r>
            <a:r>
              <a:rPr lang="en" sz="1400">
                <a:solidFill>
                  <a:schemeClr val="dk2"/>
                </a:solidFill>
              </a:rPr>
              <a:t>Requirements are gathered from the customers and the objectives are identified</a:t>
            </a:r>
            <a:r>
              <a:rPr lang="en" sz="1400"/>
              <a:t>.</a:t>
            </a:r>
            <a:r>
              <a:rPr lang="en" sz="1400">
                <a:solidFill>
                  <a:schemeClr val="dk2"/>
                </a:solidFill>
              </a:rPr>
              <a:t> Then alternative solutions possible for the phase are proposed in this quadrant. P</a:t>
            </a:r>
            <a:r>
              <a:rPr lang="en" sz="1400"/>
              <a:t>revious evaluation feedback can be utilized for the planning.</a:t>
            </a:r>
            <a:endParaRPr sz="1400">
              <a:solidFill>
                <a:schemeClr val="dk2"/>
              </a:solidFill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Risk Analysis :</a:t>
            </a:r>
            <a:r>
              <a:rPr lang="en" sz="1400"/>
              <a:t> </a:t>
            </a:r>
            <a:r>
              <a:rPr lang="en" sz="1400">
                <a:solidFill>
                  <a:schemeClr val="dk2"/>
                </a:solidFill>
              </a:rPr>
              <a:t>Identify and resolve Risks</a:t>
            </a:r>
            <a:r>
              <a:rPr lang="en" sz="1400"/>
              <a:t> based on analysing the proposed solutions. </a:t>
            </a:r>
            <a:r>
              <a:rPr lang="en" sz="1400">
                <a:solidFill>
                  <a:schemeClr val="dk2"/>
                </a:solidFill>
              </a:rPr>
              <a:t>At the end of this </a:t>
            </a:r>
            <a:r>
              <a:rPr lang="en" sz="1400"/>
              <a:t>activity</a:t>
            </a:r>
            <a:r>
              <a:rPr lang="en" sz="1400">
                <a:solidFill>
                  <a:schemeClr val="dk2"/>
                </a:solidFill>
              </a:rPr>
              <a:t>, the Prototype is built for the best possible solution.</a:t>
            </a:r>
            <a:endParaRPr sz="1400">
              <a:solidFill>
                <a:schemeClr val="dk2"/>
              </a:solidFill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Engineering </a:t>
            </a:r>
            <a:r>
              <a:rPr lang="en" sz="1400"/>
              <a:t>: T</a:t>
            </a:r>
            <a:r>
              <a:rPr lang="en" sz="1400">
                <a:solidFill>
                  <a:schemeClr val="dk2"/>
                </a:solidFill>
              </a:rPr>
              <a:t>he identified features are developed and verified through testing. At the end of the third quadrant, the next version of the software is </a:t>
            </a:r>
            <a:r>
              <a:rPr lang="en" sz="1400"/>
              <a:t>released to the customer</a:t>
            </a:r>
            <a:r>
              <a:rPr lang="en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Evaluate :</a:t>
            </a:r>
            <a:r>
              <a:rPr lang="en" sz="1400">
                <a:solidFill>
                  <a:schemeClr val="dk2"/>
                </a:solidFill>
              </a:rPr>
              <a:t> the Customers evaluate the </a:t>
            </a:r>
            <a:r>
              <a:rPr lang="en" sz="1400"/>
              <a:t>released</a:t>
            </a:r>
            <a:r>
              <a:rPr lang="en" sz="1400">
                <a:solidFill>
                  <a:schemeClr val="dk2"/>
                </a:solidFill>
              </a:rPr>
              <a:t> version of the software.</a:t>
            </a:r>
            <a:endParaRPr sz="1400"/>
          </a:p>
        </p:txBody>
      </p:sp>
      <p:sp>
        <p:nvSpPr>
          <p:cNvPr id="1024" name="Google Shape;1024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30" name="Google Shape;1030;p91"/>
          <p:cNvSpPr txBox="1"/>
          <p:nvPr>
            <p:ph idx="2" type="subTitle"/>
          </p:nvPr>
        </p:nvSpPr>
        <p:spPr>
          <a:xfrm>
            <a:off x="445300" y="1634450"/>
            <a:ext cx="37998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</a:t>
            </a:r>
            <a:r>
              <a:rPr b="1" lang="en" sz="1800"/>
              <a:t> Process Model: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" name="Google Shape;1031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2" name="Google Shape;1032;p91"/>
          <p:cNvSpPr/>
          <p:nvPr/>
        </p:nvSpPr>
        <p:spPr>
          <a:xfrm>
            <a:off x="485035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 Evaluation</a:t>
            </a:r>
            <a:endParaRPr b="1"/>
          </a:p>
        </p:txBody>
      </p:sp>
      <p:sp>
        <p:nvSpPr>
          <p:cNvPr id="1033" name="Google Shape;1033;p91"/>
          <p:cNvSpPr/>
          <p:nvPr/>
        </p:nvSpPr>
        <p:spPr>
          <a:xfrm>
            <a:off x="7192375" y="323919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1034" name="Google Shape;1034;p91"/>
          <p:cNvSpPr/>
          <p:nvPr/>
        </p:nvSpPr>
        <p:spPr>
          <a:xfrm>
            <a:off x="3711275" y="4156850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and Update</a:t>
            </a:r>
            <a:endParaRPr b="1"/>
          </a:p>
        </p:txBody>
      </p:sp>
      <p:sp>
        <p:nvSpPr>
          <p:cNvPr id="1035" name="Google Shape;1035;p91"/>
          <p:cNvSpPr/>
          <p:nvPr/>
        </p:nvSpPr>
        <p:spPr>
          <a:xfrm>
            <a:off x="7163800" y="1453237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1036" name="Google Shape;1036;p91"/>
          <p:cNvSpPr/>
          <p:nvPr/>
        </p:nvSpPr>
        <p:spPr>
          <a:xfrm>
            <a:off x="7163800" y="52997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1037" name="Google Shape;1037;p91"/>
          <p:cNvSpPr/>
          <p:nvPr/>
        </p:nvSpPr>
        <p:spPr>
          <a:xfrm>
            <a:off x="13265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sp>
        <p:nvSpPr>
          <p:cNvPr id="1038" name="Google Shape;1038;p91"/>
          <p:cNvSpPr/>
          <p:nvPr/>
        </p:nvSpPr>
        <p:spPr>
          <a:xfrm>
            <a:off x="249150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Quick Design</a:t>
            </a:r>
            <a:endParaRPr b="1"/>
          </a:p>
        </p:txBody>
      </p:sp>
      <p:sp>
        <p:nvSpPr>
          <p:cNvPr id="1039" name="Google Shape;1039;p91"/>
          <p:cNvSpPr/>
          <p:nvPr/>
        </p:nvSpPr>
        <p:spPr>
          <a:xfrm>
            <a:off x="3618125" y="232153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Prototype</a:t>
            </a:r>
            <a:endParaRPr b="1"/>
          </a:p>
        </p:txBody>
      </p:sp>
      <p:sp>
        <p:nvSpPr>
          <p:cNvPr id="1040" name="Google Shape;1040;p91"/>
          <p:cNvSpPr/>
          <p:nvPr/>
        </p:nvSpPr>
        <p:spPr>
          <a:xfrm>
            <a:off x="7192375" y="232156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cxnSp>
        <p:nvCxnSpPr>
          <p:cNvPr id="1041" name="Google Shape;1041;p91"/>
          <p:cNvCxnSpPr>
            <a:stCxn id="1037" idx="3"/>
            <a:endCxn id="1038" idx="1"/>
          </p:cNvCxnSpPr>
          <p:nvPr/>
        </p:nvCxnSpPr>
        <p:spPr>
          <a:xfrm>
            <a:off x="1974950" y="3489388"/>
            <a:ext cx="51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42" name="Google Shape;1042;p91"/>
          <p:cNvCxnSpPr>
            <a:stCxn id="1038" idx="0"/>
          </p:cNvCxnSpPr>
          <p:nvPr/>
        </p:nvCxnSpPr>
        <p:spPr>
          <a:xfrm flipH="1" rot="10800000">
            <a:off x="3412650" y="2571688"/>
            <a:ext cx="205500" cy="6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91"/>
          <p:cNvCxnSpPr>
            <a:stCxn id="1039" idx="3"/>
            <a:endCxn id="1032" idx="0"/>
          </p:cNvCxnSpPr>
          <p:nvPr/>
        </p:nvCxnSpPr>
        <p:spPr>
          <a:xfrm>
            <a:off x="5460425" y="2571738"/>
            <a:ext cx="311100" cy="6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1"/>
          <p:cNvCxnSpPr>
            <a:stCxn id="1032" idx="2"/>
          </p:cNvCxnSpPr>
          <p:nvPr/>
        </p:nvCxnSpPr>
        <p:spPr>
          <a:xfrm flipH="1">
            <a:off x="5553700" y="3739588"/>
            <a:ext cx="217800" cy="66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91"/>
          <p:cNvCxnSpPr>
            <a:stCxn id="1034" idx="1"/>
          </p:cNvCxnSpPr>
          <p:nvPr/>
        </p:nvCxnSpPr>
        <p:spPr>
          <a:xfrm rot="10800000">
            <a:off x="3303875" y="3780950"/>
            <a:ext cx="407400" cy="6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91"/>
          <p:cNvCxnSpPr>
            <a:stCxn id="1032" idx="3"/>
            <a:endCxn id="1033" idx="1"/>
          </p:cNvCxnSpPr>
          <p:nvPr/>
        </p:nvCxnSpPr>
        <p:spPr>
          <a:xfrm>
            <a:off x="6692650" y="3489388"/>
            <a:ext cx="49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91"/>
          <p:cNvCxnSpPr>
            <a:stCxn id="1033" idx="0"/>
            <a:endCxn id="1040" idx="2"/>
          </p:cNvCxnSpPr>
          <p:nvPr/>
        </p:nvCxnSpPr>
        <p:spPr>
          <a:xfrm rot="10800000">
            <a:off x="8113525" y="2821892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91"/>
          <p:cNvCxnSpPr/>
          <p:nvPr/>
        </p:nvCxnSpPr>
        <p:spPr>
          <a:xfrm rot="10800000">
            <a:off x="8084950" y="1926129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91"/>
          <p:cNvCxnSpPr/>
          <p:nvPr/>
        </p:nvCxnSpPr>
        <p:spPr>
          <a:xfrm rot="10800000">
            <a:off x="8051050" y="1030379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55" name="Google Shape;1055;p92"/>
          <p:cNvSpPr txBox="1"/>
          <p:nvPr>
            <p:ph idx="2" type="subTitle"/>
          </p:nvPr>
        </p:nvSpPr>
        <p:spPr>
          <a:xfrm>
            <a:off x="490150" y="158857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Prototyping is the process to </a:t>
            </a:r>
            <a:r>
              <a:rPr lang="en" sz="1700"/>
              <a:t>produce a replica of the software product with minimal efforts and quickly.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prototype should exhibit the main functionality to be engineered. Though, it can be a non-functional system without any business logic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aim is to quickly create or build a prototype to clarify the requirements.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 clients can therefore express clearly their needs by having something similar to the product they are expecting. </a:t>
            </a:r>
            <a:endParaRPr sz="1700"/>
          </a:p>
        </p:txBody>
      </p:sp>
      <p:sp>
        <p:nvSpPr>
          <p:cNvPr id="1056" name="Google Shape;1056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62" name="Google Shape;1062;p93"/>
          <p:cNvSpPr txBox="1"/>
          <p:nvPr>
            <p:ph idx="2" type="subTitle"/>
          </p:nvPr>
        </p:nvSpPr>
        <p:spPr>
          <a:xfrm>
            <a:off x="278500" y="16291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Prototyping is an iterative process requiring designing, building , feedback, refining.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Once the requirements are fully understood, the customer is happy with the prototype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prototype is disregarded as it does not meet the quality standards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full system is built and implemented based on the prototype</a:t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3" name="Google Shape;1063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69" name="Google Shape;1069;p94"/>
          <p:cNvSpPr txBox="1"/>
          <p:nvPr>
            <p:ph idx="2" type="subTitle"/>
          </p:nvPr>
        </p:nvSpPr>
        <p:spPr>
          <a:xfrm>
            <a:off x="490150" y="158857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Prototyping Tools: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Mockups ( Pen and Papers, or even software tools)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Online tools: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Figma, Balsamiq, proto.io ,,,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Visual Tools (Widgets with Drag and Drop) for rapid application development.</a:t>
            </a:r>
            <a:endParaRPr sz="1700"/>
          </a:p>
        </p:txBody>
      </p:sp>
      <p:sp>
        <p:nvSpPr>
          <p:cNvPr id="1070" name="Google Shape;1070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76" name="Google Shape;1076;p95"/>
          <p:cNvSpPr txBox="1"/>
          <p:nvPr>
            <p:ph idx="2" type="subTitle"/>
          </p:nvPr>
        </p:nvSpPr>
        <p:spPr>
          <a:xfrm>
            <a:off x="423300" y="1781525"/>
            <a:ext cx="87207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Strength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Better way to get the requirements correctly</a:t>
            </a:r>
            <a:endParaRPr sz="17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Weakness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be costy to build </a:t>
            </a:r>
            <a:r>
              <a:rPr b="1" i="1" lang="en"/>
              <a:t>throwaway</a:t>
            </a:r>
            <a:r>
              <a:rPr lang="en"/>
              <a:t> prototypes+ time consuming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Bad Perception/Appreciation about the effort/pricing of the final product: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 fast to be build the prototype → to build the software product, must be quick too.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7" name="Google Shape;1077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09" name="Google Shape;609;p51"/>
          <p:cNvSpPr txBox="1"/>
          <p:nvPr>
            <p:ph idx="2" type="subTitle"/>
          </p:nvPr>
        </p:nvSpPr>
        <p:spPr>
          <a:xfrm>
            <a:off x="430900" y="1781525"/>
            <a:ext cx="828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Process in Reality 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1" name="Google Shape;611;p51"/>
          <p:cNvSpPr/>
          <p:nvPr/>
        </p:nvSpPr>
        <p:spPr>
          <a:xfrm>
            <a:off x="3734100" y="1940550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612" name="Google Shape;612;p51"/>
          <p:cNvSpPr/>
          <p:nvPr/>
        </p:nvSpPr>
        <p:spPr>
          <a:xfrm>
            <a:off x="7000225" y="222007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613" name="Google Shape;613;p51"/>
          <p:cNvSpPr/>
          <p:nvPr/>
        </p:nvSpPr>
        <p:spPr>
          <a:xfrm>
            <a:off x="7023963" y="38985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614" name="Google Shape;614;p51"/>
          <p:cNvSpPr/>
          <p:nvPr/>
        </p:nvSpPr>
        <p:spPr>
          <a:xfrm>
            <a:off x="3804475" y="4146550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615" name="Google Shape;615;p51"/>
          <p:cNvSpPr/>
          <p:nvPr/>
        </p:nvSpPr>
        <p:spPr>
          <a:xfrm>
            <a:off x="695500" y="3898513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cxnSp>
        <p:nvCxnSpPr>
          <p:cNvPr id="616" name="Google Shape;616;p51"/>
          <p:cNvCxnSpPr>
            <a:stCxn id="617" idx="3"/>
            <a:endCxn id="611" idx="1"/>
          </p:cNvCxnSpPr>
          <p:nvPr/>
        </p:nvCxnSpPr>
        <p:spPr>
          <a:xfrm flipH="1" rot="10800000">
            <a:off x="2537800" y="2331225"/>
            <a:ext cx="1196400" cy="55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51"/>
          <p:cNvSpPr/>
          <p:nvPr/>
        </p:nvSpPr>
        <p:spPr>
          <a:xfrm>
            <a:off x="695500" y="2499525"/>
            <a:ext cx="18423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cxnSp>
        <p:nvCxnSpPr>
          <p:cNvPr id="618" name="Google Shape;618;p51"/>
          <p:cNvCxnSpPr>
            <a:stCxn id="611" idx="3"/>
            <a:endCxn id="612" idx="1"/>
          </p:cNvCxnSpPr>
          <p:nvPr/>
        </p:nvCxnSpPr>
        <p:spPr>
          <a:xfrm>
            <a:off x="5576400" y="2331150"/>
            <a:ext cx="1423800" cy="27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51"/>
          <p:cNvCxnSpPr>
            <a:stCxn id="612" idx="2"/>
            <a:endCxn id="613" idx="0"/>
          </p:cNvCxnSpPr>
          <p:nvPr/>
        </p:nvCxnSpPr>
        <p:spPr>
          <a:xfrm>
            <a:off x="7921375" y="3001275"/>
            <a:ext cx="23700" cy="89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51"/>
          <p:cNvCxnSpPr>
            <a:stCxn id="613" idx="1"/>
            <a:endCxn id="614" idx="3"/>
          </p:cNvCxnSpPr>
          <p:nvPr/>
        </p:nvCxnSpPr>
        <p:spPr>
          <a:xfrm flipH="1">
            <a:off x="5646663" y="4289125"/>
            <a:ext cx="1377300" cy="2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51"/>
          <p:cNvCxnSpPr>
            <a:stCxn id="614" idx="1"/>
            <a:endCxn id="615" idx="3"/>
          </p:cNvCxnSpPr>
          <p:nvPr/>
        </p:nvCxnSpPr>
        <p:spPr>
          <a:xfrm rot="10800000">
            <a:off x="2537875" y="4289050"/>
            <a:ext cx="1266600" cy="2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51"/>
          <p:cNvCxnSpPr>
            <a:stCxn id="613" idx="1"/>
            <a:endCxn id="617" idx="3"/>
          </p:cNvCxnSpPr>
          <p:nvPr/>
        </p:nvCxnSpPr>
        <p:spPr>
          <a:xfrm rot="10800000">
            <a:off x="2537763" y="2890225"/>
            <a:ext cx="4486200" cy="139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51"/>
          <p:cNvCxnSpPr>
            <a:stCxn id="613" idx="1"/>
            <a:endCxn id="611" idx="2"/>
          </p:cNvCxnSpPr>
          <p:nvPr/>
        </p:nvCxnSpPr>
        <p:spPr>
          <a:xfrm rot="10800000">
            <a:off x="4655163" y="2721625"/>
            <a:ext cx="2368800" cy="15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51"/>
          <p:cNvCxnSpPr/>
          <p:nvPr/>
        </p:nvCxnSpPr>
        <p:spPr>
          <a:xfrm rot="10800000">
            <a:off x="5607525" y="2667425"/>
            <a:ext cx="1378200" cy="12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5" name="Google Shape;625;p51"/>
          <p:cNvCxnSpPr/>
          <p:nvPr/>
        </p:nvCxnSpPr>
        <p:spPr>
          <a:xfrm rot="10800000">
            <a:off x="7368850" y="3021250"/>
            <a:ext cx="36900" cy="87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6" name="Google Shape;626;p51"/>
          <p:cNvCxnSpPr>
            <a:stCxn id="615" idx="0"/>
          </p:cNvCxnSpPr>
          <p:nvPr/>
        </p:nvCxnSpPr>
        <p:spPr>
          <a:xfrm rot="10800000">
            <a:off x="1603450" y="3321013"/>
            <a:ext cx="13200" cy="57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51"/>
          <p:cNvCxnSpPr/>
          <p:nvPr/>
        </p:nvCxnSpPr>
        <p:spPr>
          <a:xfrm flipH="1" rot="10800000">
            <a:off x="5681425" y="4495125"/>
            <a:ext cx="1289700" cy="265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51"/>
          <p:cNvCxnSpPr/>
          <p:nvPr/>
        </p:nvCxnSpPr>
        <p:spPr>
          <a:xfrm rot="10800000">
            <a:off x="4354800" y="2756050"/>
            <a:ext cx="29700" cy="137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51"/>
          <p:cNvCxnSpPr>
            <a:stCxn id="614" idx="0"/>
          </p:cNvCxnSpPr>
          <p:nvPr/>
        </p:nvCxnSpPr>
        <p:spPr>
          <a:xfrm flipH="1" rot="10800000">
            <a:off x="4725625" y="2866450"/>
            <a:ext cx="2260200" cy="128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51"/>
          <p:cNvCxnSpPr/>
          <p:nvPr/>
        </p:nvCxnSpPr>
        <p:spPr>
          <a:xfrm flipH="1" rot="10800000">
            <a:off x="2277500" y="2549713"/>
            <a:ext cx="1443900" cy="134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51"/>
          <p:cNvCxnSpPr/>
          <p:nvPr/>
        </p:nvCxnSpPr>
        <p:spPr>
          <a:xfrm flipH="1" rot="10800000">
            <a:off x="2534900" y="2822200"/>
            <a:ext cx="4413900" cy="113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83" name="Google Shape;1083;p96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Other </a:t>
            </a:r>
            <a:r>
              <a:rPr b="1" lang="en" sz="1800"/>
              <a:t>Process Models for Software Engineering: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Rapid Application Development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 Model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…</a:t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4" name="Google Shape;1084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1090" name="Google Shape;1090;p97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Major Drawbacks of Traditional Methodologie</a:t>
            </a:r>
            <a:r>
              <a:rPr b="1" lang="en" sz="1800"/>
              <a:t>s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Lengthy development times: 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Inability to cope with changing requirements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Too much reliance on heroic developer effort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Waste/duplication of effort ( Example .. Much documentation is mandated, including documentation that may or may not be needed)</a:t>
            </a:r>
            <a:endParaRPr sz="1800"/>
          </a:p>
        </p:txBody>
      </p:sp>
      <p:sp>
        <p:nvSpPr>
          <p:cNvPr id="1091" name="Google Shape;1091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</a:t>
            </a:r>
            <a:r>
              <a:rPr lang="en" sz="3400"/>
              <a:t>Methodologies</a:t>
            </a:r>
            <a:endParaRPr sz="3400"/>
          </a:p>
        </p:txBody>
      </p:sp>
      <p:sp>
        <p:nvSpPr>
          <p:cNvPr id="1097" name="Google Shape;1097;p9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Agile 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Agile processes are a family of software development methodologies that produce software in </a:t>
            </a:r>
            <a:r>
              <a:rPr b="1" lang="en"/>
              <a:t>short iteration</a:t>
            </a:r>
            <a:r>
              <a:rPr lang="en"/>
              <a:t>s and allow for greater changes in design.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Although there is no absolute definition about what constitutes an Agile method, there are several characteristics shared by most Agile methods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philosophy behind agile methods is reflected in the agile manifesto ( http://agilemanifesto.org) issued by the leading developers of these methods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8" name="Google Shape;1098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04" name="Google Shape;1104;p99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Agile Manifesto:</a:t>
            </a:r>
            <a:endParaRPr sz="18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We are uncovering better ways of developing software by doing it and helping others do it. Through this work we have come to value: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Individuals and interactions</a:t>
            </a:r>
            <a:r>
              <a:rPr i="1" lang="en"/>
              <a:t> </a:t>
            </a:r>
            <a:r>
              <a:rPr i="1" lang="en" u="sng"/>
              <a:t>over</a:t>
            </a:r>
            <a:r>
              <a:rPr i="1" lang="en"/>
              <a:t> processes and tools</a:t>
            </a:r>
            <a:endParaRPr i="1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Working software</a:t>
            </a:r>
            <a:r>
              <a:rPr i="1" lang="en"/>
              <a:t> </a:t>
            </a:r>
            <a:r>
              <a:rPr i="1" lang="en" u="sng"/>
              <a:t>over</a:t>
            </a:r>
            <a:r>
              <a:rPr i="1" lang="en"/>
              <a:t> comprehensive documentation</a:t>
            </a:r>
            <a:endParaRPr i="1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Customer collaboration </a:t>
            </a:r>
            <a:r>
              <a:rPr i="1" lang="en" u="sng"/>
              <a:t>over</a:t>
            </a:r>
            <a:r>
              <a:rPr i="1" lang="en"/>
              <a:t> contract negotiation</a:t>
            </a:r>
            <a:endParaRPr i="1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Responding to change</a:t>
            </a:r>
            <a:r>
              <a:rPr i="1" lang="en"/>
              <a:t> </a:t>
            </a:r>
            <a:r>
              <a:rPr i="1" lang="en" u="sng"/>
              <a:t>over</a:t>
            </a:r>
            <a:r>
              <a:rPr i="1" lang="en"/>
              <a:t> following a plan</a:t>
            </a:r>
            <a:endParaRPr i="1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That is, while there is value in the items on the right, we value the items on the left more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5" name="Google Shape;1105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11" name="Google Shape;1111;p100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Agile Principles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2" name="Google Shape;1112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3" name="Google Shape;111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300" y="1781525"/>
            <a:ext cx="5156966" cy="33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19" name="Google Shape;1119;p101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Agile Principles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0" name="Google Shape;1120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1" name="Google Shape;112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175" y="1841950"/>
            <a:ext cx="5738000" cy="3125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0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27" name="Google Shape;1127;p102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Agile Principles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8" name="Google Shape;1128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9" name="Google Shape;112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50" y="1781525"/>
            <a:ext cx="4856955" cy="33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35" name="Google Shape;1135;p103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Agile Principles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6" name="Google Shape;1136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7" name="Google Shape;1137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675" y="1781525"/>
            <a:ext cx="5603101" cy="313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0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43" name="Google Shape;1143;p104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Agile Principles Rephrased and Explained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4" name="Google Shape;1144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5" name="Google Shape;1145;p104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6" name="Google Shape;1146;p104"/>
          <p:cNvSpPr txBox="1"/>
          <p:nvPr>
            <p:ph idx="2" type="subTitle"/>
          </p:nvPr>
        </p:nvSpPr>
        <p:spPr>
          <a:xfrm>
            <a:off x="21750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800"/>
              <a:t>Short releases and iterations </a:t>
            </a:r>
            <a:r>
              <a:rPr lang="en" sz="1800"/>
              <a:t>: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Divide the work into small pieces.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Release the software to the customer as often as possible.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Every release/</a:t>
            </a:r>
            <a:r>
              <a:rPr b="1" lang="en" sz="1800"/>
              <a:t>sprint</a:t>
            </a:r>
            <a:r>
              <a:rPr lang="en" sz="1800"/>
              <a:t> should have a set newer functionalities/bug fixes based on their priorities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0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52" name="Google Shape;1152;p105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/>
              <a:t>Agile Principles Rephrased and Explained</a:t>
            </a:r>
            <a:endParaRPr sz="1800"/>
          </a:p>
        </p:txBody>
      </p:sp>
      <p:sp>
        <p:nvSpPr>
          <p:cNvPr id="1153" name="Google Shape;1153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4" name="Google Shape;1154;p105"/>
          <p:cNvSpPr txBox="1"/>
          <p:nvPr/>
        </p:nvSpPr>
        <p:spPr>
          <a:xfrm>
            <a:off x="7026450" y="2475175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5" name="Google Shape;1155;p105"/>
          <p:cNvSpPr txBox="1"/>
          <p:nvPr>
            <p:ph idx="2" type="subTitle"/>
          </p:nvPr>
        </p:nvSpPr>
        <p:spPr>
          <a:xfrm>
            <a:off x="545675" y="2720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design</a:t>
            </a:r>
            <a:r>
              <a:rPr lang="en" sz="1800"/>
              <a:t>: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Don’t try to complete the design up front because not enough is known early about the system.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Delay design decisions as much as possible, and improve the existing design when more knowledge is acquired.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37" name="Google Shape;637;p52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is a collection of activities, actions, and tasks that are performed during the development life cycle of the software product including the maintenance phase.</a:t>
            </a:r>
            <a:br>
              <a:rPr lang="en"/>
            </a:b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process is </a:t>
            </a:r>
            <a:r>
              <a:rPr lang="en"/>
              <a:t>composed of </a:t>
            </a:r>
            <a:r>
              <a:rPr b="1" lang="en"/>
              <a:t>activities</a:t>
            </a:r>
            <a:r>
              <a:rPr lang="en"/>
              <a:t> which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be decomposed into </a:t>
            </a:r>
            <a:r>
              <a:rPr b="1" lang="en"/>
              <a:t>actions </a:t>
            </a:r>
            <a:r>
              <a:rPr lang="en"/>
              <a:t>or </a:t>
            </a:r>
            <a:r>
              <a:rPr b="1" lang="en"/>
              <a:t>deliverables </a:t>
            </a:r>
            <a:r>
              <a:rPr lang="en"/>
              <a:t>which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are composed of </a:t>
            </a:r>
            <a:r>
              <a:rPr b="1" lang="en"/>
              <a:t>tasks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61" name="Google Shape;1161;p106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/>
              <a:t>Agile Principles Rephrased and Explained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2" name="Google Shape;1162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3" name="Google Shape;1163;p106"/>
          <p:cNvSpPr txBox="1"/>
          <p:nvPr/>
        </p:nvSpPr>
        <p:spPr>
          <a:xfrm>
            <a:off x="295025" y="24959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4" name="Google Shape;1164;p106"/>
          <p:cNvSpPr txBox="1"/>
          <p:nvPr>
            <p:ph idx="2" type="subTitle"/>
          </p:nvPr>
        </p:nvSpPr>
        <p:spPr>
          <a:xfrm>
            <a:off x="2175025" y="25065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800"/>
              <a:t>User involvement </a:t>
            </a:r>
            <a:r>
              <a:rPr lang="en" sz="1800"/>
              <a:t>: 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Rather than trying to produce formal, complete, immutable standards at the beginning,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 Ask the users involved with the project to provide constant feedback.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Customers should be closely involved throughout the development process.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70" name="Google Shape;1170;p107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/>
              <a:t>Agile Principles Rephrased and Explained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1" name="Google Shape;1171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2" name="Google Shape;1172;p107"/>
          <p:cNvSpPr txBox="1"/>
          <p:nvPr/>
        </p:nvSpPr>
        <p:spPr>
          <a:xfrm>
            <a:off x="7026450" y="2475175"/>
            <a:ext cx="18915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3" name="Google Shape;1173;p107"/>
          <p:cNvSpPr txBox="1"/>
          <p:nvPr>
            <p:ph idx="2" type="subTitle"/>
          </p:nvPr>
        </p:nvSpPr>
        <p:spPr>
          <a:xfrm>
            <a:off x="545675" y="2720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Embrace change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</a:t>
            </a:r>
            <a:r>
              <a:rPr lang="en" sz="1800"/>
              <a:t>xpect the system requirements to change, and so design the system to accommodate these changes.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0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79" name="Google Shape;1179;p108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/>
              <a:t>Agile Principles Rephrased and Explained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0" name="Google Shape;1180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1" name="Google Shape;1181;p108"/>
          <p:cNvSpPr txBox="1"/>
          <p:nvPr/>
        </p:nvSpPr>
        <p:spPr>
          <a:xfrm>
            <a:off x="295025" y="2495900"/>
            <a:ext cx="18801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2" name="Google Shape;1182;p108"/>
          <p:cNvSpPr txBox="1"/>
          <p:nvPr>
            <p:ph idx="2" type="subTitle"/>
          </p:nvPr>
        </p:nvSpPr>
        <p:spPr>
          <a:xfrm>
            <a:off x="2251225" y="2658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800"/>
              <a:t>People, not process </a:t>
            </a:r>
            <a:r>
              <a:rPr lang="en" sz="1800"/>
              <a:t>: 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skills of the development team should be recognized and exploited.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Team members should be left to develop their own ways of working without prescriptive processes.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0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88" name="Google Shape;1188;p109"/>
          <p:cNvSpPr txBox="1"/>
          <p:nvPr>
            <p:ph idx="2" type="subTitle"/>
          </p:nvPr>
        </p:nvSpPr>
        <p:spPr>
          <a:xfrm>
            <a:off x="430900" y="1781525"/>
            <a:ext cx="85608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/>
              <a:t>Agile Principles Rephrased and Explained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9" name="Google Shape;1189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0" name="Google Shape;1190;p109"/>
          <p:cNvSpPr txBox="1"/>
          <p:nvPr/>
        </p:nvSpPr>
        <p:spPr>
          <a:xfrm>
            <a:off x="7026450" y="2475175"/>
            <a:ext cx="18915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1" name="Google Shape;1191;p109"/>
          <p:cNvSpPr txBox="1"/>
          <p:nvPr>
            <p:ph idx="2" type="subTitle"/>
          </p:nvPr>
        </p:nvSpPr>
        <p:spPr>
          <a:xfrm>
            <a:off x="545675" y="2720938"/>
            <a:ext cx="6686700" cy="20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Maintain simplicity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Focus on simplicity in both the software being developed and in the development process including the communication activity 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Actively work to eliminate complexity from the system.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1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197" name="Google Shape;1197;p110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Agile Processes vs Traditional Processes when it comes to Handling Changes</a:t>
            </a:r>
            <a:endParaRPr sz="1800"/>
          </a:p>
        </p:txBody>
      </p:sp>
      <p:sp>
        <p:nvSpPr>
          <p:cNvPr id="1198" name="Google Shape;1198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9" name="Google Shape;119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430" y="2172100"/>
            <a:ext cx="4138225" cy="297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05" name="Google Shape;1205;p111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XP Process Model</a:t>
            </a:r>
            <a:endParaRPr sz="1800"/>
          </a:p>
        </p:txBody>
      </p:sp>
      <p:sp>
        <p:nvSpPr>
          <p:cNvPr id="1206" name="Google Shape;1206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7" name="Google Shape;120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00" y="2282072"/>
            <a:ext cx="6158800" cy="2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13" name="Google Shape;1213;p112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XP Process Model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XP is an acronym for eXtreme Programming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most widely used agile process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approach uses user stories or scenarios for requirements, test-driven development, has direct customer involvement on the team (typically defining acceptance tests), uses </a:t>
            </a:r>
            <a:r>
              <a:rPr b="1" lang="en" sz="1800"/>
              <a:t>pair programming</a:t>
            </a:r>
            <a:r>
              <a:rPr lang="en" sz="1800"/>
              <a:t>, and provides for continuous code refactoring and integration.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4" name="Google Shape;1214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1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20" name="Google Shape;1220;p113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XP Process Model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 Pair Programming: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 supports the idea of collective ownership and responsibility for the system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 acts as an informal review process because each line of code is looked at by at least two people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 encourages refactoring to improve the software structure, readability of source code and even maintainability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1" name="Google Shape;1221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1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27" name="Google Shape;1227;p114"/>
          <p:cNvSpPr txBox="1"/>
          <p:nvPr>
            <p:ph idx="2" type="subTitle"/>
          </p:nvPr>
        </p:nvSpPr>
        <p:spPr>
          <a:xfrm>
            <a:off x="583300" y="1552925"/>
            <a:ext cx="49068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Scrum Process Model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8" name="Google Shape;1228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9" name="Google Shape;122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33" y="1941523"/>
            <a:ext cx="6922929" cy="30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114"/>
          <p:cNvSpPr/>
          <p:nvPr/>
        </p:nvSpPr>
        <p:spPr>
          <a:xfrm>
            <a:off x="6168200" y="2388775"/>
            <a:ext cx="8052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1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36" name="Google Shape;1236;p115"/>
          <p:cNvSpPr txBox="1"/>
          <p:nvPr>
            <p:ph idx="2" type="subTitle"/>
          </p:nvPr>
        </p:nvSpPr>
        <p:spPr>
          <a:xfrm>
            <a:off x="583300" y="14767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Scrum</a:t>
            </a:r>
            <a:r>
              <a:rPr lang="en" sz="1800"/>
              <a:t> Process Model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Another popular Agile methodology!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provides a framework for agile project organization, and it</a:t>
            </a:r>
            <a:r>
              <a:rPr b="1" lang="en" sz="1700"/>
              <a:t> does not</a:t>
            </a:r>
            <a:r>
              <a:rPr lang="en" sz="1700"/>
              <a:t> mandate the use of specific development practices or process model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scrum master manages the activities within the project increment; each increment is called a sprint and lasts no more than 30 days.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 product backlog item (PBI) list is developed from which tasks are identified, defined, prioritized, and estimated.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Daily scrum meetings ensure work is managed to plan.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7" name="Google Shape;1237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44" name="Google Shape;644;p53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Activities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Generic </a:t>
            </a:r>
            <a:r>
              <a:rPr b="1" lang="en"/>
              <a:t>Activities</a:t>
            </a:r>
            <a:r>
              <a:rPr lang="en"/>
              <a:t> in a Software Engineering Process: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Requirements Specification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Design and Planning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Coding/Implementation/Construction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Testing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Integration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Maintenance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1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43" name="Google Shape;1243;p116"/>
          <p:cNvSpPr txBox="1"/>
          <p:nvPr>
            <p:ph idx="2" type="subTitle"/>
          </p:nvPr>
        </p:nvSpPr>
        <p:spPr>
          <a:xfrm>
            <a:off x="583300" y="14767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Scrum Process Model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Why Scrum :</a:t>
            </a:r>
            <a:endParaRPr sz="18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 product is broken down into a set of manageable and understandable chunks/deliverables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Unstable requirements do not hold up progress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Customers see on-time delivery of increments and gain feedback on how the product works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 whole team has visibility of everything, and consequently team communication and morale are improved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Trust between customers and developers is established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4" name="Google Shape;1244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1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50" name="Google Shape;1250;p117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DevOps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was created by Patrick DeBois  to combine Development and Operations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DevOps involves several stages that loop continuously until the desired product exists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Continoius development, </a:t>
            </a:r>
            <a:r>
              <a:rPr lang="en" sz="1800"/>
              <a:t>continuous</a:t>
            </a:r>
            <a:r>
              <a:rPr lang="en" sz="1800"/>
              <a:t> testing, </a:t>
            </a:r>
            <a:r>
              <a:rPr lang="en" sz="1800"/>
              <a:t>continuous</a:t>
            </a:r>
            <a:r>
              <a:rPr lang="en" sz="1800"/>
              <a:t> integration, </a:t>
            </a:r>
            <a:r>
              <a:rPr lang="en" sz="1800"/>
              <a:t>continuous</a:t>
            </a:r>
            <a:r>
              <a:rPr lang="en" sz="1800"/>
              <a:t> deployment, </a:t>
            </a:r>
            <a:r>
              <a:rPr lang="en" sz="1800"/>
              <a:t>continuous</a:t>
            </a:r>
            <a:r>
              <a:rPr lang="en" sz="1800"/>
              <a:t> monitoring</a:t>
            </a:r>
            <a:endParaRPr sz="1800"/>
          </a:p>
        </p:txBody>
      </p:sp>
      <p:sp>
        <p:nvSpPr>
          <p:cNvPr id="1251" name="Google Shape;1251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1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57" name="Google Shape;1257;p11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DevOps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58" name="Google Shape;1258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9" name="Google Shape;1259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425" y="2254613"/>
            <a:ext cx="516255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1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65" name="Google Shape;1265;p119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Major Problems for Agile Methodologies: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informality of agile development is incompatible with the legal approach to contract definition that is commonly used in  companies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Agile methods are most appropriate for new software development rather than for software maintenance. Yet the majority of software costs in large companies come from maintaining their existing software systems.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6" name="Google Shape;1266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2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1272" name="Google Shape;1272;p120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Major Problems for Agile Methodologies: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informality of agile development is incompatible with the legal approach to contract definition that is commonly used in  companies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Agile methods are most appropriate for new software development rather than for software maintenance. Yet the majority of software costs in large companies come from maintaining their existing software systems.</a:t>
            </a:r>
            <a:endParaRPr sz="1800"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73" name="Google Shape;1273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4" name="Google Shape;1274;p120"/>
          <p:cNvSpPr/>
          <p:nvPr/>
        </p:nvSpPr>
        <p:spPr>
          <a:xfrm>
            <a:off x="1721550" y="2466200"/>
            <a:ext cx="6066900" cy="196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There is no clear consensus on the suitability</a:t>
            </a:r>
            <a:endParaRPr b="1"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of agile methods for software maintenance</a:t>
            </a:r>
            <a:endParaRPr b="1" sz="2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2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Choosing a</a:t>
            </a:r>
            <a:r>
              <a:rPr lang="en" sz="3400"/>
              <a:t> Process Model</a:t>
            </a:r>
            <a:endParaRPr sz="3400"/>
          </a:p>
        </p:txBody>
      </p:sp>
      <p:sp>
        <p:nvSpPr>
          <p:cNvPr id="1280" name="Google Shape;1280;p121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Remember :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There is no best software process or set of software processes.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No software process works well for every project.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Software processes must be selected, adapted, re-adjusted and applied as appropriate for each project, for each team and for each organizational context.</a:t>
            </a:r>
            <a:endParaRPr sz="1800"/>
          </a:p>
        </p:txBody>
      </p:sp>
      <p:sp>
        <p:nvSpPr>
          <p:cNvPr id="1281" name="Google Shape;1281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Choosing a Process Model</a:t>
            </a:r>
            <a:endParaRPr sz="3400"/>
          </a:p>
        </p:txBody>
      </p:sp>
      <p:sp>
        <p:nvSpPr>
          <p:cNvPr id="1287" name="Google Shape;1287;p122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It is a war over which is which </a:t>
            </a:r>
            <a:r>
              <a:rPr lang="en" sz="1800"/>
              <a:t> :</a:t>
            </a:r>
            <a:endParaRPr sz="18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There is considerable debate (sometimes strident) about the benefits and applicability of agile software development as opposed to more conventional software engineering processes. 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Produce flawless documentation than a working system that meets business needs.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Be a glorified hacker who is going to be surprised when they try to scale up their software into enterprise-wide software.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8" name="Google Shape;1288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2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Choosing a Process Model</a:t>
            </a:r>
            <a:endParaRPr sz="3400"/>
          </a:p>
        </p:txBody>
      </p:sp>
      <p:sp>
        <p:nvSpPr>
          <p:cNvPr id="1294" name="Google Shape;1294;p123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It is a war over which is which  :</a:t>
            </a:r>
            <a:endParaRPr sz="18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Keep in mind that working software is important, but don’t forget that it must also exhibit a variety of quality attributes including reliability, usability, scalability and maintainability. 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How do you build software that meets customers’ needs today and exhibits the quality characteristics that will enable it to be extended and scaled to meet customers’ needs over the</a:t>
            </a:r>
            <a:r>
              <a:rPr b="1" lang="en"/>
              <a:t> long term</a:t>
            </a:r>
            <a:r>
              <a:rPr lang="en"/>
              <a:t> ?</a:t>
            </a:r>
            <a:endParaRPr/>
          </a:p>
        </p:txBody>
      </p:sp>
      <p:sp>
        <p:nvSpPr>
          <p:cNvPr id="1295" name="Google Shape;1295;p1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51" name="Google Shape;651;p54"/>
          <p:cNvSpPr txBox="1"/>
          <p:nvPr>
            <p:ph idx="2" type="subTitle"/>
          </p:nvPr>
        </p:nvSpPr>
        <p:spPr>
          <a:xfrm>
            <a:off x="430900" y="1705325"/>
            <a:ext cx="82806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Activities : The following information needs to be defined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Deliverable : The outcome of the activity, for example: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Architectural Design</a:t>
            </a:r>
            <a:endParaRPr i="1" sz="1400"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Specification Documentation</a:t>
            </a:r>
            <a:endParaRPr i="1" sz="14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Role : Reflects the responsibilities of the people </a:t>
            </a:r>
            <a:r>
              <a:rPr lang="en"/>
              <a:t>involved</a:t>
            </a:r>
            <a:r>
              <a:rPr lang="en"/>
              <a:t> in the activity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Condition ( Pre- or Post- ) : Statements or conditions before or after the activity. For example, the design Activity :</a:t>
            </a:r>
            <a:endParaRPr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Pre-condition : Specification Requirements Activity must be completed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Post-condition :  Architectural Designs must be reviewed by an Expert.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58" name="Google Shape;658;p55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Umbrella</a:t>
            </a:r>
            <a:r>
              <a:rPr lang="en"/>
              <a:t> Activities</a:t>
            </a:r>
            <a:r>
              <a:rPr lang="en"/>
              <a:t>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Software engineering process framework activities are complemented by a number of umbrella activities including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Software Project Management and Control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Technical Review and Inspection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Risk Management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Software Quality Assurance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Measurement and Metrics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…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