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Raleway"/>
      <p:regular r:id="rId72"/>
      <p:bold r:id="rId73"/>
      <p:italic r:id="rId74"/>
      <p:boldItalic r:id="rId75"/>
    </p:embeddedFont>
    <p:embeddedFont>
      <p:font typeface="Raleway SemiBold"/>
      <p:regular r:id="rId76"/>
      <p:bold r:id="rId77"/>
      <p:italic r:id="rId78"/>
      <p:boldItalic r:id="rId79"/>
    </p:embeddedFont>
    <p:embeddedFont>
      <p:font typeface="Raleway Light"/>
      <p:regular r:id="rId80"/>
      <p:bold r:id="rId81"/>
      <p:italic r:id="rId82"/>
      <p:boldItalic r:id="rId83"/>
    </p:embeddedFont>
    <p:embeddedFont>
      <p:font typeface="Raleway Medium"/>
      <p:regular r:id="rId84"/>
      <p:bold r:id="rId85"/>
      <p:italic r:id="rId86"/>
      <p:boldItalic r:id="rId87"/>
    </p:embeddedFont>
    <p:embeddedFont>
      <p:font typeface="Comfortaa"/>
      <p:regular r:id="rId88"/>
      <p:bold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Medium-regular.fntdata"/><Relationship Id="rId83" Type="http://schemas.openxmlformats.org/officeDocument/2006/relationships/font" Target="fonts/RalewayLight-boldItalic.fntdata"/><Relationship Id="rId42" Type="http://schemas.openxmlformats.org/officeDocument/2006/relationships/slide" Target="slides/slide38.xml"/><Relationship Id="rId86" Type="http://schemas.openxmlformats.org/officeDocument/2006/relationships/font" Target="fonts/RalewayMedium-italic.fntdata"/><Relationship Id="rId41" Type="http://schemas.openxmlformats.org/officeDocument/2006/relationships/slide" Target="slides/slide37.xml"/><Relationship Id="rId85" Type="http://schemas.openxmlformats.org/officeDocument/2006/relationships/font" Target="fonts/RalewayMedium-bold.fntdata"/><Relationship Id="rId44" Type="http://schemas.openxmlformats.org/officeDocument/2006/relationships/slide" Target="slides/slide40.xml"/><Relationship Id="rId88" Type="http://schemas.openxmlformats.org/officeDocument/2006/relationships/font" Target="fonts/Comfortaa-regular.fntdata"/><Relationship Id="rId43" Type="http://schemas.openxmlformats.org/officeDocument/2006/relationships/slide" Target="slides/slide39.xml"/><Relationship Id="rId87" Type="http://schemas.openxmlformats.org/officeDocument/2006/relationships/font" Target="fonts/RalewayMedium-bold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Comfortaa-bold.fntdata"/><Relationship Id="rId80" Type="http://schemas.openxmlformats.org/officeDocument/2006/relationships/font" Target="fonts/RalewayLight-regular.fntdata"/><Relationship Id="rId82" Type="http://schemas.openxmlformats.org/officeDocument/2006/relationships/font" Target="fonts/RalewayLight-italic.fntdata"/><Relationship Id="rId81" Type="http://schemas.openxmlformats.org/officeDocument/2006/relationships/font" Target="fonts/Raleway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7.xml"/><Relationship Id="rId75" Type="http://schemas.openxmlformats.org/officeDocument/2006/relationships/font" Target="fonts/Raleway-boldItalic.fntdata"/><Relationship Id="rId30" Type="http://schemas.openxmlformats.org/officeDocument/2006/relationships/slide" Target="slides/slide26.xml"/><Relationship Id="rId74" Type="http://schemas.openxmlformats.org/officeDocument/2006/relationships/font" Target="fonts/Raleway-italic.fntdata"/><Relationship Id="rId33" Type="http://schemas.openxmlformats.org/officeDocument/2006/relationships/slide" Target="slides/slide29.xml"/><Relationship Id="rId77" Type="http://schemas.openxmlformats.org/officeDocument/2006/relationships/font" Target="fonts/RalewaySemiBold-bold.fntdata"/><Relationship Id="rId32" Type="http://schemas.openxmlformats.org/officeDocument/2006/relationships/slide" Target="slides/slide28.xml"/><Relationship Id="rId76" Type="http://schemas.openxmlformats.org/officeDocument/2006/relationships/font" Target="fonts/RalewaySemiBold-regular.fntdata"/><Relationship Id="rId35" Type="http://schemas.openxmlformats.org/officeDocument/2006/relationships/slide" Target="slides/slide31.xml"/><Relationship Id="rId79" Type="http://schemas.openxmlformats.org/officeDocument/2006/relationships/font" Target="fonts/RalewaySemiBold-boldItalic.fntdata"/><Relationship Id="rId34" Type="http://schemas.openxmlformats.org/officeDocument/2006/relationships/slide" Target="slides/slide30.xml"/><Relationship Id="rId78" Type="http://schemas.openxmlformats.org/officeDocument/2006/relationships/font" Target="fonts/RalewaySemi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16d33b7f82_1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16d33b7f82_1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16d33b7f82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16d33b7f82_1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6d33b7f82_1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6d33b7f82_1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16d33b7f82_1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16d33b7f82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6d33b7f82_1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16d33b7f82_1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16d33b7f82_1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16d33b7f82_1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6d33b7f82_1_1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6d33b7f82_1_1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16d33b7f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16d33b7f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16d33b7f8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16d33b7f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16d33b7f82_1_2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16d33b7f82_1_2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16d33b7f82_1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16d33b7f82_1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16d33b7f8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16d33b7f8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16d33b7f8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16d33b7f8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16d33b7f8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16d33b7f8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16d33b7f8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16d33b7f8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16d33b7f8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16d33b7f8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16d33b7f8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16d33b7f8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16d33b7f8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16d33b7f8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16d33b7f8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16d33b7f8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16d33b7f8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16d33b7f8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6d33b7f82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6d33b7f82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6d33b7f8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6d33b7f8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16d33b7f8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16d33b7f8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16d33b7f8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16d33b7f8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16d33b7f8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16d33b7f8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16d33b7f8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16d33b7f8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16d33b7f82_1_3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16d33b7f82_1_3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16d33b7f82_1_3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16d33b7f82_1_3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16d33b7f82_1_3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16d33b7f82_1_3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16d33b7f8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16d33b7f8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16d33b7f82_1_3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16d33b7f82_1_3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6d33b7f82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16d33b7f82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16d33b7f8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16d33b7f8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16d33b7f8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16d33b7f8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16d33b7f82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16d33b7f82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16d33b7f82_1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16d33b7f82_1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16d33b7f82_1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16d33b7f82_1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16d33b7f82_1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16d33b7f82_1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127902ba0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127902ba0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08869dd9f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08869dd9f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127902ba0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127902ba0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127902ba0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127902ba0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6d33b7f82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16d33b7f82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127902ba0a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127902ba0a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127902ba0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127902ba0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127902ba0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127902ba0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127902ba0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127902ba0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127902ba0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127902ba0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127902ba0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127902ba0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127902ba0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127902ba0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127902ba0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127902ba0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127902ba0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127902ba0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127902ba0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127902ba0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16d33b7f82_1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16d33b7f82_1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127902ba0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127902ba0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127902ba0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127902ba0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127902ba0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127902ba0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16d33b7f82_1_2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16d33b7f82_1_2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16d33b7f82_1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216d33b7f82_1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16d33b7f82_1_2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16d33b7f82_1_2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16d33b7f82_1_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16d33b7f82_1_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16d33b7f82_1_2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16d33b7f82_1_2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16d33b7f82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16d33b7f82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16d33b7f82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16d33b7f82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16d33b7f82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16d33b7f82_1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6500" y="863700"/>
            <a:ext cx="91440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600"/>
              <a:t>	</a:t>
            </a:r>
            <a:r>
              <a:rPr b="1" i="1" lang="en" sz="4900"/>
              <a:t>3 : Agile Methodologies</a:t>
            </a:r>
            <a:endParaRPr b="1" i="1" sz="49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39" name="Google Shape;639;p56"/>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sz="1800"/>
          </a:p>
        </p:txBody>
      </p:sp>
      <p:sp>
        <p:nvSpPr>
          <p:cNvPr id="640" name="Google Shape;64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1" name="Google Shape;641;p56"/>
          <p:cNvSpPr txBox="1"/>
          <p:nvPr/>
        </p:nvSpPr>
        <p:spPr>
          <a:xfrm>
            <a:off x="7026450" y="2475175"/>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02</a:t>
            </a:r>
            <a:endParaRPr sz="10300">
              <a:solidFill>
                <a:srgbClr val="F668B9"/>
              </a:solidFill>
              <a:latin typeface="Raleway"/>
              <a:ea typeface="Raleway"/>
              <a:cs typeface="Raleway"/>
              <a:sym typeface="Raleway"/>
            </a:endParaRPr>
          </a:p>
        </p:txBody>
      </p:sp>
      <p:sp>
        <p:nvSpPr>
          <p:cNvPr id="642" name="Google Shape;642;p56"/>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Incremental design</a:t>
            </a:r>
            <a:r>
              <a:rPr lang="en" sz="1800"/>
              <a:t>: </a:t>
            </a:r>
            <a:endParaRPr sz="1800"/>
          </a:p>
          <a:p>
            <a:pPr indent="-342900" lvl="1" marL="914400" marR="0" rtl="0" algn="l">
              <a:lnSpc>
                <a:spcPct val="150000"/>
              </a:lnSpc>
              <a:spcBef>
                <a:spcPts val="0"/>
              </a:spcBef>
              <a:spcAft>
                <a:spcPts val="0"/>
              </a:spcAft>
              <a:buSzPts val="1800"/>
              <a:buChar char="■"/>
            </a:pPr>
            <a:r>
              <a:rPr lang="en" sz="1800"/>
              <a:t>Don’t try to complete the design up front because not enough is known early about the system. </a:t>
            </a:r>
            <a:endParaRPr sz="1800"/>
          </a:p>
          <a:p>
            <a:pPr indent="-342900" lvl="1" marL="914400" marR="0" rtl="0" algn="l">
              <a:lnSpc>
                <a:spcPct val="150000"/>
              </a:lnSpc>
              <a:spcBef>
                <a:spcPts val="0"/>
              </a:spcBef>
              <a:spcAft>
                <a:spcPts val="0"/>
              </a:spcAft>
              <a:buSzPts val="1800"/>
              <a:buChar char="■"/>
            </a:pPr>
            <a:r>
              <a:rPr lang="en" sz="1800"/>
              <a:t>Delay design decisions as much as possible, and improve the existing design when more knowledge is acquired.</a:t>
            </a:r>
            <a:endParaRPr sz="1800"/>
          </a:p>
          <a:p>
            <a:pPr indent="0" lvl="0" marL="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48" name="Google Shape;648;p57"/>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sz="1800"/>
          </a:p>
        </p:txBody>
      </p:sp>
      <p:sp>
        <p:nvSpPr>
          <p:cNvPr id="649" name="Google Shape;64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57"/>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03</a:t>
            </a:r>
            <a:endParaRPr sz="10300">
              <a:solidFill>
                <a:srgbClr val="F668B9"/>
              </a:solidFill>
              <a:latin typeface="Raleway"/>
              <a:ea typeface="Raleway"/>
              <a:cs typeface="Raleway"/>
              <a:sym typeface="Raleway"/>
            </a:endParaRPr>
          </a:p>
        </p:txBody>
      </p:sp>
      <p:sp>
        <p:nvSpPr>
          <p:cNvPr id="651" name="Google Shape;651;p57"/>
          <p:cNvSpPr txBox="1"/>
          <p:nvPr>
            <p:ph idx="2" type="subTitle"/>
          </p:nvPr>
        </p:nvSpPr>
        <p:spPr>
          <a:xfrm>
            <a:off x="2175025" y="25065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User involvement </a:t>
            </a:r>
            <a:r>
              <a:rPr lang="en" sz="1800"/>
              <a:t>: </a:t>
            </a:r>
            <a:endParaRPr sz="1800"/>
          </a:p>
          <a:p>
            <a:pPr indent="-330200" lvl="1" marL="914400" rtl="0" algn="l">
              <a:lnSpc>
                <a:spcPct val="150000"/>
              </a:lnSpc>
              <a:spcBef>
                <a:spcPts val="0"/>
              </a:spcBef>
              <a:spcAft>
                <a:spcPts val="0"/>
              </a:spcAft>
              <a:buSzPts val="1600"/>
              <a:buChar char="■"/>
            </a:pPr>
            <a:r>
              <a:rPr lang="en"/>
              <a:t>Rather than trying to produce formal, complete, immutable standards at the beginning,</a:t>
            </a:r>
            <a:endParaRPr/>
          </a:p>
          <a:p>
            <a:pPr indent="-330200" lvl="2" marL="1371600" rtl="0" algn="l">
              <a:lnSpc>
                <a:spcPct val="150000"/>
              </a:lnSpc>
              <a:spcBef>
                <a:spcPts val="0"/>
              </a:spcBef>
              <a:spcAft>
                <a:spcPts val="0"/>
              </a:spcAft>
              <a:buSzPts val="1600"/>
              <a:buChar char="■"/>
            </a:pPr>
            <a:r>
              <a:rPr lang="en"/>
              <a:t> Ask the users involved with the project to provide constant feedback.</a:t>
            </a:r>
            <a:endParaRPr/>
          </a:p>
          <a:p>
            <a:pPr indent="-330200" lvl="1" marL="914400" rtl="0" algn="l">
              <a:lnSpc>
                <a:spcPct val="150000"/>
              </a:lnSpc>
              <a:spcBef>
                <a:spcPts val="0"/>
              </a:spcBef>
              <a:spcAft>
                <a:spcPts val="0"/>
              </a:spcAft>
              <a:buSzPts val="1600"/>
              <a:buChar char="■"/>
            </a:pPr>
            <a:r>
              <a:rPr lang="en"/>
              <a:t>Customers should be closely involved throughout the development process.</a:t>
            </a:r>
            <a:endParaRPr/>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57" name="Google Shape;657;p58"/>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1600"/>
              </a:spcAft>
              <a:buNone/>
            </a:pPr>
            <a:r>
              <a:t/>
            </a:r>
            <a:endParaRPr sz="1800"/>
          </a:p>
        </p:txBody>
      </p:sp>
      <p:sp>
        <p:nvSpPr>
          <p:cNvPr id="658" name="Google Shape;658;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8"/>
          <p:cNvSpPr txBox="1"/>
          <p:nvPr/>
        </p:nvSpPr>
        <p:spPr>
          <a:xfrm>
            <a:off x="7026450" y="2475175"/>
            <a:ext cx="18915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04</a:t>
            </a:r>
            <a:endParaRPr sz="10300">
              <a:solidFill>
                <a:srgbClr val="F668B9"/>
              </a:solidFill>
              <a:latin typeface="Raleway"/>
              <a:ea typeface="Raleway"/>
              <a:cs typeface="Raleway"/>
              <a:sym typeface="Raleway"/>
            </a:endParaRPr>
          </a:p>
        </p:txBody>
      </p:sp>
      <p:sp>
        <p:nvSpPr>
          <p:cNvPr id="660" name="Google Shape;660;p58"/>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Embrace change</a:t>
            </a:r>
            <a:endParaRPr sz="1800"/>
          </a:p>
          <a:p>
            <a:pPr indent="-342900" lvl="1" marL="914400" marR="0" rtl="0" algn="l">
              <a:lnSpc>
                <a:spcPct val="150000"/>
              </a:lnSpc>
              <a:spcBef>
                <a:spcPts val="0"/>
              </a:spcBef>
              <a:spcAft>
                <a:spcPts val="0"/>
              </a:spcAft>
              <a:buSzPts val="1800"/>
              <a:buChar char="■"/>
            </a:pPr>
            <a:r>
              <a:rPr lang="en" sz="1800"/>
              <a:t>Expect the system requirements to change, and so design the system to accommodate these changes.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66" name="Google Shape;666;p59"/>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sz="1800"/>
          </a:p>
        </p:txBody>
      </p:sp>
      <p:sp>
        <p:nvSpPr>
          <p:cNvPr id="667" name="Google Shape;66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59"/>
          <p:cNvSpPr txBox="1"/>
          <p:nvPr/>
        </p:nvSpPr>
        <p:spPr>
          <a:xfrm>
            <a:off x="295025" y="2495900"/>
            <a:ext cx="1880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05</a:t>
            </a:r>
            <a:endParaRPr sz="10300">
              <a:solidFill>
                <a:srgbClr val="F668B9"/>
              </a:solidFill>
              <a:latin typeface="Raleway"/>
              <a:ea typeface="Raleway"/>
              <a:cs typeface="Raleway"/>
              <a:sym typeface="Raleway"/>
            </a:endParaRPr>
          </a:p>
        </p:txBody>
      </p:sp>
      <p:sp>
        <p:nvSpPr>
          <p:cNvPr id="669" name="Google Shape;669;p59"/>
          <p:cNvSpPr txBox="1"/>
          <p:nvPr>
            <p:ph idx="2" type="subTitle"/>
          </p:nvPr>
        </p:nvSpPr>
        <p:spPr>
          <a:xfrm>
            <a:off x="2251225" y="26589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People, not process </a:t>
            </a:r>
            <a:r>
              <a:rPr lang="en" sz="1800"/>
              <a:t>: </a:t>
            </a:r>
            <a:endParaRPr sz="1800"/>
          </a:p>
          <a:p>
            <a:pPr indent="-330200" lvl="1" marL="914400" rtl="0" algn="l">
              <a:lnSpc>
                <a:spcPct val="150000"/>
              </a:lnSpc>
              <a:spcBef>
                <a:spcPts val="0"/>
              </a:spcBef>
              <a:spcAft>
                <a:spcPts val="0"/>
              </a:spcAft>
              <a:buSzPts val="1600"/>
              <a:buChar char="■"/>
            </a:pPr>
            <a:r>
              <a:rPr lang="en"/>
              <a:t>The skills of the development team should be recognized and exploited.</a:t>
            </a:r>
            <a:endParaRPr/>
          </a:p>
          <a:p>
            <a:pPr indent="-330200" lvl="1" marL="914400" rtl="0" algn="l">
              <a:lnSpc>
                <a:spcPct val="150000"/>
              </a:lnSpc>
              <a:spcBef>
                <a:spcPts val="0"/>
              </a:spcBef>
              <a:spcAft>
                <a:spcPts val="0"/>
              </a:spcAft>
              <a:buSzPts val="1600"/>
              <a:buChar char="■"/>
            </a:pPr>
            <a:r>
              <a:rPr lang="en"/>
              <a:t>Team members should be left to develop their own ways of working without prescriptive processes.</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75" name="Google Shape;675;p60"/>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1600"/>
              </a:spcAft>
              <a:buNone/>
            </a:pPr>
            <a:r>
              <a:t/>
            </a:r>
            <a:endParaRPr sz="1800"/>
          </a:p>
        </p:txBody>
      </p:sp>
      <p:sp>
        <p:nvSpPr>
          <p:cNvPr id="676" name="Google Shape;67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7" name="Google Shape;677;p60"/>
          <p:cNvSpPr txBox="1"/>
          <p:nvPr/>
        </p:nvSpPr>
        <p:spPr>
          <a:xfrm>
            <a:off x="7026450" y="2475175"/>
            <a:ext cx="18915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06</a:t>
            </a:r>
            <a:endParaRPr sz="10300">
              <a:solidFill>
                <a:srgbClr val="F668B9"/>
              </a:solidFill>
              <a:latin typeface="Raleway"/>
              <a:ea typeface="Raleway"/>
              <a:cs typeface="Raleway"/>
              <a:sym typeface="Raleway"/>
            </a:endParaRPr>
          </a:p>
        </p:txBody>
      </p:sp>
      <p:sp>
        <p:nvSpPr>
          <p:cNvPr id="678" name="Google Shape;678;p60"/>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Maintain simplicity</a:t>
            </a:r>
            <a:endParaRPr sz="1800"/>
          </a:p>
          <a:p>
            <a:pPr indent="-342900" lvl="1" marL="914400" marR="0" rtl="0" algn="l">
              <a:lnSpc>
                <a:spcPct val="150000"/>
              </a:lnSpc>
              <a:spcBef>
                <a:spcPts val="0"/>
              </a:spcBef>
              <a:spcAft>
                <a:spcPts val="0"/>
              </a:spcAft>
              <a:buSzPts val="1800"/>
              <a:buChar char="■"/>
            </a:pPr>
            <a:r>
              <a:rPr lang="en" sz="1800"/>
              <a:t>Focus on simplicity in both the software being developed and in the development process including the communication activity </a:t>
            </a:r>
            <a:endParaRPr sz="1800"/>
          </a:p>
          <a:p>
            <a:pPr indent="-342900" lvl="1" marL="914400" marR="0" rtl="0" algn="l">
              <a:lnSpc>
                <a:spcPct val="150000"/>
              </a:lnSpc>
              <a:spcBef>
                <a:spcPts val="0"/>
              </a:spcBef>
              <a:spcAft>
                <a:spcPts val="0"/>
              </a:spcAft>
              <a:buSzPts val="1800"/>
              <a:buChar char="■"/>
            </a:pPr>
            <a:r>
              <a:rPr lang="en" sz="1800"/>
              <a:t>Actively work to eliminate complexity from the system.</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84" name="Google Shape;684;p6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Processes vs Traditional Processes when it comes to Handling Changes</a:t>
            </a:r>
            <a:endParaRPr sz="1800"/>
          </a:p>
        </p:txBody>
      </p:sp>
      <p:sp>
        <p:nvSpPr>
          <p:cNvPr id="685" name="Google Shape;68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6" name="Google Shape;686;p61"/>
          <p:cNvPicPr preferRelativeResize="0"/>
          <p:nvPr/>
        </p:nvPicPr>
        <p:blipFill>
          <a:blip r:embed="rId3">
            <a:alphaModFix/>
          </a:blip>
          <a:stretch>
            <a:fillRect/>
          </a:stretch>
        </p:blipFill>
        <p:spPr>
          <a:xfrm>
            <a:off x="4015430" y="2172100"/>
            <a:ext cx="4138225" cy="2971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692" name="Google Shape;692;p62"/>
          <p:cNvSpPr txBox="1"/>
          <p:nvPr>
            <p:ph idx="2" type="subTitle"/>
          </p:nvPr>
        </p:nvSpPr>
        <p:spPr>
          <a:xfrm>
            <a:off x="583300" y="1552925"/>
            <a:ext cx="4906800" cy="485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Scrum Process Model</a:t>
            </a:r>
            <a:endParaRPr sz="1800"/>
          </a:p>
          <a:p>
            <a:pPr indent="0" lvl="0" marL="0" rtl="0" algn="l">
              <a:lnSpc>
                <a:spcPct val="150000"/>
              </a:lnSpc>
              <a:spcBef>
                <a:spcPts val="1600"/>
              </a:spcBef>
              <a:spcAft>
                <a:spcPts val="1600"/>
              </a:spcAft>
              <a:buNone/>
            </a:pPr>
            <a:r>
              <a:t/>
            </a:r>
            <a:endParaRPr sz="1800"/>
          </a:p>
        </p:txBody>
      </p:sp>
      <p:sp>
        <p:nvSpPr>
          <p:cNvPr id="693" name="Google Shape;69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62"/>
          <p:cNvPicPr preferRelativeResize="0"/>
          <p:nvPr/>
        </p:nvPicPr>
        <p:blipFill>
          <a:blip r:embed="rId3">
            <a:alphaModFix/>
          </a:blip>
          <a:stretch>
            <a:fillRect/>
          </a:stretch>
        </p:blipFill>
        <p:spPr>
          <a:xfrm>
            <a:off x="1402233" y="1941523"/>
            <a:ext cx="6922929" cy="3022800"/>
          </a:xfrm>
          <a:prstGeom prst="rect">
            <a:avLst/>
          </a:prstGeom>
          <a:noFill/>
          <a:ln>
            <a:noFill/>
          </a:ln>
        </p:spPr>
      </p:pic>
      <p:sp>
        <p:nvSpPr>
          <p:cNvPr id="695" name="Google Shape;695;p62"/>
          <p:cNvSpPr/>
          <p:nvPr/>
        </p:nvSpPr>
        <p:spPr>
          <a:xfrm>
            <a:off x="6168200" y="2388775"/>
            <a:ext cx="805200" cy="33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01" name="Google Shape;701;p6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Definition</a:t>
            </a:r>
            <a:endParaRPr b="1"/>
          </a:p>
          <a:p>
            <a:pPr indent="-330200" lvl="1" marL="914400" rtl="0" algn="l">
              <a:lnSpc>
                <a:spcPct val="150000"/>
              </a:lnSpc>
              <a:spcBef>
                <a:spcPts val="0"/>
              </a:spcBef>
              <a:spcAft>
                <a:spcPts val="0"/>
              </a:spcAft>
              <a:buSzPts val="1600"/>
              <a:buChar char="■"/>
            </a:pPr>
            <a:r>
              <a:rPr lang="en"/>
              <a:t>Is a project management framework or even a methodology composed of a set of principles for creating, improving and delivering high-quality products to customers in an iterative and incremental way.</a:t>
            </a:r>
            <a:endParaRPr/>
          </a:p>
          <a:p>
            <a:pPr indent="-330200" lvl="1" marL="914400" rtl="0" algn="l">
              <a:lnSpc>
                <a:spcPct val="150000"/>
              </a:lnSpc>
              <a:spcBef>
                <a:spcPts val="0"/>
              </a:spcBef>
              <a:spcAft>
                <a:spcPts val="0"/>
              </a:spcAft>
              <a:buSzPts val="1600"/>
              <a:buChar char="■"/>
            </a:pPr>
            <a:r>
              <a:rPr lang="en"/>
              <a:t>It emphasizes on teamwork, collaboration, communication, transparency and continual improvement among team members ⇒ ( </a:t>
            </a:r>
            <a:r>
              <a:rPr b="1" lang="en"/>
              <a:t>Self-organized Teams )</a:t>
            </a:r>
            <a:endParaRPr b="1"/>
          </a:p>
          <a:p>
            <a:pPr indent="-330200" lvl="1" marL="914400" rtl="0" algn="l">
              <a:lnSpc>
                <a:spcPct val="150000"/>
              </a:lnSpc>
              <a:spcBef>
                <a:spcPts val="0"/>
              </a:spcBef>
              <a:spcAft>
                <a:spcPts val="0"/>
              </a:spcAft>
              <a:buSzPts val="1600"/>
              <a:buChar char="■"/>
            </a:pPr>
            <a:r>
              <a:rPr lang="en">
                <a:solidFill>
                  <a:schemeClr val="dk1"/>
                </a:solidFill>
              </a:rPr>
              <a:t>Scrum is built upon by the collective intelligence of the people using it. Rather than provide people with detailed instructions, the rules of Scrum guide the relationships and interactions</a:t>
            </a:r>
            <a:endParaRPr b="1"/>
          </a:p>
        </p:txBody>
      </p:sp>
      <p:sp>
        <p:nvSpPr>
          <p:cNvPr id="702" name="Google Shape;702;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08" name="Google Shape;708;p6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Why ?</a:t>
            </a:r>
            <a:endParaRPr b="1"/>
          </a:p>
          <a:p>
            <a:pPr indent="-330200" lvl="1" marL="914400" rtl="0" algn="l">
              <a:lnSpc>
                <a:spcPct val="150000"/>
              </a:lnSpc>
              <a:spcBef>
                <a:spcPts val="0"/>
              </a:spcBef>
              <a:spcAft>
                <a:spcPts val="0"/>
              </a:spcAft>
              <a:buSzPts val="1600"/>
              <a:buChar char="■"/>
            </a:pPr>
            <a:r>
              <a:rPr lang="en"/>
              <a:t>It is designed to deliver value to the customer and satisfy their needs throughout the development of the project by:</a:t>
            </a:r>
            <a:endParaRPr/>
          </a:p>
          <a:p>
            <a:pPr indent="-330200" lvl="2" marL="1371600" rtl="0" algn="l">
              <a:lnSpc>
                <a:spcPct val="150000"/>
              </a:lnSpc>
              <a:spcBef>
                <a:spcPts val="0"/>
              </a:spcBef>
              <a:spcAft>
                <a:spcPts val="0"/>
              </a:spcAft>
              <a:buSzPts val="1600"/>
              <a:buChar char="■"/>
            </a:pPr>
            <a:r>
              <a:rPr lang="en"/>
              <a:t>Selecting and prioritizing  the right functionalities at the right increment of delivery</a:t>
            </a:r>
            <a:endParaRPr/>
          </a:p>
          <a:p>
            <a:pPr indent="-330200" lvl="2" marL="1371600" rtl="0" algn="l">
              <a:lnSpc>
                <a:spcPct val="150000"/>
              </a:lnSpc>
              <a:spcBef>
                <a:spcPts val="0"/>
              </a:spcBef>
              <a:spcAft>
                <a:spcPts val="0"/>
              </a:spcAft>
              <a:buSzPts val="1600"/>
              <a:buChar char="■"/>
            </a:pPr>
            <a:r>
              <a:rPr lang="en"/>
              <a:t>Creating an environment featured by transparency in communication, collective responsibility and continuous progress</a:t>
            </a:r>
            <a:endParaRPr/>
          </a:p>
        </p:txBody>
      </p:sp>
      <p:sp>
        <p:nvSpPr>
          <p:cNvPr id="709" name="Google Shape;70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15" name="Google Shape;715;p6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Why ?</a:t>
            </a:r>
            <a:endParaRPr b="1"/>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product is broken down into a set of manageable and understandable chunks/deliverables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Unstable requirements do not hold up progress. ( Complex features, can wait, whilst we can deliver incrementally new features)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Customers see on-time delivery of increments and gain feedback on how the product works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whole team has visibility of everything, and consequently team communication and morale are improved</a:t>
            </a:r>
            <a:endParaRPr sz="1500">
              <a:solidFill>
                <a:schemeClr val="dk1"/>
              </a:solidFill>
            </a:endParaRPr>
          </a:p>
        </p:txBody>
      </p:sp>
      <p:sp>
        <p:nvSpPr>
          <p:cNvPr id="716" name="Google Shape;71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636075" y="216600"/>
            <a:ext cx="6507900" cy="49269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SzPts val="2100"/>
              <a:buChar char="●"/>
            </a:pPr>
            <a:r>
              <a:rPr b="1" lang="en" sz="2400"/>
              <a:t>Agile Methodologies</a:t>
            </a:r>
            <a:endParaRPr b="1" sz="2400"/>
          </a:p>
          <a:p>
            <a:pPr indent="-361950" lvl="1" marL="914400" rtl="0" algn="l">
              <a:lnSpc>
                <a:spcPct val="200000"/>
              </a:lnSpc>
              <a:spcBef>
                <a:spcPts val="0"/>
              </a:spcBef>
              <a:spcAft>
                <a:spcPts val="0"/>
              </a:spcAft>
              <a:buSzPts val="2100"/>
              <a:buChar char="○"/>
            </a:pPr>
            <a:r>
              <a:rPr b="1" i="1" lang="en" sz="2400"/>
              <a:t>Manifesto</a:t>
            </a:r>
            <a:endParaRPr b="1" i="1" sz="2400"/>
          </a:p>
          <a:p>
            <a:pPr indent="-381000" lvl="1" marL="914400" rtl="0" algn="l">
              <a:lnSpc>
                <a:spcPct val="200000"/>
              </a:lnSpc>
              <a:spcBef>
                <a:spcPts val="0"/>
              </a:spcBef>
              <a:spcAft>
                <a:spcPts val="0"/>
              </a:spcAft>
              <a:buSzPts val="2400"/>
              <a:buChar char="○"/>
            </a:pPr>
            <a:r>
              <a:rPr b="1" i="1" lang="en" sz="2400"/>
              <a:t>Principles</a:t>
            </a:r>
            <a:endParaRPr b="1" i="1" sz="2100"/>
          </a:p>
          <a:p>
            <a:pPr indent="-381000" lvl="0" marL="457200" rtl="0" algn="l">
              <a:lnSpc>
                <a:spcPct val="200000"/>
              </a:lnSpc>
              <a:spcBef>
                <a:spcPts val="0"/>
              </a:spcBef>
              <a:spcAft>
                <a:spcPts val="0"/>
              </a:spcAft>
              <a:buSzPts val="2400"/>
              <a:buChar char="●"/>
            </a:pPr>
            <a:r>
              <a:rPr b="1" lang="en" sz="2400"/>
              <a:t>eXtreme Programming</a:t>
            </a:r>
            <a:endParaRPr b="1" sz="2400"/>
          </a:p>
          <a:p>
            <a:pPr indent="-381000" lvl="0" marL="457200" rtl="0" algn="l">
              <a:lnSpc>
                <a:spcPct val="200000"/>
              </a:lnSpc>
              <a:spcBef>
                <a:spcPts val="0"/>
              </a:spcBef>
              <a:spcAft>
                <a:spcPts val="0"/>
              </a:spcAft>
              <a:buSzPts val="2400"/>
              <a:buChar char="●"/>
            </a:pPr>
            <a:r>
              <a:rPr b="1" lang="en" sz="2400"/>
              <a:t>Scrum </a:t>
            </a:r>
            <a:endParaRPr b="1" sz="2400"/>
          </a:p>
          <a:p>
            <a:pPr indent="-381000" lvl="0" marL="457200" rtl="0" algn="l">
              <a:lnSpc>
                <a:spcPct val="200000"/>
              </a:lnSpc>
              <a:spcBef>
                <a:spcPts val="0"/>
              </a:spcBef>
              <a:spcAft>
                <a:spcPts val="0"/>
              </a:spcAft>
              <a:buSzPts val="2400"/>
              <a:buChar char="●"/>
            </a:pPr>
            <a:r>
              <a:rPr b="1" lang="en" sz="2400"/>
              <a:t>Choosing a Process Model</a:t>
            </a:r>
            <a:endParaRPr b="1" sz="2400"/>
          </a:p>
          <a:p>
            <a:pPr indent="0" lvl="0" marL="0" rtl="0" algn="l">
              <a:lnSpc>
                <a:spcPct val="200000"/>
              </a:lnSpc>
              <a:spcBef>
                <a:spcPts val="1600"/>
              </a:spcBef>
              <a:spcAft>
                <a:spcPts val="1600"/>
              </a:spcAft>
              <a:buNone/>
            </a:pPr>
            <a:r>
              <a:t/>
            </a:r>
            <a:endParaRPr b="1" sz="24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22" name="Google Shape;722;p6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Why ?</a:t>
            </a:r>
            <a:endParaRPr b="1"/>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product is broken down into a set of manageable and understandable chunks/deliverables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Unstable requirements do not hold up progress. ( Complex features, can wait, whilst we can deliver incrementally new features)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Customers see on-time delivery of increments and gain feedback on how the product works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whole team has visibility of everything, and consequently team communication and morale are improved</a:t>
            </a:r>
            <a:endParaRPr sz="1500">
              <a:solidFill>
                <a:schemeClr val="dk1"/>
              </a:solidFill>
            </a:endParaRPr>
          </a:p>
          <a:p>
            <a:pPr indent="0" lvl="0" marL="0" rtl="0" algn="l">
              <a:lnSpc>
                <a:spcPct val="150000"/>
              </a:lnSpc>
              <a:spcBef>
                <a:spcPts val="1600"/>
              </a:spcBef>
              <a:spcAft>
                <a:spcPts val="1600"/>
              </a:spcAft>
              <a:buNone/>
            </a:pPr>
            <a:r>
              <a:t/>
            </a:r>
            <a:endParaRPr sz="1500">
              <a:solidFill>
                <a:schemeClr val="dk1"/>
              </a:solidFill>
            </a:endParaRPr>
          </a:p>
        </p:txBody>
      </p:sp>
      <p:sp>
        <p:nvSpPr>
          <p:cNvPr id="723" name="Google Shape;723;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4" name="Google Shape;724;p66"/>
          <p:cNvSpPr/>
          <p:nvPr/>
        </p:nvSpPr>
        <p:spPr>
          <a:xfrm>
            <a:off x="1721550" y="2466200"/>
            <a:ext cx="6066900" cy="19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2000"/>
              <a:t>More suited to the current trends of applications in this era</a:t>
            </a:r>
            <a:br>
              <a:rPr b="1" lang="en" sz="2000"/>
            </a:br>
            <a:r>
              <a:rPr b="1" lang="en" sz="2000"/>
              <a:t>Startup Apps, Mobile Apps… are mostly needed in a short time of few months (not years)</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30" name="Google Shape;730;p67"/>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History</a:t>
            </a:r>
            <a:endParaRPr b="1"/>
          </a:p>
          <a:p>
            <a:pPr indent="-323850" lvl="1" marL="914400" rtl="0" algn="l">
              <a:lnSpc>
                <a:spcPct val="150000"/>
              </a:lnSpc>
              <a:spcBef>
                <a:spcPts val="0"/>
              </a:spcBef>
              <a:spcAft>
                <a:spcPts val="0"/>
              </a:spcAft>
              <a:buSzPts val="1500"/>
              <a:buChar char="■"/>
            </a:pPr>
            <a:r>
              <a:rPr lang="en" sz="1500"/>
              <a:t>The use of Scrum dates back to 1986 inside the article “</a:t>
            </a:r>
            <a:r>
              <a:rPr b="1" i="1" lang="en" sz="1500"/>
              <a:t>The new product development game</a:t>
            </a:r>
            <a:r>
              <a:rPr lang="en" sz="1500"/>
              <a:t>” published by Hirotaka Takeuchi &amp; Ikujiro Nonaka in </a:t>
            </a:r>
            <a:r>
              <a:rPr i="1" lang="en" sz="1500"/>
              <a:t>Harvard Business Review. </a:t>
            </a:r>
            <a:r>
              <a:rPr lang="en" sz="1500"/>
              <a:t>The article describes</a:t>
            </a:r>
            <a:endParaRPr sz="1500"/>
          </a:p>
          <a:p>
            <a:pPr indent="-323850" lvl="2" marL="1371600" rtl="0" algn="l">
              <a:lnSpc>
                <a:spcPct val="150000"/>
              </a:lnSpc>
              <a:spcBef>
                <a:spcPts val="0"/>
              </a:spcBef>
              <a:spcAft>
                <a:spcPts val="0"/>
              </a:spcAft>
              <a:buSzPts val="1500"/>
              <a:buChar char="■"/>
            </a:pPr>
            <a:r>
              <a:rPr lang="en" sz="1500"/>
              <a:t>How big companies ( Canon, Honda ..) produce new products using a scalable and team-based approach whilst focusing on principles of self-organized teams.</a:t>
            </a:r>
            <a:endParaRPr b="1" i="1" sz="1500"/>
          </a:p>
          <a:p>
            <a:pPr indent="-323850" lvl="1" marL="914400" rtl="0" algn="l">
              <a:lnSpc>
                <a:spcPct val="150000"/>
              </a:lnSpc>
              <a:spcBef>
                <a:spcPts val="0"/>
              </a:spcBef>
              <a:spcAft>
                <a:spcPts val="0"/>
              </a:spcAft>
              <a:buSzPts val="1500"/>
              <a:buChar char="■"/>
            </a:pPr>
            <a:r>
              <a:rPr lang="en" sz="1500"/>
              <a:t>In 1993, Jeff Sutherland and his team created the Scrum Process for the development of of software products at Easel Corporation.</a:t>
            </a:r>
            <a:endParaRPr sz="1300">
              <a:solidFill>
                <a:schemeClr val="dk1"/>
              </a:solidFill>
              <a:highlight>
                <a:srgbClr val="FFFFFF"/>
              </a:highlight>
              <a:latin typeface="Comfortaa"/>
              <a:ea typeface="Comfortaa"/>
              <a:cs typeface="Comfortaa"/>
              <a:sym typeface="Comfortaa"/>
            </a:endParaRPr>
          </a:p>
        </p:txBody>
      </p:sp>
      <p:sp>
        <p:nvSpPr>
          <p:cNvPr id="731" name="Google Shape;731;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37" name="Google Shape;737;p6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Term</a:t>
            </a:r>
            <a:endParaRPr b="1"/>
          </a:p>
          <a:p>
            <a:pPr indent="-323850" lvl="1" marL="914400" rtl="0" algn="l">
              <a:lnSpc>
                <a:spcPct val="150000"/>
              </a:lnSpc>
              <a:spcBef>
                <a:spcPts val="0"/>
              </a:spcBef>
              <a:spcAft>
                <a:spcPts val="0"/>
              </a:spcAft>
              <a:buSzPts val="1500"/>
              <a:buChar char="■"/>
            </a:pPr>
            <a:r>
              <a:rPr lang="en" sz="1500"/>
              <a:t>Waterfall Model Analogy to the </a:t>
            </a:r>
            <a:r>
              <a:rPr b="1" lang="en" sz="1500"/>
              <a:t>Relay race</a:t>
            </a:r>
            <a:endParaRPr b="1" sz="1500"/>
          </a:p>
          <a:p>
            <a:pPr indent="-323850" lvl="2" marL="1371600" rtl="0" algn="l">
              <a:lnSpc>
                <a:spcPct val="150000"/>
              </a:lnSpc>
              <a:spcBef>
                <a:spcPts val="0"/>
              </a:spcBef>
              <a:spcAft>
                <a:spcPts val="0"/>
              </a:spcAft>
              <a:buSzPts val="1500"/>
              <a:buChar char="■"/>
            </a:pPr>
            <a:r>
              <a:rPr b="1" lang="en" sz="1500"/>
              <a:t>Each </a:t>
            </a:r>
            <a:r>
              <a:rPr b="1" lang="en" sz="1500"/>
              <a:t>athlete</a:t>
            </a:r>
            <a:r>
              <a:rPr b="1" lang="en" sz="1500"/>
              <a:t> (racer) will do his phase/lap.</a:t>
            </a:r>
            <a:endParaRPr b="1" sz="1500"/>
          </a:p>
          <a:p>
            <a:pPr indent="-323850" lvl="3" marL="1828800" rtl="0" algn="l">
              <a:lnSpc>
                <a:spcPct val="150000"/>
              </a:lnSpc>
              <a:spcBef>
                <a:spcPts val="0"/>
              </a:spcBef>
              <a:spcAft>
                <a:spcPts val="0"/>
              </a:spcAft>
              <a:buSzPts val="1500"/>
              <a:buChar char="●"/>
            </a:pPr>
            <a:r>
              <a:rPr b="1" lang="en" sz="1500"/>
              <a:t>In the next phase, they will pass the </a:t>
            </a:r>
            <a:r>
              <a:rPr b="1" lang="en" sz="1500"/>
              <a:t>baton (stick)</a:t>
            </a:r>
            <a:r>
              <a:rPr b="1" lang="en" sz="1500"/>
              <a:t> to the next racer</a:t>
            </a:r>
            <a:endParaRPr b="1" sz="1500"/>
          </a:p>
          <a:p>
            <a:pPr indent="-323850" lvl="1" marL="914400" rtl="0" algn="l">
              <a:lnSpc>
                <a:spcPct val="150000"/>
              </a:lnSpc>
              <a:spcBef>
                <a:spcPts val="0"/>
              </a:spcBef>
              <a:spcAft>
                <a:spcPts val="0"/>
              </a:spcAft>
              <a:buSzPts val="1500"/>
              <a:buChar char="■"/>
            </a:pPr>
            <a:r>
              <a:rPr lang="en" sz="1500"/>
              <a:t>Scrum as a word is</a:t>
            </a:r>
            <a:r>
              <a:rPr lang="en" sz="1500"/>
              <a:t> drawn from the </a:t>
            </a:r>
            <a:r>
              <a:rPr b="1" lang="en" sz="1500"/>
              <a:t>Rugby game</a:t>
            </a:r>
            <a:r>
              <a:rPr lang="en" sz="1500"/>
              <a:t> indicating </a:t>
            </a:r>
            <a:r>
              <a:rPr b="1" i="1" lang="en" sz="1500"/>
              <a:t>Restarting a play/game after stoppage due to a foul or … </a:t>
            </a:r>
            <a:endParaRPr b="1" i="1" sz="1500"/>
          </a:p>
          <a:p>
            <a:pPr indent="-323850" lvl="2" marL="1371600" rtl="0" algn="l">
              <a:lnSpc>
                <a:spcPct val="150000"/>
              </a:lnSpc>
              <a:spcBef>
                <a:spcPts val="0"/>
              </a:spcBef>
              <a:spcAft>
                <a:spcPts val="0"/>
              </a:spcAft>
              <a:buSzPts val="1500"/>
              <a:buChar char="■"/>
            </a:pPr>
            <a:r>
              <a:rPr i="1" lang="en" sz="1500"/>
              <a:t>Analogy for Software Development, The developers</a:t>
            </a:r>
            <a:br>
              <a:rPr i="1" lang="en" sz="1500"/>
            </a:br>
            <a:r>
              <a:rPr i="1" lang="en" sz="1500"/>
              <a:t> work as a team during each iteration, afterwards, all</a:t>
            </a:r>
            <a:br>
              <a:rPr i="1" lang="en" sz="1500"/>
            </a:br>
            <a:r>
              <a:rPr i="1" lang="en" sz="1500"/>
              <a:t> members restart fresh from the same point.</a:t>
            </a:r>
            <a:endParaRPr i="1" sz="1500"/>
          </a:p>
          <a:p>
            <a:pPr indent="0" lvl="0" marL="914400" rtl="0" algn="l">
              <a:lnSpc>
                <a:spcPct val="150000"/>
              </a:lnSpc>
              <a:spcBef>
                <a:spcPts val="1600"/>
              </a:spcBef>
              <a:spcAft>
                <a:spcPts val="1600"/>
              </a:spcAft>
              <a:buNone/>
            </a:pPr>
            <a:r>
              <a:t/>
            </a:r>
            <a:endParaRPr sz="1300">
              <a:solidFill>
                <a:schemeClr val="dk1"/>
              </a:solidFill>
              <a:highlight>
                <a:srgbClr val="FFFFFF"/>
              </a:highlight>
              <a:latin typeface="Comfortaa"/>
              <a:ea typeface="Comfortaa"/>
              <a:cs typeface="Comfortaa"/>
              <a:sym typeface="Comfortaa"/>
            </a:endParaRPr>
          </a:p>
        </p:txBody>
      </p:sp>
      <p:sp>
        <p:nvSpPr>
          <p:cNvPr id="738" name="Google Shape;73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9" name="Google Shape;739;p68"/>
          <p:cNvPicPr preferRelativeResize="0"/>
          <p:nvPr/>
        </p:nvPicPr>
        <p:blipFill>
          <a:blip r:embed="rId3">
            <a:alphaModFix/>
          </a:blip>
          <a:stretch>
            <a:fillRect/>
          </a:stretch>
        </p:blipFill>
        <p:spPr>
          <a:xfrm>
            <a:off x="6441450" y="1158600"/>
            <a:ext cx="2582750" cy="1646800"/>
          </a:xfrm>
          <a:prstGeom prst="rect">
            <a:avLst/>
          </a:prstGeom>
          <a:noFill/>
          <a:ln>
            <a:noFill/>
          </a:ln>
        </p:spPr>
      </p:pic>
      <p:pic>
        <p:nvPicPr>
          <p:cNvPr id="740" name="Google Shape;740;p68"/>
          <p:cNvPicPr preferRelativeResize="0"/>
          <p:nvPr/>
        </p:nvPicPr>
        <p:blipFill>
          <a:blip r:embed="rId4">
            <a:alphaModFix/>
          </a:blip>
          <a:stretch>
            <a:fillRect/>
          </a:stretch>
        </p:blipFill>
        <p:spPr>
          <a:xfrm>
            <a:off x="6310273" y="3629323"/>
            <a:ext cx="2738850" cy="139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46" name="Google Shape;746;p6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members :</a:t>
            </a:r>
            <a:endParaRPr b="1"/>
          </a:p>
          <a:p>
            <a:pPr indent="-330200" lvl="1" marL="914400" rtl="0" algn="l">
              <a:lnSpc>
                <a:spcPct val="150000"/>
              </a:lnSpc>
              <a:spcBef>
                <a:spcPts val="0"/>
              </a:spcBef>
              <a:spcAft>
                <a:spcPts val="0"/>
              </a:spcAft>
              <a:buSzPts val="1600"/>
              <a:buAutoNum type="arabicPeriod"/>
            </a:pPr>
            <a:r>
              <a:rPr b="1" lang="en"/>
              <a:t>Committed ( Scrum Team)</a:t>
            </a:r>
            <a:endParaRPr b="1"/>
          </a:p>
          <a:p>
            <a:pPr indent="-330200" lvl="2" marL="1371600" rtl="0" algn="l">
              <a:lnSpc>
                <a:spcPct val="150000"/>
              </a:lnSpc>
              <a:spcBef>
                <a:spcPts val="0"/>
              </a:spcBef>
              <a:spcAft>
                <a:spcPts val="0"/>
              </a:spcAft>
              <a:buClr>
                <a:schemeClr val="dk1"/>
              </a:buClr>
              <a:buSzPts val="1600"/>
              <a:buChar char="■"/>
            </a:pPr>
            <a:r>
              <a:rPr lang="en">
                <a:solidFill>
                  <a:schemeClr val="dk1"/>
                </a:solidFill>
              </a:rPr>
              <a:t>are members who are fully committed to the success of the project.</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Smaller teams of 10 members or less to avoid gaps in communication and decreased productivity.</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Is Accountable  for creating a valuable increment at every sprint.</a:t>
            </a:r>
            <a:endParaRPr b="1"/>
          </a:p>
          <a:p>
            <a:pPr indent="-330200" lvl="1" marL="914400" rtl="0" algn="l">
              <a:lnSpc>
                <a:spcPct val="150000"/>
              </a:lnSpc>
              <a:spcBef>
                <a:spcPts val="0"/>
              </a:spcBef>
              <a:spcAft>
                <a:spcPts val="0"/>
              </a:spcAft>
              <a:buSzPts val="1600"/>
              <a:buAutoNum type="arabicPeriod"/>
            </a:pPr>
            <a:r>
              <a:rPr b="1" lang="en"/>
              <a:t>Involved </a:t>
            </a:r>
            <a:endParaRPr b="1"/>
          </a:p>
          <a:p>
            <a:pPr indent="-330200" lvl="2" marL="1371600" rtl="0" algn="l">
              <a:lnSpc>
                <a:spcPct val="150000"/>
              </a:lnSpc>
              <a:spcBef>
                <a:spcPts val="0"/>
              </a:spcBef>
              <a:spcAft>
                <a:spcPts val="0"/>
              </a:spcAft>
              <a:buSzPts val="1600"/>
              <a:buChar char="■"/>
            </a:pPr>
            <a:r>
              <a:rPr lang="en"/>
              <a:t>This includes members who have interest in the success of the project including executives, customers…</a:t>
            </a:r>
            <a:endParaRPr/>
          </a:p>
        </p:txBody>
      </p:sp>
      <p:sp>
        <p:nvSpPr>
          <p:cNvPr id="747" name="Google Shape;747;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53" name="Google Shape;753;p7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b="1" lang="en"/>
              <a:t>Scrum Roles for Committed members (Scrum Team):</a:t>
            </a:r>
            <a:endParaRPr b="1"/>
          </a:p>
          <a:p>
            <a:pPr indent="-330200" lvl="1" marL="914400" rtl="0" algn="l">
              <a:lnSpc>
                <a:spcPct val="200000"/>
              </a:lnSpc>
              <a:spcBef>
                <a:spcPts val="0"/>
              </a:spcBef>
              <a:spcAft>
                <a:spcPts val="0"/>
              </a:spcAft>
              <a:buSzPts val="1600"/>
              <a:buAutoNum type="arabicPeriod"/>
            </a:pPr>
            <a:r>
              <a:rPr b="1" lang="en"/>
              <a:t>Product Owner</a:t>
            </a:r>
            <a:endParaRPr b="1"/>
          </a:p>
          <a:p>
            <a:pPr indent="-330200" lvl="1" marL="914400" rtl="0" algn="l">
              <a:lnSpc>
                <a:spcPct val="200000"/>
              </a:lnSpc>
              <a:spcBef>
                <a:spcPts val="0"/>
              </a:spcBef>
              <a:spcAft>
                <a:spcPts val="0"/>
              </a:spcAft>
              <a:buSzPts val="1600"/>
              <a:buAutoNum type="arabicPeriod"/>
            </a:pPr>
            <a:r>
              <a:rPr b="1" lang="en"/>
              <a:t>Scrum Master</a:t>
            </a:r>
            <a:endParaRPr b="1"/>
          </a:p>
          <a:p>
            <a:pPr indent="-330200" lvl="1" marL="914400" rtl="0" algn="l">
              <a:lnSpc>
                <a:spcPct val="200000"/>
              </a:lnSpc>
              <a:spcBef>
                <a:spcPts val="0"/>
              </a:spcBef>
              <a:spcAft>
                <a:spcPts val="0"/>
              </a:spcAft>
              <a:buSzPts val="1600"/>
              <a:buAutoNum type="arabicPeriod"/>
            </a:pPr>
            <a:r>
              <a:rPr b="1" lang="en"/>
              <a:t>Development Team</a:t>
            </a:r>
            <a:endParaRPr i="1"/>
          </a:p>
        </p:txBody>
      </p:sp>
      <p:sp>
        <p:nvSpPr>
          <p:cNvPr id="754" name="Google Shape;75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60" name="Google Shape;760;p71"/>
          <p:cNvSpPr txBox="1"/>
          <p:nvPr>
            <p:ph idx="2" type="subTitle"/>
          </p:nvPr>
        </p:nvSpPr>
        <p:spPr>
          <a:xfrm>
            <a:off x="55225" y="1476550"/>
            <a:ext cx="9050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Roles :</a:t>
            </a:r>
            <a:endParaRPr b="1"/>
          </a:p>
          <a:p>
            <a:pPr indent="-330200" lvl="1" marL="914400" rtl="0" algn="l">
              <a:lnSpc>
                <a:spcPct val="150000"/>
              </a:lnSpc>
              <a:spcBef>
                <a:spcPts val="0"/>
              </a:spcBef>
              <a:spcAft>
                <a:spcPts val="0"/>
              </a:spcAft>
              <a:buSzPts val="1600"/>
              <a:buChar char="■"/>
            </a:pPr>
            <a:r>
              <a:rPr b="1" lang="en"/>
              <a:t>Product Owner [ Must be Single Person, not committee of people]</a:t>
            </a:r>
            <a:endParaRPr b="1"/>
          </a:p>
          <a:p>
            <a:pPr indent="-323850" lvl="2" marL="1371600" rtl="0" algn="l">
              <a:lnSpc>
                <a:spcPct val="150000"/>
              </a:lnSpc>
              <a:spcBef>
                <a:spcPts val="0"/>
              </a:spcBef>
              <a:spcAft>
                <a:spcPts val="0"/>
              </a:spcAft>
              <a:buSzPts val="1500"/>
              <a:buChar char="■"/>
            </a:pPr>
            <a:r>
              <a:rPr lang="en" sz="1500"/>
              <a:t>Responsible for setting the vision of the product and its primary goal.</a:t>
            </a:r>
            <a:endParaRPr sz="1500"/>
          </a:p>
          <a:p>
            <a:pPr indent="-323850" lvl="2" marL="1371600" rtl="0" algn="l">
              <a:lnSpc>
                <a:spcPct val="150000"/>
              </a:lnSpc>
              <a:spcBef>
                <a:spcPts val="0"/>
              </a:spcBef>
              <a:spcAft>
                <a:spcPts val="0"/>
              </a:spcAft>
              <a:buSzPts val="1500"/>
              <a:buChar char="■"/>
            </a:pPr>
            <a:r>
              <a:rPr lang="en" sz="1500"/>
              <a:t>Communicate with the clients, end-users and stakeholders to understand their needs and get feedback from them.</a:t>
            </a:r>
            <a:endParaRPr sz="1500"/>
          </a:p>
          <a:p>
            <a:pPr indent="-323850" lvl="2" marL="1371600" rtl="0" algn="l">
              <a:lnSpc>
                <a:spcPct val="150000"/>
              </a:lnSpc>
              <a:spcBef>
                <a:spcPts val="0"/>
              </a:spcBef>
              <a:spcAft>
                <a:spcPts val="0"/>
              </a:spcAft>
              <a:buSzPts val="1500"/>
              <a:buChar char="■"/>
            </a:pPr>
            <a:r>
              <a:rPr lang="en" sz="1500"/>
              <a:t>Have an insight on how to increase the value of the product </a:t>
            </a:r>
            <a:endParaRPr sz="1500"/>
          </a:p>
          <a:p>
            <a:pPr indent="-323850" lvl="2" marL="1371600" rtl="0" algn="l">
              <a:lnSpc>
                <a:spcPct val="150000"/>
              </a:lnSpc>
              <a:spcBef>
                <a:spcPts val="0"/>
              </a:spcBef>
              <a:spcAft>
                <a:spcPts val="0"/>
              </a:spcAft>
              <a:buSzPts val="1500"/>
              <a:buChar char="■"/>
            </a:pPr>
            <a:r>
              <a:rPr lang="en" sz="1500"/>
              <a:t>Is accountable for managing the product backlog</a:t>
            </a:r>
            <a:endParaRPr sz="1500"/>
          </a:p>
          <a:p>
            <a:pPr indent="-317500" lvl="3" marL="1828800" rtl="0" algn="l">
              <a:lnSpc>
                <a:spcPct val="150000"/>
              </a:lnSpc>
              <a:spcBef>
                <a:spcPts val="0"/>
              </a:spcBef>
              <a:spcAft>
                <a:spcPts val="0"/>
              </a:spcAft>
              <a:buSzPts val="1400"/>
              <a:buChar char="●"/>
            </a:pPr>
            <a:r>
              <a:rPr i="1" lang="en" sz="1400"/>
              <a:t>Creating, </a:t>
            </a:r>
            <a:r>
              <a:rPr b="1" i="1" lang="en" sz="1400"/>
              <a:t>Ordering</a:t>
            </a:r>
            <a:r>
              <a:rPr i="1" lang="en" sz="1400"/>
              <a:t> and  Communicating product backlog items</a:t>
            </a:r>
            <a:endParaRPr i="1" sz="1400"/>
          </a:p>
          <a:p>
            <a:pPr indent="-317500" lvl="3" marL="1828800" rtl="0" algn="l">
              <a:lnSpc>
                <a:spcPct val="150000"/>
              </a:lnSpc>
              <a:spcBef>
                <a:spcPts val="0"/>
              </a:spcBef>
              <a:spcAft>
                <a:spcPts val="0"/>
              </a:spcAft>
              <a:buSzPts val="1400"/>
              <a:buChar char="●"/>
            </a:pPr>
            <a:r>
              <a:rPr i="1" lang="en" sz="1400"/>
              <a:t>Ensuring that the product backlog is transparent, visible and understood.</a:t>
            </a:r>
            <a:endParaRPr i="1" sz="1400"/>
          </a:p>
          <a:p>
            <a:pPr indent="-323850" lvl="2" marL="1371600" rtl="0" algn="l">
              <a:lnSpc>
                <a:spcPct val="150000"/>
              </a:lnSpc>
              <a:spcBef>
                <a:spcPts val="0"/>
              </a:spcBef>
              <a:spcAft>
                <a:spcPts val="0"/>
              </a:spcAft>
              <a:buSzPts val="1500"/>
              <a:buChar char="■"/>
            </a:pPr>
            <a:r>
              <a:rPr lang="en" sz="1500"/>
              <a:t>Approves the delivered product sprint by validating it is meeting the intended value.</a:t>
            </a:r>
            <a:endParaRPr sz="1500"/>
          </a:p>
        </p:txBody>
      </p:sp>
      <p:sp>
        <p:nvSpPr>
          <p:cNvPr id="761" name="Google Shape;76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67" name="Google Shape;767;p72"/>
          <p:cNvSpPr txBox="1"/>
          <p:nvPr>
            <p:ph idx="2" type="subTitle"/>
          </p:nvPr>
        </p:nvSpPr>
        <p:spPr>
          <a:xfrm>
            <a:off x="138325" y="1552750"/>
            <a:ext cx="90819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Roles :</a:t>
            </a:r>
            <a:endParaRPr b="1"/>
          </a:p>
          <a:p>
            <a:pPr indent="-330200" lvl="1" marL="914400" rtl="0" algn="l">
              <a:lnSpc>
                <a:spcPct val="150000"/>
              </a:lnSpc>
              <a:spcBef>
                <a:spcPts val="0"/>
              </a:spcBef>
              <a:spcAft>
                <a:spcPts val="0"/>
              </a:spcAft>
              <a:buSzPts val="1600"/>
              <a:buChar char="■"/>
            </a:pPr>
            <a:r>
              <a:rPr b="1" lang="en"/>
              <a:t>Scrum Master ( Servant Leadership )</a:t>
            </a:r>
            <a:endParaRPr b="1"/>
          </a:p>
          <a:p>
            <a:pPr indent="-330200" lvl="2" marL="1371600" rtl="0" algn="l">
              <a:lnSpc>
                <a:spcPct val="150000"/>
              </a:lnSpc>
              <a:spcBef>
                <a:spcPts val="0"/>
              </a:spcBef>
              <a:spcAft>
                <a:spcPts val="0"/>
              </a:spcAft>
              <a:buSzPts val="1600"/>
              <a:buChar char="■"/>
            </a:pPr>
            <a:r>
              <a:rPr lang="en"/>
              <a:t>He/She is the facilitator of the team ensuring that :</a:t>
            </a:r>
            <a:endParaRPr/>
          </a:p>
          <a:p>
            <a:pPr indent="-330200" lvl="3" marL="1828800" rtl="0" algn="l">
              <a:lnSpc>
                <a:spcPct val="150000"/>
              </a:lnSpc>
              <a:spcBef>
                <a:spcPts val="0"/>
              </a:spcBef>
              <a:spcAft>
                <a:spcPts val="0"/>
              </a:spcAft>
              <a:buSzPts val="1600"/>
              <a:buChar char="●"/>
            </a:pPr>
            <a:r>
              <a:rPr lang="en"/>
              <a:t>Smooth communication between the product owner the development team</a:t>
            </a:r>
            <a:endParaRPr/>
          </a:p>
          <a:p>
            <a:pPr indent="-330200" lvl="3" marL="1828800" rtl="0" algn="l">
              <a:lnSpc>
                <a:spcPct val="150000"/>
              </a:lnSpc>
              <a:spcBef>
                <a:spcPts val="0"/>
              </a:spcBef>
              <a:spcAft>
                <a:spcPts val="0"/>
              </a:spcAft>
              <a:buSzPts val="1600"/>
              <a:buChar char="●"/>
            </a:pPr>
            <a:r>
              <a:rPr lang="en"/>
              <a:t>Team is progressing on time and </a:t>
            </a:r>
            <a:r>
              <a:rPr b="1" lang="en"/>
              <a:t>meeting deadlines</a:t>
            </a:r>
            <a:r>
              <a:rPr lang="en"/>
              <a:t> to deliver an increment of the product and remove any obstacle hindering the progress.</a:t>
            </a:r>
            <a:endParaRPr/>
          </a:p>
          <a:p>
            <a:pPr indent="-330200" lvl="3" marL="1828800" rtl="0" algn="l">
              <a:lnSpc>
                <a:spcPct val="150000"/>
              </a:lnSpc>
              <a:spcBef>
                <a:spcPts val="0"/>
              </a:spcBef>
              <a:spcAft>
                <a:spcPts val="0"/>
              </a:spcAft>
              <a:buSzPts val="1600"/>
              <a:buChar char="●"/>
            </a:pPr>
            <a:r>
              <a:rPr lang="en"/>
              <a:t>Team is following the scrum methodology throughout the entire process 	:</a:t>
            </a:r>
            <a:endParaRPr/>
          </a:p>
          <a:p>
            <a:pPr indent="-330200" lvl="4" marL="2286000" rtl="0" algn="l">
              <a:lnSpc>
                <a:spcPct val="150000"/>
              </a:lnSpc>
              <a:spcBef>
                <a:spcPts val="0"/>
              </a:spcBef>
              <a:spcAft>
                <a:spcPts val="0"/>
              </a:spcAft>
              <a:buSzPts val="1600"/>
              <a:buChar char="○"/>
            </a:pPr>
            <a:r>
              <a:rPr lang="en"/>
              <a:t>Train, teach , lead daily meetings and provide feedback</a:t>
            </a:r>
            <a:endParaRPr/>
          </a:p>
        </p:txBody>
      </p:sp>
      <p:sp>
        <p:nvSpPr>
          <p:cNvPr id="768" name="Google Shape;768;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74" name="Google Shape;774;p73"/>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Roles :</a:t>
            </a:r>
            <a:endParaRPr b="1"/>
          </a:p>
          <a:p>
            <a:pPr indent="-330200" lvl="1" marL="914400" rtl="0" algn="l">
              <a:lnSpc>
                <a:spcPct val="150000"/>
              </a:lnSpc>
              <a:spcBef>
                <a:spcPts val="0"/>
              </a:spcBef>
              <a:spcAft>
                <a:spcPts val="0"/>
              </a:spcAft>
              <a:buSzPts val="1600"/>
              <a:buChar char="■"/>
            </a:pPr>
            <a:r>
              <a:rPr b="1" lang="en"/>
              <a:t>Development Team</a:t>
            </a:r>
            <a:endParaRPr b="1"/>
          </a:p>
          <a:p>
            <a:pPr indent="-330200" lvl="2" marL="1371600" rtl="0" algn="l">
              <a:lnSpc>
                <a:spcPct val="150000"/>
              </a:lnSpc>
              <a:spcBef>
                <a:spcPts val="0"/>
              </a:spcBef>
              <a:spcAft>
                <a:spcPts val="0"/>
              </a:spcAft>
              <a:buSzPts val="1600"/>
              <a:buChar char="■"/>
            </a:pPr>
            <a:r>
              <a:rPr lang="en"/>
              <a:t>They </a:t>
            </a:r>
            <a:r>
              <a:rPr b="1" lang="en"/>
              <a:t>execute </a:t>
            </a:r>
            <a:r>
              <a:rPr lang="en"/>
              <a:t>the </a:t>
            </a:r>
            <a:r>
              <a:rPr b="1" lang="en"/>
              <a:t>sprint </a:t>
            </a:r>
            <a:r>
              <a:rPr lang="en"/>
              <a:t>under the </a:t>
            </a:r>
            <a:r>
              <a:rPr b="1" lang="en"/>
              <a:t>vision </a:t>
            </a:r>
            <a:r>
              <a:rPr lang="en"/>
              <a:t>of the product owner and the </a:t>
            </a:r>
            <a:r>
              <a:rPr b="1" lang="en"/>
              <a:t>direction </a:t>
            </a:r>
            <a:r>
              <a:rPr lang="en"/>
              <a:t>of the scrum master.</a:t>
            </a:r>
            <a:endParaRPr/>
          </a:p>
          <a:p>
            <a:pPr indent="-330200" lvl="2" marL="1371600" rtl="0" algn="l">
              <a:lnSpc>
                <a:spcPct val="150000"/>
              </a:lnSpc>
              <a:spcBef>
                <a:spcPts val="0"/>
              </a:spcBef>
              <a:spcAft>
                <a:spcPts val="0"/>
              </a:spcAft>
              <a:buSzPts val="1600"/>
              <a:buChar char="■"/>
            </a:pPr>
            <a:r>
              <a:rPr lang="en"/>
              <a:t>Consists of cross-functional members (  with specialized skills ) with the responsibility to </a:t>
            </a:r>
            <a:r>
              <a:rPr lang="en">
                <a:solidFill>
                  <a:schemeClr val="dk1"/>
                </a:solidFill>
              </a:rPr>
              <a:t>turn the Product Backlog items they select into an Increment of useful and valuable product functionality</a:t>
            </a:r>
            <a:endParaRPr/>
          </a:p>
          <a:p>
            <a:pPr indent="-330200" lvl="2" marL="1371600" rtl="0" algn="l">
              <a:lnSpc>
                <a:spcPct val="150000"/>
              </a:lnSpc>
              <a:spcBef>
                <a:spcPts val="0"/>
              </a:spcBef>
              <a:spcAft>
                <a:spcPts val="0"/>
              </a:spcAft>
              <a:buSzPts val="1600"/>
              <a:buChar char="■"/>
            </a:pPr>
            <a:r>
              <a:rPr lang="en"/>
              <a:t>They are </a:t>
            </a:r>
            <a:r>
              <a:rPr lang="en"/>
              <a:t>responsible for managing the progress of work during a Sprint</a:t>
            </a:r>
            <a:endParaRPr/>
          </a:p>
          <a:p>
            <a:pPr indent="0" lvl="0" marL="0" rtl="0" algn="l">
              <a:lnSpc>
                <a:spcPct val="150000"/>
              </a:lnSpc>
              <a:spcBef>
                <a:spcPts val="1600"/>
              </a:spcBef>
              <a:spcAft>
                <a:spcPts val="0"/>
              </a:spcAft>
              <a:buNone/>
            </a:pPr>
            <a:r>
              <a:rPr i="1" lang="en" sz="1300"/>
              <a:t>Cross-functional : members from different areas/departments</a:t>
            </a:r>
            <a:endParaRPr i="1" sz="1300"/>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775" name="Google Shape;775;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81" name="Google Shape;781;p7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AutoNum type="arabicPeriod"/>
            </a:pPr>
            <a:r>
              <a:rPr b="1" lang="en"/>
              <a:t>Product Backlog </a:t>
            </a:r>
            <a:endParaRPr b="1"/>
          </a:p>
          <a:p>
            <a:pPr indent="-330200" lvl="1" marL="914400" rtl="0" algn="l">
              <a:lnSpc>
                <a:spcPct val="150000"/>
              </a:lnSpc>
              <a:spcBef>
                <a:spcPts val="0"/>
              </a:spcBef>
              <a:spcAft>
                <a:spcPts val="0"/>
              </a:spcAft>
              <a:buSzPts val="1600"/>
              <a:buAutoNum type="arabicPeriod"/>
            </a:pPr>
            <a:r>
              <a:rPr b="1" lang="en"/>
              <a:t>Spring Backlog</a:t>
            </a:r>
            <a:endParaRPr b="1"/>
          </a:p>
          <a:p>
            <a:pPr indent="-330200" lvl="1" marL="914400" rtl="0" algn="l">
              <a:lnSpc>
                <a:spcPct val="150000"/>
              </a:lnSpc>
              <a:spcBef>
                <a:spcPts val="0"/>
              </a:spcBef>
              <a:spcAft>
                <a:spcPts val="0"/>
              </a:spcAft>
              <a:buSzPts val="1600"/>
              <a:buAutoNum type="arabicPeriod"/>
            </a:pPr>
            <a:r>
              <a:rPr b="1" lang="en"/>
              <a:t>Product Increment</a:t>
            </a:r>
            <a:endParaRPr b="1"/>
          </a:p>
        </p:txBody>
      </p:sp>
      <p:sp>
        <p:nvSpPr>
          <p:cNvPr id="782" name="Google Shape;782;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88" name="Google Shape;788;p75"/>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Char char="■"/>
            </a:pPr>
            <a:r>
              <a:rPr b="1" lang="en"/>
              <a:t>Product Backlog :</a:t>
            </a:r>
            <a:endParaRPr b="1"/>
          </a:p>
          <a:p>
            <a:pPr indent="-330200" lvl="2" marL="1371600" rtl="0" algn="l">
              <a:lnSpc>
                <a:spcPct val="150000"/>
              </a:lnSpc>
              <a:spcBef>
                <a:spcPts val="0"/>
              </a:spcBef>
              <a:spcAft>
                <a:spcPts val="0"/>
              </a:spcAft>
              <a:buSzPts val="1600"/>
              <a:buChar char="■"/>
            </a:pPr>
            <a:r>
              <a:rPr lang="en"/>
              <a:t>List of all </a:t>
            </a:r>
            <a:r>
              <a:rPr lang="en">
                <a:solidFill>
                  <a:schemeClr val="dk1"/>
                </a:solidFill>
              </a:rPr>
              <a:t> features, functions, requirements, enhancements, and fixes</a:t>
            </a:r>
            <a:r>
              <a:rPr lang="en"/>
              <a:t> to be made to the product in future releases.</a:t>
            </a:r>
            <a:endParaRPr/>
          </a:p>
          <a:p>
            <a:pPr indent="-330200" lvl="2" marL="1371600" marR="0" rtl="0" algn="l">
              <a:lnSpc>
                <a:spcPct val="150000"/>
              </a:lnSpc>
              <a:spcBef>
                <a:spcPts val="0"/>
              </a:spcBef>
              <a:spcAft>
                <a:spcPts val="0"/>
              </a:spcAft>
              <a:buSzPts val="1600"/>
              <a:buChar char="■"/>
            </a:pPr>
            <a:r>
              <a:rPr lang="en"/>
              <a:t>Product Backlog items :</a:t>
            </a:r>
            <a:endParaRPr/>
          </a:p>
          <a:p>
            <a:pPr indent="-330200" lvl="3" marL="1828800" marR="0" rtl="0" algn="l">
              <a:lnSpc>
                <a:spcPct val="150000"/>
              </a:lnSpc>
              <a:spcBef>
                <a:spcPts val="0"/>
              </a:spcBef>
              <a:spcAft>
                <a:spcPts val="0"/>
              </a:spcAft>
              <a:buSzPts val="1600"/>
              <a:buChar char="●"/>
            </a:pPr>
            <a:r>
              <a:rPr lang="en"/>
              <a:t>Have the attributes of a </a:t>
            </a:r>
            <a:r>
              <a:rPr i="1" lang="en"/>
              <a:t>description</a:t>
            </a:r>
            <a:r>
              <a:rPr lang="en"/>
              <a:t>, </a:t>
            </a:r>
            <a:r>
              <a:rPr i="1" lang="en"/>
              <a:t>order</a:t>
            </a:r>
            <a:r>
              <a:rPr lang="en"/>
              <a:t>, </a:t>
            </a:r>
            <a:r>
              <a:rPr i="1" lang="en"/>
              <a:t>estimate duration</a:t>
            </a:r>
            <a:r>
              <a:rPr lang="en"/>
              <a:t> and  </a:t>
            </a:r>
            <a:r>
              <a:rPr b="1" i="1" lang="en"/>
              <a:t>value</a:t>
            </a:r>
            <a:r>
              <a:rPr lang="en"/>
              <a:t>. </a:t>
            </a:r>
            <a:endParaRPr/>
          </a:p>
          <a:p>
            <a:pPr indent="-330200" lvl="3" marL="1828800" marR="0" rtl="0" algn="l">
              <a:lnSpc>
                <a:spcPct val="150000"/>
              </a:lnSpc>
              <a:spcBef>
                <a:spcPts val="0"/>
              </a:spcBef>
              <a:spcAft>
                <a:spcPts val="0"/>
              </a:spcAft>
              <a:buSzPts val="1600"/>
              <a:buChar char="●"/>
            </a:pPr>
            <a:r>
              <a:rPr lang="en"/>
              <a:t>Include </a:t>
            </a:r>
            <a:r>
              <a:rPr b="1" lang="en"/>
              <a:t>test description</a:t>
            </a:r>
            <a:r>
              <a:rPr lang="en"/>
              <a:t>s that will prove its completeness when "</a:t>
            </a:r>
            <a:r>
              <a:rPr b="1" lang="en"/>
              <a:t>Done</a:t>
            </a:r>
            <a:r>
              <a:rPr lang="en"/>
              <a:t>".</a:t>
            </a:r>
            <a:endParaRPr/>
          </a:p>
          <a:p>
            <a:pPr indent="-330200" lvl="2" marL="1371600" marR="0" rtl="0" algn="l">
              <a:lnSpc>
                <a:spcPct val="150000"/>
              </a:lnSpc>
              <a:spcBef>
                <a:spcPts val="0"/>
              </a:spcBef>
              <a:spcAft>
                <a:spcPts val="0"/>
              </a:spcAft>
              <a:buSzPts val="1600"/>
              <a:buChar char="■"/>
            </a:pPr>
            <a:r>
              <a:rPr lang="en"/>
              <a:t>Product Backlog </a:t>
            </a:r>
            <a:r>
              <a:rPr b="1" lang="en"/>
              <a:t>refinement</a:t>
            </a:r>
            <a:r>
              <a:rPr lang="en"/>
              <a:t> is the act of breaking down and further defining Product Backlog items into smaller more precise items</a:t>
            </a:r>
            <a:endParaRPr/>
          </a:p>
          <a:p>
            <a:pPr indent="-330200" lvl="2" marL="1371600" rtl="0" algn="l">
              <a:lnSpc>
                <a:spcPct val="150000"/>
              </a:lnSpc>
              <a:spcBef>
                <a:spcPts val="0"/>
              </a:spcBef>
              <a:spcAft>
                <a:spcPts val="0"/>
              </a:spcAft>
              <a:buSzPts val="1600"/>
              <a:buChar char="■"/>
            </a:pPr>
            <a:r>
              <a:rPr lang="en"/>
              <a:t>Maintained and managed by the </a:t>
            </a:r>
            <a:r>
              <a:rPr b="1" i="1" lang="en"/>
              <a:t>Product Owner.</a:t>
            </a:r>
            <a:endParaRPr b="1" i="1"/>
          </a:p>
        </p:txBody>
      </p:sp>
      <p:sp>
        <p:nvSpPr>
          <p:cNvPr id="789" name="Google Shape;789;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584" name="Google Shape;584;p4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What’s Agile </a:t>
            </a:r>
            <a:endParaRPr sz="1800"/>
          </a:p>
          <a:p>
            <a:pPr indent="-330200" lvl="1" marL="914400" rtl="0" algn="l">
              <a:lnSpc>
                <a:spcPct val="150000"/>
              </a:lnSpc>
              <a:spcBef>
                <a:spcPts val="0"/>
              </a:spcBef>
              <a:spcAft>
                <a:spcPts val="0"/>
              </a:spcAft>
              <a:buSzPts val="1600"/>
              <a:buChar char="○"/>
            </a:pPr>
            <a:r>
              <a:rPr lang="en"/>
              <a:t>Agile processes are a family of software development methodologies that produce software in </a:t>
            </a:r>
            <a:r>
              <a:rPr b="1" lang="en"/>
              <a:t>short iteration</a:t>
            </a:r>
            <a:r>
              <a:rPr lang="en"/>
              <a:t>s and allow for greater changes in design. </a:t>
            </a:r>
            <a:endParaRPr/>
          </a:p>
          <a:p>
            <a:pPr indent="-330200" lvl="1" marL="914400" rtl="0" algn="l">
              <a:lnSpc>
                <a:spcPct val="150000"/>
              </a:lnSpc>
              <a:spcBef>
                <a:spcPts val="0"/>
              </a:spcBef>
              <a:spcAft>
                <a:spcPts val="0"/>
              </a:spcAft>
              <a:buSzPts val="1600"/>
              <a:buChar char="○"/>
            </a:pPr>
            <a:r>
              <a:rPr lang="en"/>
              <a:t>Although there is no absolute definition about what constitutes an Agile method, there are several characteristics shared by most Agile methods</a:t>
            </a:r>
            <a:endParaRPr/>
          </a:p>
          <a:p>
            <a:pPr indent="-330200" lvl="1" marL="914400" rtl="0" algn="l">
              <a:lnSpc>
                <a:spcPct val="150000"/>
              </a:lnSpc>
              <a:spcBef>
                <a:spcPts val="0"/>
              </a:spcBef>
              <a:spcAft>
                <a:spcPts val="0"/>
              </a:spcAft>
              <a:buSzPts val="1600"/>
              <a:buChar char="○"/>
            </a:pPr>
            <a:r>
              <a:rPr lang="en">
                <a:solidFill>
                  <a:schemeClr val="dk1"/>
                </a:solidFill>
              </a:rPr>
              <a:t>The philosophy behind agile methods is reflected in the agile manifesto ( http://agilemanifesto.org) issued by the leading developers of these methods</a:t>
            </a:r>
            <a:endParaRPr/>
          </a:p>
          <a:p>
            <a:pPr indent="0" lvl="0" marL="0" rtl="0" algn="l">
              <a:lnSpc>
                <a:spcPct val="150000"/>
              </a:lnSpc>
              <a:spcBef>
                <a:spcPts val="1600"/>
              </a:spcBef>
              <a:spcAft>
                <a:spcPts val="1600"/>
              </a:spcAft>
              <a:buNone/>
            </a:pPr>
            <a:r>
              <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95" name="Google Shape;795;p76"/>
          <p:cNvSpPr txBox="1"/>
          <p:nvPr>
            <p:ph idx="2" type="subTitle"/>
          </p:nvPr>
        </p:nvSpPr>
        <p:spPr>
          <a:xfrm>
            <a:off x="202125" y="1324150"/>
            <a:ext cx="8903400" cy="34383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15000"/>
              </a:lnSpc>
              <a:spcBef>
                <a:spcPts val="0"/>
              </a:spcBef>
              <a:spcAft>
                <a:spcPts val="0"/>
              </a:spcAft>
              <a:buSzPts val="1600"/>
              <a:buChar char="■"/>
            </a:pPr>
            <a:r>
              <a:rPr b="1" lang="en"/>
              <a:t>Product Backlog :</a:t>
            </a:r>
            <a:endParaRPr b="1"/>
          </a:p>
          <a:p>
            <a:pPr indent="-330200" lvl="2" marL="1371600" rtl="0" algn="l">
              <a:lnSpc>
                <a:spcPct val="115000"/>
              </a:lnSpc>
              <a:spcBef>
                <a:spcPts val="0"/>
              </a:spcBef>
              <a:spcAft>
                <a:spcPts val="0"/>
              </a:spcAft>
              <a:buSzPts val="1600"/>
              <a:buChar char="■"/>
            </a:pPr>
            <a:r>
              <a:rPr lang="en"/>
              <a:t>Items are usually inserted in the form of </a:t>
            </a:r>
            <a:endParaRPr/>
          </a:p>
          <a:p>
            <a:pPr indent="-330200" lvl="3" marL="1828800" rtl="0" algn="l">
              <a:lnSpc>
                <a:spcPct val="115000"/>
              </a:lnSpc>
              <a:spcBef>
                <a:spcPts val="0"/>
              </a:spcBef>
              <a:spcAft>
                <a:spcPts val="0"/>
              </a:spcAft>
              <a:buSzPts val="1600"/>
              <a:buChar char="●"/>
            </a:pPr>
            <a:r>
              <a:rPr b="1" lang="en"/>
              <a:t>User Story  : </a:t>
            </a:r>
            <a:r>
              <a:rPr lang="en"/>
              <a:t>is an informal statement to express a small feature from the perspective of an end-user whilst clearly showing the value. </a:t>
            </a:r>
            <a:endParaRPr/>
          </a:p>
          <a:p>
            <a:pPr indent="-311150" lvl="4" marL="2286000" rtl="0" algn="l">
              <a:lnSpc>
                <a:spcPct val="115000"/>
              </a:lnSpc>
              <a:spcBef>
                <a:spcPts val="0"/>
              </a:spcBef>
              <a:spcAft>
                <a:spcPts val="0"/>
              </a:spcAft>
              <a:buSzPts val="1300"/>
              <a:buChar char="○"/>
            </a:pPr>
            <a:r>
              <a:rPr i="1" lang="en" sz="1300"/>
              <a:t>As a (Website Visitor),  I want to (login) , so that I can (access my expenses)</a:t>
            </a:r>
            <a:endParaRPr i="1" sz="1300"/>
          </a:p>
          <a:p>
            <a:pPr indent="-311150" lvl="4" marL="2286000" rtl="0" algn="l">
              <a:lnSpc>
                <a:spcPct val="115000"/>
              </a:lnSpc>
              <a:spcBef>
                <a:spcPts val="0"/>
              </a:spcBef>
              <a:spcAft>
                <a:spcPts val="0"/>
              </a:spcAft>
              <a:buSzPts val="1300"/>
              <a:buChar char="○"/>
            </a:pPr>
            <a:r>
              <a:rPr i="1" lang="en" sz="1300">
                <a:solidFill>
                  <a:schemeClr val="dk1"/>
                </a:solidFill>
              </a:rPr>
              <a:t>As a (Website Visitor),  I want to (reset password) , so that I can (regain access to my account)</a:t>
            </a:r>
            <a:endParaRPr i="1" sz="1300"/>
          </a:p>
          <a:p>
            <a:pPr indent="-330200" lvl="3" marL="1828800" rtl="0" algn="l">
              <a:lnSpc>
                <a:spcPct val="115000"/>
              </a:lnSpc>
              <a:spcBef>
                <a:spcPts val="0"/>
              </a:spcBef>
              <a:spcAft>
                <a:spcPts val="0"/>
              </a:spcAft>
              <a:buSzPts val="1600"/>
              <a:buChar char="●"/>
            </a:pPr>
            <a:r>
              <a:rPr b="1" lang="en"/>
              <a:t>Action Task</a:t>
            </a:r>
            <a:r>
              <a:rPr lang="en"/>
              <a:t> : </a:t>
            </a:r>
            <a:r>
              <a:rPr lang="en"/>
              <a:t>Corresponding to</a:t>
            </a:r>
            <a:r>
              <a:rPr lang="en"/>
              <a:t> an action item to be executed.</a:t>
            </a:r>
            <a:endParaRPr/>
          </a:p>
          <a:p>
            <a:pPr indent="-311150" lvl="4" marL="2286000" rtl="0" algn="l">
              <a:lnSpc>
                <a:spcPct val="115000"/>
              </a:lnSpc>
              <a:spcBef>
                <a:spcPts val="0"/>
              </a:spcBef>
              <a:spcAft>
                <a:spcPts val="0"/>
              </a:spcAft>
              <a:buSzPts val="1300"/>
              <a:buChar char="○"/>
            </a:pPr>
            <a:r>
              <a:rPr i="1" lang="en" sz="1300"/>
              <a:t>Implement UI for login with minimal design.</a:t>
            </a:r>
            <a:endParaRPr i="1" sz="1300"/>
          </a:p>
          <a:p>
            <a:pPr indent="-311150" lvl="4" marL="2286000" rtl="0" algn="l">
              <a:lnSpc>
                <a:spcPct val="115000"/>
              </a:lnSpc>
              <a:spcBef>
                <a:spcPts val="0"/>
              </a:spcBef>
              <a:spcAft>
                <a:spcPts val="0"/>
              </a:spcAft>
              <a:buSzPts val="1300"/>
              <a:buChar char="○"/>
            </a:pPr>
            <a:r>
              <a:rPr i="1" lang="en" sz="1300"/>
              <a:t>Implement BL to verify authentication against internal DB</a:t>
            </a:r>
            <a:endParaRPr i="1" sz="1300"/>
          </a:p>
          <a:p>
            <a:pPr indent="-330200" lvl="3" marL="1828800" rtl="0" algn="l">
              <a:lnSpc>
                <a:spcPct val="115000"/>
              </a:lnSpc>
              <a:spcBef>
                <a:spcPts val="0"/>
              </a:spcBef>
              <a:spcAft>
                <a:spcPts val="0"/>
              </a:spcAft>
              <a:buSzPts val="1600"/>
              <a:buChar char="●"/>
            </a:pPr>
            <a:r>
              <a:rPr b="1" lang="en"/>
              <a:t>Epic</a:t>
            </a:r>
            <a:r>
              <a:rPr lang="en"/>
              <a:t> : Set of stories that would correspond to a major feature/component to be implemented. </a:t>
            </a:r>
            <a:endParaRPr/>
          </a:p>
          <a:p>
            <a:pPr indent="-311150" lvl="4" marL="2286000" rtl="0" algn="l">
              <a:lnSpc>
                <a:spcPct val="115000"/>
              </a:lnSpc>
              <a:spcBef>
                <a:spcPts val="0"/>
              </a:spcBef>
              <a:spcAft>
                <a:spcPts val="0"/>
              </a:spcAft>
              <a:buSzPts val="1300"/>
              <a:buChar char="○"/>
            </a:pPr>
            <a:r>
              <a:rPr i="1" lang="en" sz="1300"/>
              <a:t>Internal Dashboard to add expenses.</a:t>
            </a:r>
            <a:endParaRPr i="1" sz="1300"/>
          </a:p>
          <a:p>
            <a:pPr indent="0" lvl="0" marL="0" rtl="0" algn="l">
              <a:lnSpc>
                <a:spcPct val="115000"/>
              </a:lnSpc>
              <a:spcBef>
                <a:spcPts val="1600"/>
              </a:spcBef>
              <a:spcAft>
                <a:spcPts val="0"/>
              </a:spcAft>
              <a:buNone/>
            </a:pPr>
            <a:r>
              <a:t/>
            </a:r>
            <a:endParaRPr b="1"/>
          </a:p>
          <a:p>
            <a:pPr indent="0" lvl="0" marL="0" rtl="0" algn="l">
              <a:lnSpc>
                <a:spcPct val="115000"/>
              </a:lnSpc>
              <a:spcBef>
                <a:spcPts val="1600"/>
              </a:spcBef>
              <a:spcAft>
                <a:spcPts val="1600"/>
              </a:spcAft>
              <a:buNone/>
            </a:pPr>
            <a:r>
              <a:t/>
            </a:r>
            <a:endParaRPr/>
          </a:p>
        </p:txBody>
      </p:sp>
      <p:sp>
        <p:nvSpPr>
          <p:cNvPr id="796" name="Google Shape;796;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7" name="Google Shape;797;p76"/>
          <p:cNvPicPr preferRelativeResize="0"/>
          <p:nvPr/>
        </p:nvPicPr>
        <p:blipFill>
          <a:blip r:embed="rId3">
            <a:alphaModFix/>
          </a:blip>
          <a:stretch>
            <a:fillRect/>
          </a:stretch>
        </p:blipFill>
        <p:spPr>
          <a:xfrm rot="-899048">
            <a:off x="5885499" y="683499"/>
            <a:ext cx="2378100" cy="1331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03" name="Google Shape;803;p77"/>
          <p:cNvSpPr txBox="1"/>
          <p:nvPr>
            <p:ph idx="2" type="subTitle"/>
          </p:nvPr>
        </p:nvSpPr>
        <p:spPr>
          <a:xfrm>
            <a:off x="202125" y="1324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Char char="■"/>
            </a:pPr>
            <a:r>
              <a:rPr b="1" lang="en"/>
              <a:t>Sprint Backlog : </a:t>
            </a:r>
            <a:endParaRPr b="1"/>
          </a:p>
          <a:p>
            <a:pPr indent="-330200" lvl="2" marL="1371600" rtl="0" algn="l">
              <a:lnSpc>
                <a:spcPct val="150000"/>
              </a:lnSpc>
              <a:spcBef>
                <a:spcPts val="0"/>
              </a:spcBef>
              <a:spcAft>
                <a:spcPts val="0"/>
              </a:spcAft>
              <a:buSzPts val="1600"/>
              <a:buChar char="■"/>
            </a:pPr>
            <a:r>
              <a:rPr lang="en"/>
              <a:t>Is composed of Spring Goal + </a:t>
            </a:r>
            <a:r>
              <a:rPr lang="en"/>
              <a:t> a list of all the work items </a:t>
            </a:r>
            <a:r>
              <a:rPr lang="en">
                <a:solidFill>
                  <a:schemeClr val="dk1"/>
                </a:solidFill>
              </a:rPr>
              <a:t>(usually TASKS) </a:t>
            </a:r>
            <a:r>
              <a:rPr lang="en"/>
              <a:t>that must be done by the end of the sprint </a:t>
            </a:r>
            <a:r>
              <a:rPr b="1" lang="en"/>
              <a:t>timebox</a:t>
            </a:r>
            <a:endParaRPr b="1"/>
          </a:p>
          <a:p>
            <a:pPr indent="-304800" lvl="3" marL="1828800" rtl="0" algn="l">
              <a:lnSpc>
                <a:spcPct val="150000"/>
              </a:lnSpc>
              <a:spcBef>
                <a:spcPts val="0"/>
              </a:spcBef>
              <a:spcAft>
                <a:spcPts val="0"/>
              </a:spcAft>
              <a:buSzPts val="1200"/>
              <a:buChar char="●"/>
            </a:pPr>
            <a:r>
              <a:rPr i="1" lang="en" sz="1200"/>
              <a:t>Timebox : is the </a:t>
            </a:r>
            <a:r>
              <a:rPr i="1" lang="en" sz="1200"/>
              <a:t>time frame</a:t>
            </a:r>
            <a:r>
              <a:rPr i="1" lang="en" sz="1200"/>
              <a:t>/duration that </a:t>
            </a:r>
            <a:r>
              <a:rPr b="1" i="1" lang="en" sz="1200"/>
              <a:t>should not be exceeded</a:t>
            </a:r>
            <a:r>
              <a:rPr i="1" lang="en" sz="1200"/>
              <a:t> to complete a task/sprint/meeting …</a:t>
            </a:r>
            <a:br>
              <a:rPr i="1" lang="en" sz="1200"/>
            </a:br>
            <a:r>
              <a:rPr i="1" lang="en" sz="1200"/>
              <a:t>A sprint timebox is ranging from 2 weeks to 4 weeks.. </a:t>
            </a:r>
            <a:endParaRPr i="1" sz="1200"/>
          </a:p>
          <a:p>
            <a:pPr indent="-330200" lvl="2" marL="1371600" rtl="0" algn="l">
              <a:lnSpc>
                <a:spcPct val="150000"/>
              </a:lnSpc>
              <a:spcBef>
                <a:spcPts val="0"/>
              </a:spcBef>
              <a:spcAft>
                <a:spcPts val="0"/>
              </a:spcAft>
              <a:buSzPts val="1600"/>
              <a:buChar char="■"/>
            </a:pPr>
            <a:r>
              <a:rPr lang="en"/>
              <a:t>Tasks are taken from the product backlog, prioritized and assigned to members of the development team during the sprint meeting. </a:t>
            </a:r>
            <a:endParaRPr/>
          </a:p>
          <a:p>
            <a:pPr indent="-330200" lvl="2" marL="1371600" rtl="0" algn="l">
              <a:lnSpc>
                <a:spcPct val="150000"/>
              </a:lnSpc>
              <a:spcBef>
                <a:spcPts val="0"/>
              </a:spcBef>
              <a:spcAft>
                <a:spcPts val="0"/>
              </a:spcAft>
              <a:buSzPts val="1600"/>
              <a:buChar char="■"/>
            </a:pPr>
            <a:r>
              <a:rPr lang="en"/>
              <a:t>Depending on the state of the project, tasks may be added to, removed from, or re-prioritized in the sprint backlog</a:t>
            </a:r>
            <a:endParaRPr/>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1600"/>
              </a:spcAft>
              <a:buNone/>
            </a:pPr>
            <a:r>
              <a:t/>
            </a:r>
            <a:endParaRPr/>
          </a:p>
        </p:txBody>
      </p:sp>
      <p:sp>
        <p:nvSpPr>
          <p:cNvPr id="804" name="Google Shape;80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10" name="Google Shape;810;p78"/>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Char char="■"/>
            </a:pPr>
            <a:r>
              <a:rPr b="1" lang="en"/>
              <a:t>Product Increment :</a:t>
            </a:r>
            <a:endParaRPr b="1"/>
          </a:p>
          <a:p>
            <a:pPr indent="-330200" lvl="2" marL="1371600" marR="0" rtl="0" algn="l">
              <a:lnSpc>
                <a:spcPct val="150000"/>
              </a:lnSpc>
              <a:spcBef>
                <a:spcPts val="0"/>
              </a:spcBef>
              <a:spcAft>
                <a:spcPts val="0"/>
              </a:spcAft>
              <a:buSzPts val="1600"/>
              <a:buChar char="■"/>
            </a:pPr>
            <a:r>
              <a:rPr lang="en"/>
              <a:t>is the set of all the tasks, use cases, user stories, product backlogs and any element that :</a:t>
            </a:r>
            <a:endParaRPr/>
          </a:p>
          <a:p>
            <a:pPr indent="-330200" lvl="3" marL="1828800" marR="0" rtl="0" algn="l">
              <a:lnSpc>
                <a:spcPct val="150000"/>
              </a:lnSpc>
              <a:spcBef>
                <a:spcPts val="0"/>
              </a:spcBef>
              <a:spcAft>
                <a:spcPts val="0"/>
              </a:spcAft>
              <a:buSzPts val="1600"/>
              <a:buChar char="●"/>
            </a:pPr>
            <a:r>
              <a:rPr lang="en"/>
              <a:t>is developed during the sprint(s)</a:t>
            </a:r>
            <a:endParaRPr/>
          </a:p>
          <a:p>
            <a:pPr indent="-330200" lvl="3" marL="1828800" marR="0" rtl="0" algn="l">
              <a:lnSpc>
                <a:spcPct val="150000"/>
              </a:lnSpc>
              <a:spcBef>
                <a:spcPts val="0"/>
              </a:spcBef>
              <a:spcAft>
                <a:spcPts val="0"/>
              </a:spcAft>
              <a:buSzPts val="1600"/>
              <a:buChar char="●"/>
            </a:pPr>
            <a:r>
              <a:rPr lang="en"/>
              <a:t>is marked as completed based on the “</a:t>
            </a:r>
            <a:r>
              <a:rPr b="1" i="1" lang="en"/>
              <a:t>done definition</a:t>
            </a:r>
            <a:r>
              <a:rPr lang="en"/>
              <a:t>” </a:t>
            </a:r>
            <a:endParaRPr/>
          </a:p>
          <a:p>
            <a:pPr indent="-330200" lvl="3" marL="1828800" marR="0" rtl="0" algn="l">
              <a:lnSpc>
                <a:spcPct val="150000"/>
              </a:lnSpc>
              <a:spcBef>
                <a:spcPts val="0"/>
              </a:spcBef>
              <a:spcAft>
                <a:spcPts val="0"/>
              </a:spcAft>
              <a:buSzPts val="1600"/>
              <a:buChar char="●"/>
            </a:pPr>
            <a:r>
              <a:rPr lang="en"/>
              <a:t>will be made available to the end user in the form of Software.</a:t>
            </a:r>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Product increments should build upon each other until the team completes the project. </a:t>
            </a:r>
            <a:endParaRPr/>
          </a:p>
          <a:p>
            <a:pPr indent="0" lvl="0" marL="0" marR="0" rtl="0" algn="l">
              <a:lnSpc>
                <a:spcPct val="150000"/>
              </a:lnSpc>
              <a:spcBef>
                <a:spcPts val="1600"/>
              </a:spcBef>
              <a:spcAft>
                <a:spcPts val="1600"/>
              </a:spcAft>
              <a:buNone/>
            </a:pPr>
            <a:r>
              <a:t/>
            </a:r>
            <a:endParaRPr sz="1600">
              <a:solidFill>
                <a:schemeClr val="dk2"/>
              </a:solidFill>
            </a:endParaRPr>
          </a:p>
        </p:txBody>
      </p:sp>
      <p:sp>
        <p:nvSpPr>
          <p:cNvPr id="811" name="Google Shape;811;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17" name="Google Shape;817;p7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 ( Events )</a:t>
            </a:r>
            <a:r>
              <a:rPr lang="en"/>
              <a:t> : </a:t>
            </a:r>
            <a:endParaRPr/>
          </a:p>
          <a:p>
            <a:pPr indent="-330200" lvl="1" marL="914400" rtl="0" algn="l">
              <a:lnSpc>
                <a:spcPct val="150000"/>
              </a:lnSpc>
              <a:spcBef>
                <a:spcPts val="0"/>
              </a:spcBef>
              <a:spcAft>
                <a:spcPts val="0"/>
              </a:spcAft>
              <a:buClr>
                <a:schemeClr val="dk1"/>
              </a:buClr>
              <a:buSzPts val="1600"/>
              <a:buChar char="■"/>
            </a:pPr>
            <a:r>
              <a:rPr lang="en"/>
              <a:t>Are  meetings or even</a:t>
            </a:r>
            <a:r>
              <a:rPr lang="en"/>
              <a:t>ts to inspect and adapt Scrum artifacts with the aim to improve transparency.</a:t>
            </a:r>
            <a:endParaRPr/>
          </a:p>
          <a:p>
            <a:pPr indent="-330200" lvl="1" marL="914400" rtl="0" algn="l">
              <a:lnSpc>
                <a:spcPct val="150000"/>
              </a:lnSpc>
              <a:spcBef>
                <a:spcPts val="0"/>
              </a:spcBef>
              <a:spcAft>
                <a:spcPts val="0"/>
              </a:spcAft>
              <a:buSzPts val="1600"/>
              <a:buChar char="■"/>
            </a:pPr>
            <a:r>
              <a:rPr lang="en"/>
              <a:t>To reduce complexity, Scrum events are held </a:t>
            </a:r>
            <a:r>
              <a:rPr b="1" lang="en"/>
              <a:t>at the same time and same place.</a:t>
            </a:r>
            <a:endParaRPr b="1"/>
          </a:p>
          <a:p>
            <a:pPr indent="-330200" lvl="1" marL="914400" rtl="0" algn="l">
              <a:lnSpc>
                <a:spcPct val="150000"/>
              </a:lnSpc>
              <a:spcBef>
                <a:spcPts val="0"/>
              </a:spcBef>
              <a:spcAft>
                <a:spcPts val="0"/>
              </a:spcAft>
              <a:buSzPts val="1600"/>
              <a:buChar char="■"/>
            </a:pPr>
            <a:r>
              <a:rPr lang="en"/>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18" name="Google Shape;818;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24" name="Google Shape;824;p8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b="1" i="1" lang="en"/>
              <a:t>Sprint Planning</a:t>
            </a:r>
            <a:endParaRPr b="1"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25" name="Google Shape;825;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6" name="Google Shape;826;p80"/>
          <p:cNvSpPr/>
          <p:nvPr/>
        </p:nvSpPr>
        <p:spPr>
          <a:xfrm>
            <a:off x="4520150" y="1834225"/>
            <a:ext cx="4489200" cy="31254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Take place at the start of the Sprint, Its aim is to select items from the Product Backlog to be implemented in the current Sprint.</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Attended by all members and chaired by the PO to discuss the most important items .</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1600"/>
              </a:spcAft>
              <a:buNone/>
            </a:pPr>
            <a:r>
              <a:rPr b="1" i="1" lang="en" sz="1600">
                <a:solidFill>
                  <a:schemeClr val="dk2"/>
                </a:solidFill>
                <a:latin typeface="Raleway"/>
                <a:ea typeface="Raleway"/>
                <a:cs typeface="Raleway"/>
                <a:sym typeface="Raleway"/>
              </a:rPr>
              <a:t>Three Points in this event:</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a:t>
            </a:r>
            <a:r>
              <a:rPr b="1" i="1" lang="en" sz="1600">
                <a:solidFill>
                  <a:schemeClr val="dk2"/>
                </a:solidFill>
                <a:latin typeface="Raleway"/>
                <a:ea typeface="Raleway"/>
                <a:cs typeface="Raleway"/>
                <a:sym typeface="Raleway"/>
              </a:rPr>
              <a:t>Why</a:t>
            </a:r>
            <a:r>
              <a:rPr b="1" i="1" lang="en" sz="1600">
                <a:solidFill>
                  <a:schemeClr val="dk2"/>
                </a:solidFill>
                <a:latin typeface="Raleway"/>
                <a:ea typeface="Raleway"/>
                <a:cs typeface="Raleway"/>
                <a:sym typeface="Raleway"/>
              </a:rPr>
              <a:t> is this Sprint Valuable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What can be done in this Sprint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How will the chosen work get done ?</a:t>
            </a:r>
            <a:endParaRPr b="1" i="1" sz="1600">
              <a:solidFill>
                <a:schemeClr val="dk2"/>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32" name="Google Shape;832;p8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b="1" i="1" lang="en"/>
              <a:t>Daily Scrum</a:t>
            </a:r>
            <a:endParaRPr b="1"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33" name="Google Shape;833;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4" name="Google Shape;834;p81"/>
          <p:cNvSpPr/>
          <p:nvPr/>
        </p:nvSpPr>
        <p:spPr>
          <a:xfrm>
            <a:off x="4520150" y="1834225"/>
            <a:ext cx="4489200" cy="31254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br>
              <a:rPr b="1" i="1" lang="en" sz="1600">
                <a:solidFill>
                  <a:schemeClr val="dk2"/>
                </a:solidFill>
                <a:latin typeface="Raleway"/>
                <a:ea typeface="Raleway"/>
                <a:cs typeface="Raleway"/>
                <a:sym typeface="Raleway"/>
              </a:rPr>
            </a:br>
            <a:r>
              <a:rPr b="1" i="1" lang="en" sz="1600" u="sng">
                <a:solidFill>
                  <a:schemeClr val="dk2"/>
                </a:solidFill>
                <a:latin typeface="Raleway"/>
                <a:ea typeface="Raleway"/>
                <a:cs typeface="Raleway"/>
                <a:sym typeface="Raleway"/>
              </a:rPr>
              <a:t>Daily </a:t>
            </a:r>
            <a:r>
              <a:rPr b="1" i="1" lang="en" sz="1600">
                <a:solidFill>
                  <a:schemeClr val="dk2"/>
                </a:solidFill>
                <a:latin typeface="Raleway"/>
                <a:ea typeface="Raleway"/>
                <a:cs typeface="Raleway"/>
                <a:sym typeface="Raleway"/>
              </a:rPr>
              <a:t>brief meetings of 15 minutes timebox for </a:t>
            </a:r>
            <a:r>
              <a:rPr b="1" i="1" lang="en" sz="1600">
                <a:solidFill>
                  <a:schemeClr val="dk2"/>
                </a:solidFill>
                <a:latin typeface="Raleway"/>
                <a:ea typeface="Raleway"/>
                <a:cs typeface="Raleway"/>
                <a:sym typeface="Raleway"/>
              </a:rPr>
              <a:t>developers</a:t>
            </a:r>
            <a:r>
              <a:rPr b="1" i="1" lang="en" sz="1600">
                <a:solidFill>
                  <a:schemeClr val="dk2"/>
                </a:solidFill>
                <a:latin typeface="Raleway"/>
                <a:ea typeface="Raleway"/>
                <a:cs typeface="Raleway"/>
                <a:sym typeface="Raleway"/>
              </a:rPr>
              <a:t> ( no need for PO and SM to attend, unless they are developers too).</a:t>
            </a:r>
            <a:br>
              <a:rPr b="1" i="1" lang="en" sz="1600">
                <a:solidFill>
                  <a:schemeClr val="dk2"/>
                </a:solidFill>
                <a:latin typeface="Raleway"/>
                <a:ea typeface="Raleway"/>
                <a:cs typeface="Raleway"/>
                <a:sym typeface="Raleway"/>
              </a:rPr>
            </a:b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The aim is for every member to stand up and speak about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a:t>
            </a:r>
            <a:r>
              <a:rPr b="1" i="1" lang="en" sz="1600">
                <a:solidFill>
                  <a:schemeClr val="dk2"/>
                </a:solidFill>
                <a:latin typeface="Raleway"/>
                <a:ea typeface="Raleway"/>
                <a:cs typeface="Raleway"/>
                <a:sym typeface="Raleway"/>
              </a:rPr>
              <a:t>What did I do yesterday?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What will I do today?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Are there any impediments in my way?</a:t>
            </a:r>
            <a:endParaRPr b="1" i="1" sz="1600">
              <a:solidFill>
                <a:schemeClr val="dk2"/>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40" name="Google Shape;840;p8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b="1" i="1" lang="en"/>
              <a:t>Sprint Review</a:t>
            </a:r>
            <a:endParaRPr b="1"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41" name="Google Shape;84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2" name="Google Shape;842;p82"/>
          <p:cNvSpPr/>
          <p:nvPr/>
        </p:nvSpPr>
        <p:spPr>
          <a:xfrm>
            <a:off x="4520150" y="1370850"/>
            <a:ext cx="4489200" cy="35889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is to inspect the outcome of the Sprint and determine future adaptations</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The Scrum Team presents the results of their work to key stakeholders and progress toward the Product Goal is discussed.</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Attendees collaborate on what to do next. The Product Backlog may also be adjusted to meet new opportunities</a:t>
            </a:r>
            <a:endParaRPr b="1" i="1" sz="1600">
              <a:solidFill>
                <a:schemeClr val="dk2"/>
              </a:solidFill>
              <a:latin typeface="Raleway"/>
              <a:ea typeface="Raleway"/>
              <a:cs typeface="Raleway"/>
              <a:sym typeface="Raleway"/>
            </a:endParaRPr>
          </a:p>
          <a:p>
            <a:pPr indent="0" lvl="0" marL="0" rtl="0" algn="l">
              <a:lnSpc>
                <a:spcPct val="115000"/>
              </a:lnSpc>
              <a:spcBef>
                <a:spcPts val="1600"/>
              </a:spcBef>
              <a:spcAft>
                <a:spcPts val="1600"/>
              </a:spcAft>
              <a:buNone/>
            </a:pPr>
            <a:r>
              <a:rPr b="1" i="1" lang="en" sz="1600">
                <a:solidFill>
                  <a:schemeClr val="dk1"/>
                </a:solidFill>
                <a:latin typeface="Raleway"/>
                <a:ea typeface="Raleway"/>
                <a:cs typeface="Raleway"/>
                <a:sym typeface="Raleway"/>
              </a:rPr>
              <a:t>The event is timeboxed to a maximum of four hours for a one-month Sprint</a:t>
            </a:r>
            <a:endParaRPr b="1" i="1" sz="1600">
              <a:solidFill>
                <a:schemeClr val="dk2"/>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48" name="Google Shape;848;p8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b="1" i="1" lang="en"/>
              <a:t>Sprint Retrospective</a:t>
            </a:r>
            <a:endParaRPr b="1" i="1"/>
          </a:p>
          <a:p>
            <a:pPr indent="0" lvl="0" marL="457200" rtl="0" algn="l">
              <a:lnSpc>
                <a:spcPct val="150000"/>
              </a:lnSpc>
              <a:spcBef>
                <a:spcPts val="1600"/>
              </a:spcBef>
              <a:spcAft>
                <a:spcPts val="1600"/>
              </a:spcAft>
              <a:buNone/>
            </a:pPr>
            <a:r>
              <a:t/>
            </a:r>
            <a:endParaRPr/>
          </a:p>
        </p:txBody>
      </p:sp>
      <p:sp>
        <p:nvSpPr>
          <p:cNvPr id="849" name="Google Shape;84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0" name="Google Shape;850;p83"/>
          <p:cNvSpPr/>
          <p:nvPr/>
        </p:nvSpPr>
        <p:spPr>
          <a:xfrm>
            <a:off x="4520150" y="1834225"/>
            <a:ext cx="4489200" cy="31254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The aim of the </a:t>
            </a:r>
            <a:r>
              <a:rPr b="1" i="1" lang="en" sz="1600">
                <a:solidFill>
                  <a:schemeClr val="dk2"/>
                </a:solidFill>
                <a:latin typeface="Raleway"/>
                <a:ea typeface="Raleway"/>
                <a:cs typeface="Raleway"/>
                <a:sym typeface="Raleway"/>
              </a:rPr>
              <a:t>Sprint Retrospective is to plan ways to increase quality and effectiveness.</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The Scrum Team inspects how the last Sprint went with regards to individuals, interactions, processes, tools, and their Definition of Done.</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It is timeboxed to a maximum of three hours for a one-month Sprint.</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1600"/>
              </a:spcAft>
              <a:buNone/>
            </a:pPr>
            <a:r>
              <a:t/>
            </a:r>
            <a:endParaRPr b="1" i="1" sz="1600">
              <a:solidFill>
                <a:schemeClr val="dk2"/>
              </a:solidFill>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56" name="Google Shape;856;p8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Burndown Chart </a:t>
            </a:r>
            <a:r>
              <a:rPr lang="en"/>
              <a:t> : </a:t>
            </a:r>
            <a:endParaRPr/>
          </a:p>
          <a:p>
            <a:pPr indent="-330200" lvl="1" marL="914400" rtl="0" algn="l">
              <a:lnSpc>
                <a:spcPct val="150000"/>
              </a:lnSpc>
              <a:spcBef>
                <a:spcPts val="0"/>
              </a:spcBef>
              <a:spcAft>
                <a:spcPts val="0"/>
              </a:spcAft>
              <a:buClr>
                <a:schemeClr val="dk1"/>
              </a:buClr>
              <a:buSzPts val="1600"/>
              <a:buChar char="■"/>
            </a:pPr>
            <a:r>
              <a:rPr lang="en"/>
              <a:t>Items are assigned an estimated duration in terms of hours.  (Or even points reflecting the complexity of the task.)</a:t>
            </a:r>
            <a:endParaRPr/>
          </a:p>
          <a:p>
            <a:pPr indent="-330200" lvl="1" marL="914400" rtl="0" algn="l">
              <a:lnSpc>
                <a:spcPct val="150000"/>
              </a:lnSpc>
              <a:spcBef>
                <a:spcPts val="0"/>
              </a:spcBef>
              <a:spcAft>
                <a:spcPts val="0"/>
              </a:spcAft>
              <a:buSzPts val="1600"/>
              <a:buChar char="■"/>
            </a:pPr>
            <a:r>
              <a:rPr lang="en"/>
              <a:t>At each sprint : </a:t>
            </a:r>
            <a:endParaRPr/>
          </a:p>
          <a:p>
            <a:pPr indent="-330200" lvl="2" marL="1371600" rtl="0" algn="l">
              <a:lnSpc>
                <a:spcPct val="150000"/>
              </a:lnSpc>
              <a:spcBef>
                <a:spcPts val="0"/>
              </a:spcBef>
              <a:spcAft>
                <a:spcPts val="0"/>
              </a:spcAft>
              <a:buSzPts val="1600"/>
              <a:buAutoNum type="arabicPeriod"/>
            </a:pPr>
            <a:r>
              <a:rPr lang="en"/>
              <a:t>At day n</a:t>
            </a:r>
            <a:endParaRPr/>
          </a:p>
          <a:p>
            <a:pPr indent="-330200" lvl="2" marL="1371600" rtl="0" algn="l">
              <a:lnSpc>
                <a:spcPct val="150000"/>
              </a:lnSpc>
              <a:spcBef>
                <a:spcPts val="0"/>
              </a:spcBef>
              <a:spcAft>
                <a:spcPts val="0"/>
              </a:spcAft>
              <a:buSzPts val="1600"/>
              <a:buAutoNum type="arabicPeriod"/>
            </a:pPr>
            <a:r>
              <a:rPr lang="en"/>
              <a:t>We compute the number of estimated hours left.</a:t>
            </a:r>
            <a:endParaRPr/>
          </a:p>
          <a:p>
            <a:pPr indent="-330200" lvl="2" marL="1371600" rtl="0" algn="l">
              <a:lnSpc>
                <a:spcPct val="150000"/>
              </a:lnSpc>
              <a:spcBef>
                <a:spcPts val="0"/>
              </a:spcBef>
              <a:spcAft>
                <a:spcPts val="0"/>
              </a:spcAft>
              <a:buSzPts val="1600"/>
              <a:buAutoNum type="arabicPeriod"/>
            </a:pPr>
            <a:r>
              <a:rPr lang="en"/>
              <a:t>Whenever developers work on an item, they update the progress ( estimated hours left)</a:t>
            </a:r>
            <a:endParaRPr/>
          </a:p>
          <a:p>
            <a:pPr indent="0" lvl="0" marL="457200" rtl="0" algn="l">
              <a:lnSpc>
                <a:spcPct val="150000"/>
              </a:lnSpc>
              <a:spcBef>
                <a:spcPts val="1600"/>
              </a:spcBef>
              <a:spcAft>
                <a:spcPts val="1600"/>
              </a:spcAft>
              <a:buNone/>
            </a:pPr>
            <a:r>
              <a:t/>
            </a:r>
            <a:endParaRPr/>
          </a:p>
        </p:txBody>
      </p:sp>
      <p:sp>
        <p:nvSpPr>
          <p:cNvPr id="857" name="Google Shape;85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63" name="Google Shape;863;p8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Burndown Chart </a:t>
            </a:r>
            <a:r>
              <a:rPr lang="en"/>
              <a:t> : </a:t>
            </a:r>
            <a:br>
              <a:rPr lang="en"/>
            </a:br>
            <a:r>
              <a:rPr lang="en"/>
              <a:t>Can be used to predict </a:t>
            </a:r>
            <a:br>
              <a:rPr lang="en"/>
            </a:br>
            <a:r>
              <a:rPr lang="en"/>
              <a:t>if a sprint can be </a:t>
            </a:r>
            <a:br>
              <a:rPr lang="en"/>
            </a:br>
            <a:r>
              <a:rPr lang="en"/>
              <a:t>completed on time</a:t>
            </a:r>
            <a:br>
              <a:rPr lang="en"/>
            </a:br>
            <a:r>
              <a:rPr lang="en"/>
              <a:t>by computing the </a:t>
            </a:r>
            <a:br>
              <a:rPr lang="en"/>
            </a:br>
            <a:r>
              <a:rPr b="1" lang="en"/>
              <a:t>Burndown</a:t>
            </a:r>
            <a:r>
              <a:rPr lang="en"/>
              <a:t> </a:t>
            </a:r>
            <a:r>
              <a:rPr b="1" lang="en"/>
              <a:t>Velocity</a:t>
            </a:r>
            <a:endParaRPr b="1"/>
          </a:p>
          <a:p>
            <a:pPr indent="0" lvl="0" marL="457200" rtl="0" algn="l">
              <a:lnSpc>
                <a:spcPct val="150000"/>
              </a:lnSpc>
              <a:spcBef>
                <a:spcPts val="1600"/>
              </a:spcBef>
              <a:spcAft>
                <a:spcPts val="1600"/>
              </a:spcAft>
              <a:buNone/>
            </a:pPr>
            <a:r>
              <a:t/>
            </a:r>
            <a:endParaRPr/>
          </a:p>
        </p:txBody>
      </p:sp>
      <p:sp>
        <p:nvSpPr>
          <p:cNvPr id="864" name="Google Shape;864;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5" name="Google Shape;865;p85"/>
          <p:cNvPicPr preferRelativeResize="0"/>
          <p:nvPr/>
        </p:nvPicPr>
        <p:blipFill>
          <a:blip r:embed="rId3">
            <a:alphaModFix/>
          </a:blip>
          <a:stretch>
            <a:fillRect/>
          </a:stretch>
        </p:blipFill>
        <p:spPr>
          <a:xfrm>
            <a:off x="3555575" y="2024450"/>
            <a:ext cx="5492275" cy="3041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591" name="Google Shape;591;p5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Manifesto:</a:t>
            </a:r>
            <a:endParaRPr sz="1800"/>
          </a:p>
          <a:p>
            <a:pPr indent="-323850" lvl="1" marL="914400" rtl="0" algn="l">
              <a:lnSpc>
                <a:spcPct val="150000"/>
              </a:lnSpc>
              <a:spcBef>
                <a:spcPts val="0"/>
              </a:spcBef>
              <a:spcAft>
                <a:spcPts val="0"/>
              </a:spcAft>
              <a:buSzPts val="1500"/>
              <a:buChar char="○"/>
            </a:pPr>
            <a:r>
              <a:rPr lang="en"/>
              <a:t>We are uncovering better ways of developing software by doing it and helping others do it. Through this work we have come to value:</a:t>
            </a:r>
            <a:endParaRPr/>
          </a:p>
          <a:p>
            <a:pPr indent="-323850" lvl="2" marL="1371600" rtl="0" algn="l">
              <a:lnSpc>
                <a:spcPct val="150000"/>
              </a:lnSpc>
              <a:spcBef>
                <a:spcPts val="0"/>
              </a:spcBef>
              <a:spcAft>
                <a:spcPts val="0"/>
              </a:spcAft>
              <a:buSzPts val="1500"/>
              <a:buChar char="■"/>
            </a:pPr>
            <a:r>
              <a:rPr b="1" i="1" lang="en"/>
              <a:t>Individuals and interactions</a:t>
            </a:r>
            <a:r>
              <a:rPr i="1" lang="en"/>
              <a:t> </a:t>
            </a:r>
            <a:r>
              <a:rPr i="1" lang="en" u="sng"/>
              <a:t>over</a:t>
            </a:r>
            <a:r>
              <a:rPr i="1" lang="en"/>
              <a:t> processes and tools</a:t>
            </a:r>
            <a:endParaRPr i="1"/>
          </a:p>
          <a:p>
            <a:pPr indent="-323850" lvl="2" marL="1371600" rtl="0" algn="l">
              <a:lnSpc>
                <a:spcPct val="150000"/>
              </a:lnSpc>
              <a:spcBef>
                <a:spcPts val="0"/>
              </a:spcBef>
              <a:spcAft>
                <a:spcPts val="0"/>
              </a:spcAft>
              <a:buSzPts val="1500"/>
              <a:buChar char="■"/>
            </a:pPr>
            <a:r>
              <a:rPr b="1" i="1" lang="en"/>
              <a:t>Working software</a:t>
            </a:r>
            <a:r>
              <a:rPr i="1" lang="en"/>
              <a:t> </a:t>
            </a:r>
            <a:r>
              <a:rPr i="1" lang="en" u="sng"/>
              <a:t>over</a:t>
            </a:r>
            <a:r>
              <a:rPr i="1" lang="en"/>
              <a:t> comprehensive documentation</a:t>
            </a:r>
            <a:endParaRPr i="1"/>
          </a:p>
          <a:p>
            <a:pPr indent="-323850" lvl="2" marL="1371600" rtl="0" algn="l">
              <a:lnSpc>
                <a:spcPct val="150000"/>
              </a:lnSpc>
              <a:spcBef>
                <a:spcPts val="0"/>
              </a:spcBef>
              <a:spcAft>
                <a:spcPts val="0"/>
              </a:spcAft>
              <a:buSzPts val="1500"/>
              <a:buChar char="■"/>
            </a:pPr>
            <a:r>
              <a:rPr b="1" i="1" lang="en"/>
              <a:t>Customer collaboration </a:t>
            </a:r>
            <a:r>
              <a:rPr i="1" lang="en" u="sng"/>
              <a:t>over</a:t>
            </a:r>
            <a:r>
              <a:rPr i="1" lang="en"/>
              <a:t> contract negotiation</a:t>
            </a:r>
            <a:endParaRPr i="1"/>
          </a:p>
          <a:p>
            <a:pPr indent="-323850" lvl="2" marL="1371600" rtl="0" algn="l">
              <a:lnSpc>
                <a:spcPct val="150000"/>
              </a:lnSpc>
              <a:spcBef>
                <a:spcPts val="0"/>
              </a:spcBef>
              <a:spcAft>
                <a:spcPts val="0"/>
              </a:spcAft>
              <a:buSzPts val="1500"/>
              <a:buChar char="■"/>
            </a:pPr>
            <a:r>
              <a:rPr b="1" i="1" lang="en"/>
              <a:t>Responding to change</a:t>
            </a:r>
            <a:r>
              <a:rPr i="1" lang="en"/>
              <a:t> </a:t>
            </a:r>
            <a:r>
              <a:rPr i="1" lang="en" u="sng"/>
              <a:t>over</a:t>
            </a:r>
            <a:r>
              <a:rPr i="1" lang="en"/>
              <a:t> following a plan</a:t>
            </a:r>
            <a:endParaRPr i="1"/>
          </a:p>
          <a:p>
            <a:pPr indent="-323850" lvl="1" marL="914400" rtl="0" algn="l">
              <a:lnSpc>
                <a:spcPct val="150000"/>
              </a:lnSpc>
              <a:spcBef>
                <a:spcPts val="0"/>
              </a:spcBef>
              <a:spcAft>
                <a:spcPts val="0"/>
              </a:spcAft>
              <a:buSzPts val="1500"/>
              <a:buChar char="○"/>
            </a:pPr>
            <a:r>
              <a:rPr lang="en"/>
              <a:t>That is, while there is value in the items on the right, we value the items on the left more</a:t>
            </a:r>
            <a:endParaRPr/>
          </a:p>
          <a:p>
            <a:pPr indent="0" lvl="0" marL="0" rtl="0" algn="l">
              <a:lnSpc>
                <a:spcPct val="150000"/>
              </a:lnSpc>
              <a:spcBef>
                <a:spcPts val="1600"/>
              </a:spcBef>
              <a:spcAft>
                <a:spcPts val="1600"/>
              </a:spcAft>
              <a:buNone/>
            </a:pPr>
            <a:r>
              <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71" name="Google Shape;871;p86"/>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Five Values of Scrum :</a:t>
            </a:r>
            <a:endParaRPr b="1"/>
          </a:p>
          <a:p>
            <a:pPr indent="-330200" lvl="1" marL="914400" rtl="0" algn="l">
              <a:lnSpc>
                <a:spcPct val="150000"/>
              </a:lnSpc>
              <a:spcBef>
                <a:spcPts val="0"/>
              </a:spcBef>
              <a:spcAft>
                <a:spcPts val="0"/>
              </a:spcAft>
              <a:buSzPts val="1600"/>
              <a:buAutoNum type="arabicPeriod"/>
            </a:pPr>
            <a:r>
              <a:rPr b="1" lang="en"/>
              <a:t>Commitment : </a:t>
            </a:r>
            <a:r>
              <a:rPr i="1" lang="en"/>
              <a:t>Members commits to achieving its goals and to supporting each other.</a:t>
            </a:r>
            <a:endParaRPr i="1"/>
          </a:p>
          <a:p>
            <a:pPr indent="-330200" lvl="1" marL="914400" rtl="0" algn="l">
              <a:lnSpc>
                <a:spcPct val="150000"/>
              </a:lnSpc>
              <a:spcBef>
                <a:spcPts val="0"/>
              </a:spcBef>
              <a:spcAft>
                <a:spcPts val="0"/>
              </a:spcAft>
              <a:buSzPts val="1600"/>
              <a:buAutoNum type="arabicPeriod"/>
            </a:pPr>
            <a:r>
              <a:rPr b="1" lang="en">
                <a:solidFill>
                  <a:schemeClr val="dk1"/>
                </a:solidFill>
              </a:rPr>
              <a:t>Focus : </a:t>
            </a:r>
            <a:r>
              <a:rPr i="1" lang="en">
                <a:solidFill>
                  <a:schemeClr val="dk1"/>
                </a:solidFill>
              </a:rPr>
              <a:t>Their primary focus is on the work of the Sprint to make the best possible progress toward these goals </a:t>
            </a:r>
            <a:endParaRPr b="1" i="1">
              <a:solidFill>
                <a:schemeClr val="dk1"/>
              </a:solidFill>
            </a:endParaRPr>
          </a:p>
          <a:p>
            <a:pPr indent="-330200" lvl="1" marL="914400" rtl="0" algn="l">
              <a:lnSpc>
                <a:spcPct val="150000"/>
              </a:lnSpc>
              <a:spcBef>
                <a:spcPts val="0"/>
              </a:spcBef>
              <a:spcAft>
                <a:spcPts val="0"/>
              </a:spcAft>
              <a:buSzPts val="1600"/>
              <a:buAutoNum type="arabicPeriod"/>
            </a:pPr>
            <a:r>
              <a:rPr b="1" lang="en">
                <a:solidFill>
                  <a:schemeClr val="dk1"/>
                </a:solidFill>
              </a:rPr>
              <a:t>Openness : </a:t>
            </a:r>
            <a:r>
              <a:rPr i="1" lang="en">
                <a:solidFill>
                  <a:schemeClr val="dk1"/>
                </a:solidFill>
              </a:rPr>
              <a:t>The Scrum Team and its stakeholders are open about the work and the challenges ( they share progress, information…)</a:t>
            </a:r>
            <a:endParaRPr i="1"/>
          </a:p>
          <a:p>
            <a:pPr indent="-330200" lvl="1" marL="914400" rtl="0" algn="l">
              <a:lnSpc>
                <a:spcPct val="150000"/>
              </a:lnSpc>
              <a:spcBef>
                <a:spcPts val="0"/>
              </a:spcBef>
              <a:spcAft>
                <a:spcPts val="0"/>
              </a:spcAft>
              <a:buSzPts val="1600"/>
              <a:buAutoNum type="arabicPeriod"/>
            </a:pPr>
            <a:r>
              <a:rPr b="1" lang="en"/>
              <a:t>Respect : </a:t>
            </a:r>
            <a:r>
              <a:rPr i="1" lang="en"/>
              <a:t>Scrum Team members respect each other to be capable, independent people, and are respected as such by the people with whom they work</a:t>
            </a:r>
            <a:endParaRPr b="1" i="1"/>
          </a:p>
          <a:p>
            <a:pPr indent="-330200" lvl="1" marL="914400" rtl="0" algn="l">
              <a:lnSpc>
                <a:spcPct val="150000"/>
              </a:lnSpc>
              <a:spcBef>
                <a:spcPts val="0"/>
              </a:spcBef>
              <a:spcAft>
                <a:spcPts val="0"/>
              </a:spcAft>
              <a:buSzPts val="1600"/>
              <a:buAutoNum type="arabicPeriod"/>
            </a:pPr>
            <a:r>
              <a:rPr b="1" lang="en">
                <a:solidFill>
                  <a:schemeClr val="dk1"/>
                </a:solidFill>
              </a:rPr>
              <a:t>Courage : </a:t>
            </a:r>
            <a:r>
              <a:rPr i="1" lang="en">
                <a:solidFill>
                  <a:schemeClr val="dk1"/>
                </a:solidFill>
              </a:rPr>
              <a:t>The Scrum Team members have the courage to do the right thing, to work on tough and challenging problems.</a:t>
            </a:r>
            <a:endParaRPr i="1">
              <a:solidFill>
                <a:schemeClr val="dk1"/>
              </a:solidFill>
            </a:endParaRPr>
          </a:p>
          <a:p>
            <a:pPr indent="0" lvl="0" marL="0" rtl="0" algn="l">
              <a:lnSpc>
                <a:spcPct val="150000"/>
              </a:lnSpc>
              <a:spcBef>
                <a:spcPts val="1600"/>
              </a:spcBef>
              <a:spcAft>
                <a:spcPts val="0"/>
              </a:spcAft>
              <a:buNone/>
            </a:pPr>
            <a:r>
              <a:t/>
            </a:r>
            <a:endParaRPr i="1">
              <a:solidFill>
                <a:schemeClr val="dk1"/>
              </a:solidFill>
            </a:endParaRPr>
          </a:p>
          <a:p>
            <a:pPr indent="0" lvl="0" marL="457200" rtl="0" algn="l">
              <a:lnSpc>
                <a:spcPct val="150000"/>
              </a:lnSpc>
              <a:spcBef>
                <a:spcPts val="1600"/>
              </a:spcBef>
              <a:spcAft>
                <a:spcPts val="1600"/>
              </a:spcAft>
              <a:buNone/>
            </a:pPr>
            <a:r>
              <a:t/>
            </a:r>
            <a:endParaRPr/>
          </a:p>
        </p:txBody>
      </p:sp>
      <p:sp>
        <p:nvSpPr>
          <p:cNvPr id="872" name="Google Shape;87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78" name="Google Shape;878;p87"/>
          <p:cNvSpPr txBox="1"/>
          <p:nvPr>
            <p:ph idx="2" type="subTitle"/>
          </p:nvPr>
        </p:nvSpPr>
        <p:spPr>
          <a:xfrm>
            <a:off x="202125" y="1476550"/>
            <a:ext cx="8903400" cy="3666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1500"/>
              <a:t>Steps of How to get started using Scrum</a:t>
            </a:r>
            <a:r>
              <a:rPr lang="en" sz="1500"/>
              <a:t> : </a:t>
            </a:r>
            <a:endParaRPr sz="1500"/>
          </a:p>
          <a:p>
            <a:pPr indent="-317500" lvl="1" marL="914400" rtl="0" algn="l">
              <a:lnSpc>
                <a:spcPct val="115000"/>
              </a:lnSpc>
              <a:spcBef>
                <a:spcPts val="0"/>
              </a:spcBef>
              <a:spcAft>
                <a:spcPts val="0"/>
              </a:spcAft>
              <a:buSzPts val="1400"/>
              <a:buAutoNum type="arabicPeriod"/>
            </a:pPr>
            <a:r>
              <a:rPr lang="en" sz="1400"/>
              <a:t>Setup the tools/platform for using Scrum ( Jira/Google Calendar/Slack / .. )</a:t>
            </a:r>
            <a:endParaRPr sz="1400"/>
          </a:p>
          <a:p>
            <a:pPr indent="-317500" lvl="1" marL="914400" rtl="0" algn="l">
              <a:lnSpc>
                <a:spcPct val="115000"/>
              </a:lnSpc>
              <a:spcBef>
                <a:spcPts val="0"/>
              </a:spcBef>
              <a:spcAft>
                <a:spcPts val="0"/>
              </a:spcAft>
              <a:buSzPts val="1400"/>
              <a:buAutoNum type="arabicPeriod"/>
            </a:pPr>
            <a:r>
              <a:rPr lang="en" sz="1400"/>
              <a:t>As a team, Assign </a:t>
            </a:r>
            <a:endParaRPr sz="1400"/>
          </a:p>
          <a:p>
            <a:pPr indent="-311150" lvl="2" marL="1371600" rtl="0" algn="l">
              <a:lnSpc>
                <a:spcPct val="115000"/>
              </a:lnSpc>
              <a:spcBef>
                <a:spcPts val="0"/>
              </a:spcBef>
              <a:spcAft>
                <a:spcPts val="0"/>
              </a:spcAft>
              <a:buSzPts val="1300"/>
              <a:buChar char="■"/>
            </a:pPr>
            <a:r>
              <a:rPr i="1" lang="en" sz="1300"/>
              <a:t>A member as the </a:t>
            </a:r>
            <a:r>
              <a:rPr b="1" i="1" lang="en" sz="1300"/>
              <a:t>Product owner</a:t>
            </a:r>
            <a:r>
              <a:rPr i="1" lang="en" sz="1300"/>
              <a:t> for the project (  Someone who is the visionary of the project)</a:t>
            </a:r>
            <a:endParaRPr i="1" sz="1300"/>
          </a:p>
          <a:p>
            <a:pPr indent="-311150" lvl="2" marL="1371600" rtl="0" algn="l">
              <a:lnSpc>
                <a:spcPct val="115000"/>
              </a:lnSpc>
              <a:spcBef>
                <a:spcPts val="0"/>
              </a:spcBef>
              <a:spcAft>
                <a:spcPts val="0"/>
              </a:spcAft>
              <a:buSzPts val="1300"/>
              <a:buChar char="■"/>
            </a:pPr>
            <a:r>
              <a:rPr i="1" lang="en" sz="1300"/>
              <a:t>A member as </a:t>
            </a:r>
            <a:r>
              <a:rPr b="1" i="1" lang="en" sz="1300"/>
              <a:t>Scrum Master</a:t>
            </a:r>
            <a:r>
              <a:rPr i="1" lang="en" sz="1300"/>
              <a:t> ( Someone with better skills in leading, management and knowledgeable ).</a:t>
            </a:r>
            <a:endParaRPr i="1" sz="1300"/>
          </a:p>
          <a:p>
            <a:pPr indent="-311150" lvl="2" marL="1371600" rtl="0" algn="l">
              <a:lnSpc>
                <a:spcPct val="115000"/>
              </a:lnSpc>
              <a:spcBef>
                <a:spcPts val="0"/>
              </a:spcBef>
              <a:spcAft>
                <a:spcPts val="0"/>
              </a:spcAft>
              <a:buSzPts val="1300"/>
              <a:buChar char="■"/>
            </a:pPr>
            <a:r>
              <a:rPr i="1" lang="en" sz="1300"/>
              <a:t>Rest of the team, are the development team ( including even the PO + SM)</a:t>
            </a:r>
            <a:endParaRPr i="1" sz="1300"/>
          </a:p>
          <a:p>
            <a:pPr indent="-317500" lvl="1" marL="914400" rtl="0" algn="l">
              <a:lnSpc>
                <a:spcPct val="115000"/>
              </a:lnSpc>
              <a:spcBef>
                <a:spcPts val="0"/>
              </a:spcBef>
              <a:spcAft>
                <a:spcPts val="0"/>
              </a:spcAft>
              <a:buSzPts val="1400"/>
              <a:buAutoNum type="arabicPeriod"/>
            </a:pPr>
            <a:r>
              <a:rPr lang="en" sz="1400">
                <a:solidFill>
                  <a:schemeClr val="dk1"/>
                </a:solidFill>
              </a:rPr>
              <a:t>Product owner will be gathering the requirements and  turning them into tasks/stories inside the product backlog</a:t>
            </a:r>
            <a:endParaRPr sz="1400"/>
          </a:p>
          <a:p>
            <a:pPr indent="-317500" lvl="1" marL="914400" rtl="0" algn="l">
              <a:lnSpc>
                <a:spcPct val="115000"/>
              </a:lnSpc>
              <a:spcBef>
                <a:spcPts val="0"/>
              </a:spcBef>
              <a:spcAft>
                <a:spcPts val="0"/>
              </a:spcAft>
              <a:buSzPts val="1400"/>
              <a:buAutoNum type="arabicPeriod"/>
            </a:pPr>
            <a:r>
              <a:rPr lang="en" sz="1400"/>
              <a:t>The scrum master needs to define and fix the timing for the ceremonies</a:t>
            </a:r>
            <a:endParaRPr sz="1400"/>
          </a:p>
          <a:p>
            <a:pPr indent="-317500" lvl="2" marL="1371600" rtl="0" algn="l">
              <a:lnSpc>
                <a:spcPct val="115000"/>
              </a:lnSpc>
              <a:spcBef>
                <a:spcPts val="0"/>
              </a:spcBef>
              <a:spcAft>
                <a:spcPts val="0"/>
              </a:spcAft>
              <a:buSzPts val="1400"/>
              <a:buChar char="■"/>
            </a:pPr>
            <a:r>
              <a:rPr i="1" lang="en" sz="1400"/>
              <a:t>Sprint Planning : 1st Monday or Tuesday or .. of every month. / or every two weeks</a:t>
            </a:r>
            <a:endParaRPr i="1" sz="1400"/>
          </a:p>
          <a:p>
            <a:pPr indent="-317500" lvl="2" marL="1371600" rtl="0" algn="l">
              <a:lnSpc>
                <a:spcPct val="115000"/>
              </a:lnSpc>
              <a:spcBef>
                <a:spcPts val="0"/>
              </a:spcBef>
              <a:spcAft>
                <a:spcPts val="0"/>
              </a:spcAft>
              <a:buSzPts val="1400"/>
              <a:buChar char="■"/>
            </a:pPr>
            <a:r>
              <a:rPr i="1" lang="en" sz="1400"/>
              <a:t>Daily Scrum : every day at 9AM.</a:t>
            </a:r>
            <a:endParaRPr i="1" sz="1400"/>
          </a:p>
          <a:p>
            <a:pPr indent="-317500" lvl="2" marL="1371600" rtl="0" algn="l">
              <a:lnSpc>
                <a:spcPct val="115000"/>
              </a:lnSpc>
              <a:spcBef>
                <a:spcPts val="0"/>
              </a:spcBef>
              <a:spcAft>
                <a:spcPts val="0"/>
              </a:spcAft>
              <a:buSzPts val="1400"/>
              <a:buChar char="■"/>
            </a:pPr>
            <a:r>
              <a:rPr i="1" lang="en" sz="1400"/>
              <a:t>Sprint Review  : last thursday of the 4rd week ? or ….</a:t>
            </a:r>
            <a:endParaRPr i="1" sz="1400"/>
          </a:p>
          <a:p>
            <a:pPr indent="-317500" lvl="2" marL="1371600" rtl="0" algn="l">
              <a:lnSpc>
                <a:spcPct val="115000"/>
              </a:lnSpc>
              <a:spcBef>
                <a:spcPts val="0"/>
              </a:spcBef>
              <a:spcAft>
                <a:spcPts val="0"/>
              </a:spcAft>
              <a:buSzPts val="1400"/>
              <a:buChar char="■"/>
            </a:pPr>
            <a:r>
              <a:rPr i="1" lang="en" sz="1400"/>
              <a:t>Sprint Retrospective :  A day before the Sprint Planning</a:t>
            </a:r>
            <a:endParaRPr i="1" sz="1400"/>
          </a:p>
          <a:p>
            <a:pPr indent="0" lvl="0" marL="0" rtl="0" algn="l">
              <a:lnSpc>
                <a:spcPct val="115000"/>
              </a:lnSpc>
              <a:spcBef>
                <a:spcPts val="1600"/>
              </a:spcBef>
              <a:spcAft>
                <a:spcPts val="1600"/>
              </a:spcAft>
              <a:buNone/>
            </a:pPr>
            <a:r>
              <a:t/>
            </a:r>
            <a:endParaRPr sz="1500"/>
          </a:p>
        </p:txBody>
      </p:sp>
      <p:sp>
        <p:nvSpPr>
          <p:cNvPr id="879" name="Google Shape;87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85" name="Google Shape;885;p88"/>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1500"/>
              <a:t>Steps of How to get started using Scrum</a:t>
            </a:r>
            <a:r>
              <a:rPr lang="en" sz="1500"/>
              <a:t> : </a:t>
            </a:r>
            <a:endParaRPr sz="1400"/>
          </a:p>
          <a:p>
            <a:pPr indent="-317500" lvl="1" marL="914400" rtl="0" algn="l">
              <a:lnSpc>
                <a:spcPct val="115000"/>
              </a:lnSpc>
              <a:spcBef>
                <a:spcPts val="0"/>
              </a:spcBef>
              <a:spcAft>
                <a:spcPts val="0"/>
              </a:spcAft>
              <a:buSzPts val="1400"/>
              <a:buAutoNum type="arabicPeriod" startAt="5"/>
            </a:pPr>
            <a:r>
              <a:rPr lang="en" sz="1400"/>
              <a:t>Iteratively:</a:t>
            </a:r>
            <a:endParaRPr sz="1400"/>
          </a:p>
          <a:p>
            <a:pPr indent="-317500" lvl="2" marL="1371600" rtl="0" algn="l">
              <a:lnSpc>
                <a:spcPct val="115000"/>
              </a:lnSpc>
              <a:spcBef>
                <a:spcPts val="0"/>
              </a:spcBef>
              <a:spcAft>
                <a:spcPts val="0"/>
              </a:spcAft>
              <a:buSzPts val="1400"/>
              <a:buChar char="■"/>
            </a:pPr>
            <a:r>
              <a:rPr lang="en" sz="1400"/>
              <a:t>Hold the Sprint Planning Meeting :  </a:t>
            </a:r>
            <a:endParaRPr sz="1400"/>
          </a:p>
          <a:p>
            <a:pPr indent="-317500" lvl="3" marL="1828800" rtl="0" algn="l">
              <a:lnSpc>
                <a:spcPct val="115000"/>
              </a:lnSpc>
              <a:spcBef>
                <a:spcPts val="0"/>
              </a:spcBef>
              <a:spcAft>
                <a:spcPts val="0"/>
              </a:spcAft>
              <a:buSzPts val="1400"/>
              <a:buChar char="●"/>
            </a:pPr>
            <a:r>
              <a:rPr i="1" lang="en" sz="1400"/>
              <a:t>Discuss the items to execute in the sprint, </a:t>
            </a:r>
            <a:endParaRPr i="1" sz="1400"/>
          </a:p>
          <a:p>
            <a:pPr indent="-317500" lvl="3" marL="1828800" rtl="0" algn="l">
              <a:lnSpc>
                <a:spcPct val="115000"/>
              </a:lnSpc>
              <a:spcBef>
                <a:spcPts val="0"/>
              </a:spcBef>
              <a:spcAft>
                <a:spcPts val="0"/>
              </a:spcAft>
              <a:buSzPts val="1400"/>
              <a:buChar char="●"/>
            </a:pPr>
            <a:r>
              <a:rPr i="1" lang="en" sz="1400"/>
              <a:t>Assign them to developes</a:t>
            </a:r>
            <a:endParaRPr i="1" sz="1400"/>
          </a:p>
          <a:p>
            <a:pPr indent="-317500" lvl="2" marL="1371600" rtl="0" algn="l">
              <a:lnSpc>
                <a:spcPct val="115000"/>
              </a:lnSpc>
              <a:spcBef>
                <a:spcPts val="0"/>
              </a:spcBef>
              <a:spcAft>
                <a:spcPts val="0"/>
              </a:spcAft>
              <a:buSzPts val="1400"/>
              <a:buChar char="■"/>
            </a:pPr>
            <a:r>
              <a:rPr lang="en" sz="1400"/>
              <a:t>Sprint Execution : </a:t>
            </a:r>
            <a:endParaRPr sz="1400"/>
          </a:p>
          <a:p>
            <a:pPr indent="-317500" lvl="3" marL="1828800" rtl="0" algn="l">
              <a:spcBef>
                <a:spcPts val="0"/>
              </a:spcBef>
              <a:spcAft>
                <a:spcPts val="0"/>
              </a:spcAft>
              <a:buSzPts val="1400"/>
              <a:buChar char="●"/>
            </a:pPr>
            <a:r>
              <a:rPr i="1" lang="en" sz="1400">
                <a:solidFill>
                  <a:schemeClr val="dk1"/>
                </a:solidFill>
              </a:rPr>
              <a:t>Daily Scrum Meeting</a:t>
            </a:r>
            <a:endParaRPr i="1" sz="1400"/>
          </a:p>
          <a:p>
            <a:pPr indent="-317500" lvl="3" marL="1828800" rtl="0" algn="l">
              <a:lnSpc>
                <a:spcPct val="115000"/>
              </a:lnSpc>
              <a:spcBef>
                <a:spcPts val="0"/>
              </a:spcBef>
              <a:spcAft>
                <a:spcPts val="0"/>
              </a:spcAft>
              <a:buSzPts val="1400"/>
              <a:buChar char="●"/>
            </a:pPr>
            <a:r>
              <a:rPr i="1" lang="en" sz="1400"/>
              <a:t>Development</a:t>
            </a:r>
            <a:endParaRPr i="1" sz="1400"/>
          </a:p>
          <a:p>
            <a:pPr indent="-317500" lvl="3" marL="1828800" rtl="0" algn="l">
              <a:lnSpc>
                <a:spcPct val="115000"/>
              </a:lnSpc>
              <a:spcBef>
                <a:spcPts val="0"/>
              </a:spcBef>
              <a:spcAft>
                <a:spcPts val="0"/>
              </a:spcAft>
              <a:buSzPts val="1400"/>
              <a:buChar char="●"/>
            </a:pPr>
            <a:r>
              <a:rPr i="1" lang="en" sz="1400"/>
              <a:t>Integration</a:t>
            </a:r>
            <a:endParaRPr i="1" sz="1400"/>
          </a:p>
          <a:p>
            <a:pPr indent="-317500" lvl="3" marL="1828800" rtl="0" algn="l">
              <a:lnSpc>
                <a:spcPct val="115000"/>
              </a:lnSpc>
              <a:spcBef>
                <a:spcPts val="0"/>
              </a:spcBef>
              <a:spcAft>
                <a:spcPts val="0"/>
              </a:spcAft>
              <a:buSzPts val="1400"/>
              <a:buChar char="●"/>
            </a:pPr>
            <a:r>
              <a:rPr i="1" lang="en" sz="1400"/>
              <a:t>Testing</a:t>
            </a:r>
            <a:endParaRPr i="1" sz="1400"/>
          </a:p>
          <a:p>
            <a:pPr indent="-317500" lvl="3" marL="1828800" rtl="0" algn="l">
              <a:lnSpc>
                <a:spcPct val="115000"/>
              </a:lnSpc>
              <a:spcBef>
                <a:spcPts val="0"/>
              </a:spcBef>
              <a:spcAft>
                <a:spcPts val="0"/>
              </a:spcAft>
              <a:buSzPts val="1400"/>
              <a:buChar char="●"/>
            </a:pPr>
            <a:r>
              <a:rPr i="1" lang="en" sz="1400"/>
              <a:t>Acceptance based on Done Definition</a:t>
            </a:r>
            <a:endParaRPr i="1" sz="1400"/>
          </a:p>
          <a:p>
            <a:pPr indent="-317500" lvl="2" marL="1371600" rtl="0" algn="l">
              <a:lnSpc>
                <a:spcPct val="115000"/>
              </a:lnSpc>
              <a:spcBef>
                <a:spcPts val="0"/>
              </a:spcBef>
              <a:spcAft>
                <a:spcPts val="0"/>
              </a:spcAft>
              <a:buSzPts val="1400"/>
              <a:buChar char="■"/>
            </a:pPr>
            <a:r>
              <a:rPr lang="en" sz="1400"/>
              <a:t>Sprint Review</a:t>
            </a:r>
            <a:endParaRPr sz="1400"/>
          </a:p>
          <a:p>
            <a:pPr indent="-317500" lvl="2" marL="1371600" rtl="0" algn="l">
              <a:lnSpc>
                <a:spcPct val="115000"/>
              </a:lnSpc>
              <a:spcBef>
                <a:spcPts val="0"/>
              </a:spcBef>
              <a:spcAft>
                <a:spcPts val="0"/>
              </a:spcAft>
              <a:buSzPts val="1400"/>
              <a:buChar char="■"/>
            </a:pPr>
            <a:r>
              <a:rPr lang="en" sz="1400"/>
              <a:t>Sprint Retrospective Meeting.</a:t>
            </a:r>
            <a:endParaRPr sz="1400"/>
          </a:p>
          <a:p>
            <a:pPr indent="0" lvl="0" marL="457200" rtl="0" algn="l">
              <a:lnSpc>
                <a:spcPct val="115000"/>
              </a:lnSpc>
              <a:spcBef>
                <a:spcPts val="1600"/>
              </a:spcBef>
              <a:spcAft>
                <a:spcPts val="1600"/>
              </a:spcAft>
              <a:buNone/>
            </a:pPr>
            <a:r>
              <a:t/>
            </a:r>
            <a:endParaRPr sz="1500"/>
          </a:p>
        </p:txBody>
      </p:sp>
      <p:sp>
        <p:nvSpPr>
          <p:cNvPr id="886" name="Google Shape;88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892" name="Google Shape;892;p8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XP Process Model</a:t>
            </a:r>
            <a:endParaRPr sz="1800"/>
          </a:p>
        </p:txBody>
      </p:sp>
      <p:sp>
        <p:nvSpPr>
          <p:cNvPr id="893" name="Google Shape;89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4" name="Google Shape;894;p89"/>
          <p:cNvPicPr preferRelativeResize="0"/>
          <p:nvPr/>
        </p:nvPicPr>
        <p:blipFill>
          <a:blip r:embed="rId3">
            <a:alphaModFix/>
          </a:blip>
          <a:stretch>
            <a:fillRect/>
          </a:stretch>
        </p:blipFill>
        <p:spPr>
          <a:xfrm>
            <a:off x="1710100" y="2282072"/>
            <a:ext cx="6158800" cy="2522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00" name="Google Shape;900;p9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XP Process Model</a:t>
            </a:r>
            <a:endParaRPr sz="1800"/>
          </a:p>
          <a:p>
            <a:pPr indent="-342900" lvl="1" marL="914400" rtl="0" algn="l">
              <a:lnSpc>
                <a:spcPct val="150000"/>
              </a:lnSpc>
              <a:spcBef>
                <a:spcPts val="0"/>
              </a:spcBef>
              <a:spcAft>
                <a:spcPts val="0"/>
              </a:spcAft>
              <a:buSzPts val="1800"/>
              <a:buChar char="○"/>
            </a:pPr>
            <a:r>
              <a:rPr lang="en" sz="1800"/>
              <a:t>XP is an acronym for eXtreme Programming</a:t>
            </a:r>
            <a:endParaRPr sz="1800"/>
          </a:p>
          <a:p>
            <a:pPr indent="-342900" lvl="1" marL="914400" rtl="0" algn="l">
              <a:lnSpc>
                <a:spcPct val="150000"/>
              </a:lnSpc>
              <a:spcBef>
                <a:spcPts val="0"/>
              </a:spcBef>
              <a:spcAft>
                <a:spcPts val="0"/>
              </a:spcAft>
              <a:buSzPts val="1800"/>
              <a:buChar char="○"/>
            </a:pPr>
            <a:r>
              <a:rPr lang="en" sz="1800"/>
              <a:t>The most widely used agile process</a:t>
            </a:r>
            <a:endParaRPr sz="1800"/>
          </a:p>
          <a:p>
            <a:pPr indent="-342900" lvl="1" marL="914400" rtl="0" algn="l">
              <a:lnSpc>
                <a:spcPct val="150000"/>
              </a:lnSpc>
              <a:spcBef>
                <a:spcPts val="0"/>
              </a:spcBef>
              <a:spcAft>
                <a:spcPts val="0"/>
              </a:spcAft>
              <a:buSzPts val="1800"/>
              <a:buChar char="○"/>
            </a:pPr>
            <a:r>
              <a:rPr lang="en" sz="1800"/>
              <a:t>This approach uses user stories or scenarios for requirements, test-driven development, has direct customer involvement on the team (typically defining acceptance tests), uses </a:t>
            </a:r>
            <a:r>
              <a:rPr b="1" lang="en" sz="1800"/>
              <a:t>pair programming</a:t>
            </a:r>
            <a:r>
              <a:rPr lang="en" sz="1800"/>
              <a:t>, and provides for continuous code refactoring and integration.</a:t>
            </a:r>
            <a:endParaRPr sz="1800"/>
          </a:p>
          <a:p>
            <a:pPr indent="0" lvl="0" marL="0" rtl="0" algn="l">
              <a:lnSpc>
                <a:spcPct val="150000"/>
              </a:lnSpc>
              <a:spcBef>
                <a:spcPts val="1600"/>
              </a:spcBef>
              <a:spcAft>
                <a:spcPts val="1600"/>
              </a:spcAft>
              <a:buNone/>
            </a:pPr>
            <a:r>
              <a:t/>
            </a:r>
            <a:endParaRPr sz="1800"/>
          </a:p>
        </p:txBody>
      </p:sp>
      <p:sp>
        <p:nvSpPr>
          <p:cNvPr id="901" name="Google Shape;90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07" name="Google Shape;907;p9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XP Process Model</a:t>
            </a:r>
            <a:endParaRPr sz="1800"/>
          </a:p>
          <a:p>
            <a:pPr indent="-342900" lvl="1" marL="914400" rtl="0" algn="l">
              <a:lnSpc>
                <a:spcPct val="150000"/>
              </a:lnSpc>
              <a:spcBef>
                <a:spcPts val="0"/>
              </a:spcBef>
              <a:spcAft>
                <a:spcPts val="0"/>
              </a:spcAft>
              <a:buSzPts val="1800"/>
              <a:buChar char="○"/>
            </a:pPr>
            <a:r>
              <a:rPr lang="en" sz="1800"/>
              <a:t>Why Pair Programming:</a:t>
            </a:r>
            <a:endParaRPr sz="1800"/>
          </a:p>
          <a:p>
            <a:pPr indent="-342900" lvl="2" marL="1371600" rtl="0" algn="l">
              <a:lnSpc>
                <a:spcPct val="150000"/>
              </a:lnSpc>
              <a:spcBef>
                <a:spcPts val="0"/>
              </a:spcBef>
              <a:spcAft>
                <a:spcPts val="0"/>
              </a:spcAft>
              <a:buSzPts val="1800"/>
              <a:buChar char="■"/>
            </a:pPr>
            <a:r>
              <a:rPr lang="en" sz="1800"/>
              <a:t>It supports the idea of collective ownership and responsibility for the system</a:t>
            </a:r>
            <a:endParaRPr sz="1800"/>
          </a:p>
          <a:p>
            <a:pPr indent="-342900" lvl="2" marL="1371600" rtl="0" algn="l">
              <a:lnSpc>
                <a:spcPct val="150000"/>
              </a:lnSpc>
              <a:spcBef>
                <a:spcPts val="0"/>
              </a:spcBef>
              <a:spcAft>
                <a:spcPts val="0"/>
              </a:spcAft>
              <a:buSzPts val="1800"/>
              <a:buChar char="■"/>
            </a:pPr>
            <a:r>
              <a:rPr lang="en" sz="1800"/>
              <a:t>It acts as an informal review process because each line of code is looked at by at least two people</a:t>
            </a:r>
            <a:endParaRPr sz="1800"/>
          </a:p>
          <a:p>
            <a:pPr indent="-342900" lvl="2" marL="1371600" rtl="0" algn="l">
              <a:lnSpc>
                <a:spcPct val="150000"/>
              </a:lnSpc>
              <a:spcBef>
                <a:spcPts val="0"/>
              </a:spcBef>
              <a:spcAft>
                <a:spcPts val="0"/>
              </a:spcAft>
              <a:buSzPts val="1800"/>
              <a:buChar char="■"/>
            </a:pPr>
            <a:r>
              <a:rPr lang="en" sz="1800"/>
              <a:t>It encourages refactoring to improve the software structure, readability of source code and even maintainability</a:t>
            </a:r>
            <a:endParaRPr sz="1800"/>
          </a:p>
          <a:p>
            <a:pPr indent="0" lvl="0" marL="0" rtl="0" algn="l">
              <a:lnSpc>
                <a:spcPct val="150000"/>
              </a:lnSpc>
              <a:spcBef>
                <a:spcPts val="1600"/>
              </a:spcBef>
              <a:spcAft>
                <a:spcPts val="1600"/>
              </a:spcAft>
              <a:buNone/>
            </a:pPr>
            <a:r>
              <a:t/>
            </a:r>
            <a:endParaRPr sz="1800"/>
          </a:p>
        </p:txBody>
      </p:sp>
      <p:sp>
        <p:nvSpPr>
          <p:cNvPr id="908" name="Google Shape;90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14" name="Google Shape;914;p92"/>
          <p:cNvSpPr txBox="1"/>
          <p:nvPr>
            <p:ph idx="2" type="subTitle"/>
          </p:nvPr>
        </p:nvSpPr>
        <p:spPr>
          <a:xfrm>
            <a:off x="202125" y="1324150"/>
            <a:ext cx="89034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XP Life Cycle</a:t>
            </a:r>
            <a:endParaRPr i="1" sz="1500">
              <a:solidFill>
                <a:schemeClr val="dk1"/>
              </a:solidFill>
            </a:endParaRPr>
          </a:p>
        </p:txBody>
      </p:sp>
      <p:sp>
        <p:nvSpPr>
          <p:cNvPr id="915" name="Google Shape;915;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6" name="Google Shape;916;p92"/>
          <p:cNvSpPr txBox="1"/>
          <p:nvPr/>
        </p:nvSpPr>
        <p:spPr>
          <a:xfrm>
            <a:off x="5534522" y="4853500"/>
            <a:ext cx="425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Image copied from https://content.altexsoft.com/</a:t>
            </a:r>
            <a:endParaRPr i="1" sz="1000">
              <a:latin typeface="Raleway"/>
              <a:ea typeface="Raleway"/>
              <a:cs typeface="Raleway"/>
              <a:sym typeface="Raleway"/>
            </a:endParaRPr>
          </a:p>
        </p:txBody>
      </p:sp>
      <p:pic>
        <p:nvPicPr>
          <p:cNvPr id="917" name="Google Shape;917;p92"/>
          <p:cNvPicPr preferRelativeResize="0"/>
          <p:nvPr/>
        </p:nvPicPr>
        <p:blipFill>
          <a:blip r:embed="rId3">
            <a:alphaModFix/>
          </a:blip>
          <a:stretch>
            <a:fillRect/>
          </a:stretch>
        </p:blipFill>
        <p:spPr>
          <a:xfrm>
            <a:off x="4398661" y="0"/>
            <a:ext cx="4745328" cy="5143499"/>
          </a:xfrm>
          <a:prstGeom prst="rect">
            <a:avLst/>
          </a:prstGeom>
          <a:noFill/>
          <a:ln>
            <a:noFill/>
          </a:ln>
        </p:spPr>
      </p:pic>
      <p:sp>
        <p:nvSpPr>
          <p:cNvPr id="918" name="Google Shape;918;p92"/>
          <p:cNvSpPr txBox="1"/>
          <p:nvPr/>
        </p:nvSpPr>
        <p:spPr>
          <a:xfrm>
            <a:off x="48122" y="4853500"/>
            <a:ext cx="425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Image copied from https://content.altexsoft.com/</a:t>
            </a:r>
            <a:endParaRPr i="1" sz="1000">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24" name="Google Shape;924;p93"/>
          <p:cNvSpPr txBox="1"/>
          <p:nvPr>
            <p:ph idx="2" type="subTitle"/>
          </p:nvPr>
        </p:nvSpPr>
        <p:spPr>
          <a:xfrm>
            <a:off x="202125" y="1324150"/>
            <a:ext cx="89034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XP Life Cycle</a:t>
            </a:r>
            <a:endParaRPr/>
          </a:p>
          <a:p>
            <a:pPr indent="-330200" lvl="1" marL="914400" rtl="0" algn="l">
              <a:lnSpc>
                <a:spcPct val="115000"/>
              </a:lnSpc>
              <a:spcBef>
                <a:spcPts val="0"/>
              </a:spcBef>
              <a:spcAft>
                <a:spcPts val="0"/>
              </a:spcAft>
              <a:buSzPts val="1600"/>
              <a:buChar char="○"/>
            </a:pPr>
            <a:r>
              <a:rPr lang="en"/>
              <a:t>Timing for each phase/activity</a:t>
            </a:r>
            <a:endParaRPr/>
          </a:p>
        </p:txBody>
      </p:sp>
      <p:sp>
        <p:nvSpPr>
          <p:cNvPr id="925" name="Google Shape;925;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6" name="Google Shape;926;p93"/>
          <p:cNvPicPr preferRelativeResize="0"/>
          <p:nvPr/>
        </p:nvPicPr>
        <p:blipFill>
          <a:blip r:embed="rId3">
            <a:alphaModFix/>
          </a:blip>
          <a:stretch>
            <a:fillRect/>
          </a:stretch>
        </p:blipFill>
        <p:spPr>
          <a:xfrm>
            <a:off x="4306100" y="1688250"/>
            <a:ext cx="4368850" cy="3359500"/>
          </a:xfrm>
          <a:prstGeom prst="rect">
            <a:avLst/>
          </a:prstGeom>
          <a:noFill/>
          <a:ln>
            <a:noFill/>
          </a:ln>
        </p:spPr>
      </p:pic>
      <p:sp>
        <p:nvSpPr>
          <p:cNvPr id="927" name="Google Shape;927;p93"/>
          <p:cNvSpPr txBox="1"/>
          <p:nvPr/>
        </p:nvSpPr>
        <p:spPr>
          <a:xfrm>
            <a:off x="5534522" y="4853500"/>
            <a:ext cx="425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Image copied from https://content.altexsoft.com/</a:t>
            </a:r>
            <a:endParaRPr i="1" sz="1000">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33" name="Google Shape;933;p94"/>
          <p:cNvSpPr txBox="1"/>
          <p:nvPr>
            <p:ph idx="2" type="subTitle"/>
          </p:nvPr>
        </p:nvSpPr>
        <p:spPr>
          <a:xfrm>
            <a:off x="202125" y="1324150"/>
            <a:ext cx="89034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34" name="Google Shape;934;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a:t>
            </a:r>
            <a:r>
              <a:rPr lang="en" sz="3400"/>
              <a:t>Xtreme Programming (XP)</a:t>
            </a:r>
            <a:endParaRPr sz="3400"/>
          </a:p>
        </p:txBody>
      </p:sp>
      <p:sp>
        <p:nvSpPr>
          <p:cNvPr id="940" name="Google Shape;940;p95"/>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Code Standard</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41" name="Google Shape;941;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2" name="Google Shape;942;p95"/>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Coding Standards : </a:t>
            </a:r>
            <a:r>
              <a:rPr i="1" lang="en" sz="1700">
                <a:solidFill>
                  <a:schemeClr val="dk1"/>
                </a:solidFill>
                <a:latin typeface="Raleway"/>
                <a:ea typeface="Raleway"/>
                <a:cs typeface="Raleway"/>
                <a:sym typeface="Raleway"/>
              </a:rPr>
              <a:t>conventional recommendations of the coding style to ensure consistency, readability of code and maintenance. </a:t>
            </a:r>
            <a:br>
              <a:rPr i="1" lang="en" sz="1700">
                <a:solidFill>
                  <a:schemeClr val="dk1"/>
                </a:solidFill>
                <a:latin typeface="Raleway"/>
                <a:ea typeface="Raleway"/>
                <a:cs typeface="Raleway"/>
                <a:sym typeface="Raleway"/>
              </a:rPr>
            </a:br>
            <a:r>
              <a:rPr i="1" lang="en" sz="1700">
                <a:solidFill>
                  <a:schemeClr val="dk1"/>
                </a:solidFill>
                <a:latin typeface="Raleway"/>
                <a:ea typeface="Raleway"/>
                <a:cs typeface="Raleway"/>
                <a:sym typeface="Raleway"/>
              </a:rPr>
              <a:t>This includes naming of variables, use of exceptions, SQL syntax, indentation, constructing classes…</a:t>
            </a:r>
            <a:endParaRPr i="1" sz="17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598" name="Google Shape;598;p51"/>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599" name="Google Shape;59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0" name="Google Shape;600;p51"/>
          <p:cNvPicPr preferRelativeResize="0"/>
          <p:nvPr/>
        </p:nvPicPr>
        <p:blipFill>
          <a:blip r:embed="rId3">
            <a:alphaModFix/>
          </a:blip>
          <a:stretch>
            <a:fillRect/>
          </a:stretch>
        </p:blipFill>
        <p:spPr>
          <a:xfrm>
            <a:off x="2970300" y="1781525"/>
            <a:ext cx="5156966" cy="3361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48" name="Google Shape;948;p96"/>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Refactoring</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49" name="Google Shape;949;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0" name="Google Shape;950;p96"/>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Refactoring</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is the process to change  and restructure the code without changing its behaviour ( functionalities). The aim of refactoring is :</a:t>
            </a:r>
            <a:endParaRPr i="1" sz="17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Improve readability and maintenance.</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No redundancy ( removing duplicate BL..) </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Ensure all variables in scope, defined and used. </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No long functions or methods </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Removing unnecessary business logic (BL)</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Proper use of access modifiers etc.</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a:t>
            </a:r>
            <a:endParaRPr i="1" sz="1300">
              <a:solidFill>
                <a:schemeClr val="dk1"/>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56" name="Google Shape;956;p97"/>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Pair Programming</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57" name="Google Shape;957;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97"/>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Pair Programming</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consists of two programmers operating on the same code and unit test cases, on the same system.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The first developer focuses on coding, the other one reviews and inspect code, suggests improvements, and fixes mistakes along the way.</a:t>
            </a:r>
            <a:br>
              <a:rPr i="1" lang="en" sz="1700">
                <a:solidFill>
                  <a:schemeClr val="dk1"/>
                </a:solidFill>
                <a:latin typeface="Raleway"/>
                <a:ea typeface="Raleway"/>
                <a:cs typeface="Raleway"/>
                <a:sym typeface="Raleway"/>
              </a:rPr>
            </a:br>
            <a:endParaRPr i="1" sz="1300">
              <a:solidFill>
                <a:schemeClr val="dk1"/>
              </a:solidFill>
              <a:latin typeface="Raleway"/>
              <a:ea typeface="Raleway"/>
              <a:cs typeface="Raleway"/>
              <a:sym typeface="Ralew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64" name="Google Shape;964;p98"/>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Test-Driven Development</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65" name="Google Shape;965;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6" name="Google Shape;966;p98"/>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Test-Driven Development</a:t>
            </a:r>
            <a:r>
              <a:rPr b="1" i="1" lang="en" sz="1700">
                <a:solidFill>
                  <a:schemeClr val="dk1"/>
                </a:solidFill>
                <a:latin typeface="Raleway"/>
                <a:ea typeface="Raleway"/>
                <a:cs typeface="Raleway"/>
                <a:sym typeface="Raleway"/>
              </a:rPr>
              <a:t> (TDD) : </a:t>
            </a:r>
            <a:r>
              <a:rPr i="1" lang="en" sz="1700">
                <a:solidFill>
                  <a:schemeClr val="dk1"/>
                </a:solidFill>
                <a:latin typeface="Raleway"/>
                <a:ea typeface="Raleway"/>
                <a:cs typeface="Raleway"/>
                <a:sym typeface="Raleway"/>
              </a:rPr>
              <a:t>A</a:t>
            </a:r>
            <a:r>
              <a:rPr i="1" lang="en" sz="1700">
                <a:solidFill>
                  <a:schemeClr val="dk1"/>
                </a:solidFill>
                <a:latin typeface="Raleway"/>
                <a:ea typeface="Raleway"/>
                <a:cs typeface="Raleway"/>
                <a:sym typeface="Raleway"/>
              </a:rPr>
              <a:t>utomated unit tests are written and created  </a:t>
            </a:r>
            <a:r>
              <a:rPr b="1" i="1" lang="en" sz="1700">
                <a:solidFill>
                  <a:schemeClr val="dk1"/>
                </a:solidFill>
                <a:latin typeface="Raleway"/>
                <a:ea typeface="Raleway"/>
                <a:cs typeface="Raleway"/>
                <a:sym typeface="Raleway"/>
              </a:rPr>
              <a:t>before</a:t>
            </a:r>
            <a:r>
              <a:rPr i="1" lang="en" sz="1700">
                <a:solidFill>
                  <a:schemeClr val="dk1"/>
                </a:solidFill>
                <a:latin typeface="Raleway"/>
                <a:ea typeface="Raleway"/>
                <a:cs typeface="Raleway"/>
                <a:sym typeface="Raleway"/>
              </a:rPr>
              <a:t> the code itself. </a:t>
            </a:r>
            <a:br>
              <a:rPr i="1" lang="en" sz="1700">
                <a:solidFill>
                  <a:schemeClr val="dk1"/>
                </a:solidFill>
                <a:latin typeface="Raleway"/>
                <a:ea typeface="Raleway"/>
                <a:cs typeface="Raleway"/>
                <a:sym typeface="Raleway"/>
              </a:rPr>
            </a:br>
            <a:r>
              <a:rPr i="1" lang="en" sz="1700">
                <a:solidFill>
                  <a:schemeClr val="dk1"/>
                </a:solidFill>
                <a:latin typeface="Raleway"/>
                <a:ea typeface="Raleway"/>
                <a:cs typeface="Raleway"/>
                <a:sym typeface="Raleway"/>
              </a:rPr>
              <a:t>  Every piece of code must pass the test created </a:t>
            </a:r>
            <a:r>
              <a:rPr i="1" lang="en" sz="1700">
                <a:solidFill>
                  <a:schemeClr val="dk1"/>
                </a:solidFill>
                <a:latin typeface="Raleway"/>
                <a:ea typeface="Raleway"/>
                <a:cs typeface="Raleway"/>
                <a:sym typeface="Raleway"/>
              </a:rPr>
              <a:t>initially</a:t>
            </a:r>
            <a:r>
              <a:rPr i="1" lang="en" sz="1700">
                <a:solidFill>
                  <a:schemeClr val="dk1"/>
                </a:solidFill>
                <a:latin typeface="Raleway"/>
                <a:ea typeface="Raleway"/>
                <a:cs typeface="Raleway"/>
                <a:sym typeface="Raleway"/>
              </a:rPr>
              <a:t>.</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TDD allows programmers to use immediate feedback to produce reliable software.</a:t>
            </a:r>
            <a:endParaRPr i="1" sz="1300">
              <a:solidFill>
                <a:schemeClr val="dk1"/>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72" name="Google Shape;972;p99"/>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Collective Code Ownership</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73" name="Google Shape;973;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4" name="Google Shape;974;p99"/>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Collective Code Ownership</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The </a:t>
            </a:r>
            <a:r>
              <a:rPr i="1" lang="en" sz="1700">
                <a:solidFill>
                  <a:schemeClr val="dk1"/>
                </a:solidFill>
                <a:latin typeface="Raleway"/>
                <a:ea typeface="Raleway"/>
                <a:cs typeface="Raleway"/>
                <a:sym typeface="Raleway"/>
              </a:rPr>
              <a:t>whole team is </a:t>
            </a:r>
            <a:r>
              <a:rPr i="1" lang="en" sz="1700">
                <a:solidFill>
                  <a:schemeClr val="dk1"/>
                </a:solidFill>
                <a:latin typeface="Raleway"/>
                <a:ea typeface="Raleway"/>
                <a:cs typeface="Raleway"/>
                <a:sym typeface="Raleway"/>
              </a:rPr>
              <a:t>responsible</a:t>
            </a:r>
            <a:r>
              <a:rPr i="1" lang="en" sz="1700">
                <a:solidFill>
                  <a:schemeClr val="dk1"/>
                </a:solidFill>
                <a:latin typeface="Raleway"/>
                <a:ea typeface="Raleway"/>
                <a:cs typeface="Raleway"/>
                <a:sym typeface="Raleway"/>
              </a:rPr>
              <a:t> for the design and building of the software.</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Each member can who have access to the code, can review and update code</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Collective code ownership encourages the team to cooperate more and feel free to bring new ideas and new features.</a:t>
            </a:r>
            <a:endParaRPr i="1" sz="1300">
              <a:solidFill>
                <a:schemeClr val="dk1"/>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80" name="Google Shape;980;p100"/>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Continuous Integration</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81" name="Google Shape;981;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2" name="Google Shape;982;p100"/>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Continuous</a:t>
            </a:r>
            <a:r>
              <a:rPr b="1" i="1" lang="en" sz="1700">
                <a:solidFill>
                  <a:schemeClr val="dk1"/>
                </a:solidFill>
                <a:latin typeface="Raleway"/>
                <a:ea typeface="Raleway"/>
                <a:cs typeface="Raleway"/>
                <a:sym typeface="Raleway"/>
              </a:rPr>
              <a:t> Integration</a:t>
            </a:r>
            <a:r>
              <a:rPr b="1" i="1" lang="en" sz="1700">
                <a:solidFill>
                  <a:schemeClr val="dk1"/>
                </a:solidFill>
                <a:latin typeface="Raleway"/>
                <a:ea typeface="Raleway"/>
                <a:cs typeface="Raleway"/>
                <a:sym typeface="Raleway"/>
              </a:rPr>
              <a:t> (CI): </a:t>
            </a:r>
            <a:r>
              <a:rPr i="1" lang="en" sz="1700">
                <a:solidFill>
                  <a:schemeClr val="dk1"/>
                </a:solidFill>
                <a:latin typeface="Raleway"/>
                <a:ea typeface="Raleway"/>
                <a:cs typeface="Raleway"/>
                <a:sym typeface="Raleway"/>
              </a:rPr>
              <a:t>Developers do pairs programming on </a:t>
            </a:r>
            <a:r>
              <a:rPr b="1" i="1" lang="en" sz="1700">
                <a:solidFill>
                  <a:schemeClr val="dk1"/>
                </a:solidFill>
                <a:latin typeface="Raleway"/>
                <a:ea typeface="Raleway"/>
                <a:cs typeface="Raleway"/>
                <a:sym typeface="Raleway"/>
              </a:rPr>
              <a:t>local version</a:t>
            </a:r>
            <a:r>
              <a:rPr i="1" lang="en" sz="1700">
                <a:solidFill>
                  <a:schemeClr val="dk1"/>
                </a:solidFill>
                <a:latin typeface="Raleway"/>
                <a:ea typeface="Raleway"/>
                <a:cs typeface="Raleway"/>
                <a:sym typeface="Raleway"/>
              </a:rPr>
              <a:t>s of the code → </a:t>
            </a:r>
            <a:r>
              <a:rPr i="1" lang="en" sz="1700">
                <a:solidFill>
                  <a:schemeClr val="dk1"/>
                </a:solidFill>
                <a:latin typeface="Raleway"/>
                <a:ea typeface="Raleway"/>
                <a:cs typeface="Raleway"/>
                <a:sym typeface="Raleway"/>
              </a:rPr>
              <a:t>There is a need to integrate changes made every few hours or  on a daily basis so after every code compilation and build we have to integrate it where all the tests are executed automatically for the entire project.  ( </a:t>
            </a:r>
            <a:r>
              <a:rPr b="1" i="1" lang="en" sz="1700">
                <a:solidFill>
                  <a:schemeClr val="dk1"/>
                </a:solidFill>
                <a:latin typeface="Raleway"/>
                <a:ea typeface="Raleway"/>
                <a:cs typeface="Raleway"/>
                <a:sym typeface="Raleway"/>
              </a:rPr>
              <a:t>Continuous</a:t>
            </a:r>
            <a:r>
              <a:rPr b="1" i="1" lang="en" sz="1700">
                <a:solidFill>
                  <a:schemeClr val="dk1"/>
                </a:solidFill>
                <a:latin typeface="Raleway"/>
                <a:ea typeface="Raleway"/>
                <a:cs typeface="Raleway"/>
                <a:sym typeface="Raleway"/>
              </a:rPr>
              <a:t> Delivery )</a:t>
            </a:r>
            <a:endParaRPr b="1" i="1" sz="1300">
              <a:solidFill>
                <a:schemeClr val="dk1"/>
              </a:solidFill>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88" name="Google Shape;988;p101"/>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Small Release</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89" name="Google Shape;989;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0" name="Google Shape;990;p101"/>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Small Release</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XP teams</a:t>
            </a:r>
            <a:r>
              <a:rPr i="1" lang="en" sz="1700">
                <a:solidFill>
                  <a:schemeClr val="dk1"/>
                </a:solidFill>
                <a:latin typeface="Raleway"/>
                <a:ea typeface="Raleway"/>
                <a:cs typeface="Raleway"/>
                <a:sym typeface="Raleway"/>
              </a:rPr>
              <a:t> release the MVP quickly and further keep developing the product by making small and incremental updates/releases.</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Small releases allow developers to frequently receive feedback, detect bugs early, and monitor how the product works in production…</a:t>
            </a:r>
            <a:endParaRPr i="1" sz="1300">
              <a:solidFill>
                <a:schemeClr val="dk1"/>
              </a:solidFill>
              <a:latin typeface="Raleway"/>
              <a:ea typeface="Raleway"/>
              <a:cs typeface="Raleway"/>
              <a:sym typeface="Ralew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96" name="Google Shape;996;p102"/>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Onsite Customer</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97" name="Google Shape;997;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102"/>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Onsite Customer</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This is a similar role as Product Owner in Scrum.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C</a:t>
            </a:r>
            <a:r>
              <a:rPr i="1" lang="en" sz="1700">
                <a:solidFill>
                  <a:schemeClr val="dk1"/>
                </a:solidFill>
                <a:latin typeface="Raleway"/>
                <a:ea typeface="Raleway"/>
                <a:cs typeface="Raleway"/>
                <a:sym typeface="Raleway"/>
              </a:rPr>
              <a:t>ustomers (or even End-user) should fully participate in the development. The customer should be present all the time to answer team questions, craft the vision, set priorities, plan release, define user stories, acceptance criteria and resolve disputes if necessary</a:t>
            </a:r>
            <a:endParaRPr i="1" sz="1300">
              <a:solidFill>
                <a:schemeClr val="dk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04" name="Google Shape;1004;p103"/>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Sustainable Pace</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1005" name="Google Shape;1005;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6" name="Google Shape;1006;p103"/>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Sustainable Pace</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No overtime for employees.</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The process of refactoring and reviewing code can help staff to relax, be at the same pace and refresh their minds about what’s done.</a:t>
            </a:r>
            <a:endParaRPr i="1" sz="1700">
              <a:solidFill>
                <a:schemeClr val="dk1"/>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12" name="Google Shape;1012;p104"/>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System Metaphor</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1013" name="Google Shape;1013;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4" name="Google Shape;1014;p104"/>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System Metaphor</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 </a:t>
            </a:r>
            <a:r>
              <a:rPr i="1" lang="en" sz="1700">
                <a:solidFill>
                  <a:schemeClr val="dk1"/>
                </a:solidFill>
                <a:latin typeface="Raleway"/>
                <a:ea typeface="Raleway"/>
                <a:cs typeface="Raleway"/>
                <a:sym typeface="Raleway"/>
              </a:rPr>
              <a:t>is a story that everyone - customers, programmers, and managers - can tell about how the system works.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Naming concept for classes and methods are used make it easy for a team member to guess the functionality of a particular class/method, from its name only…</a:t>
            </a:r>
            <a:endParaRPr i="1" sz="1300">
              <a:solidFill>
                <a:schemeClr val="dk1"/>
              </a:solidFill>
              <a:latin typeface="Raleway"/>
              <a:ea typeface="Raleway"/>
              <a:cs typeface="Raleway"/>
              <a:sym typeface="Ralew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20" name="Google Shape;1020;p105"/>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Simple Design</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1021" name="Google Shape;1021;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2" name="Google Shape;1022;p105"/>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Simple Design</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a:t>
            </a:r>
            <a:r>
              <a:rPr i="1" lang="en" sz="1700">
                <a:solidFill>
                  <a:schemeClr val="dk1"/>
                </a:solidFill>
                <a:latin typeface="Raleway"/>
                <a:ea typeface="Raleway"/>
                <a:cs typeface="Raleway"/>
                <a:sym typeface="Raleway"/>
              </a:rPr>
              <a:t>he team will not do complex or big architecture and designs upfront; instead the team will start with a simple design and let it emerge and evolve over a period of iterations…</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The team ensure to release a working MVP initially and keep adding new features in the coming iterations</a:t>
            </a:r>
            <a:endParaRPr i="1" sz="17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06" name="Google Shape;606;p52"/>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607" name="Google Shape;60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8" name="Google Shape;608;p52"/>
          <p:cNvPicPr preferRelativeResize="0"/>
          <p:nvPr/>
        </p:nvPicPr>
        <p:blipFill>
          <a:blip r:embed="rId3">
            <a:alphaModFix/>
          </a:blip>
          <a:stretch>
            <a:fillRect/>
          </a:stretch>
        </p:blipFill>
        <p:spPr>
          <a:xfrm>
            <a:off x="2971175" y="1841950"/>
            <a:ext cx="5738000" cy="312598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28" name="Google Shape;1028;p106"/>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Planning Game</a:t>
            </a:r>
            <a:endParaRPr b="1"/>
          </a:p>
        </p:txBody>
      </p:sp>
      <p:sp>
        <p:nvSpPr>
          <p:cNvPr id="1029" name="Google Shape;1029;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0" name="Google Shape;1030;p106"/>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Planning</a:t>
            </a:r>
            <a:r>
              <a:rPr b="1" i="1" lang="en" sz="1700">
                <a:solidFill>
                  <a:schemeClr val="dk1"/>
                </a:solidFill>
                <a:latin typeface="Raleway"/>
                <a:ea typeface="Raleway"/>
                <a:cs typeface="Raleway"/>
                <a:sym typeface="Raleway"/>
              </a:rPr>
              <a:t> Game</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There will be a</a:t>
            </a:r>
            <a:r>
              <a:rPr i="1" lang="en" sz="1700">
                <a:solidFill>
                  <a:schemeClr val="dk1"/>
                </a:solidFill>
                <a:latin typeface="Raleway"/>
                <a:ea typeface="Raleway"/>
                <a:cs typeface="Raleway"/>
                <a:sym typeface="Raleway"/>
              </a:rPr>
              <a:t> meeting that occurs at the beginning of an iteration cycle.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The development team and the customer get together to discuss and approve a product’s features.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At the end of the planning game, developers plan for the upcoming iteration and release, assigning tasks for each of them.…</a:t>
            </a:r>
            <a:endParaRPr i="1" sz="1300">
              <a:solidFill>
                <a:schemeClr val="dk1"/>
              </a:solidFill>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0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36" name="Google Shape;1036;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7" name="Google Shape;1037;p107"/>
          <p:cNvSpPr/>
          <p:nvPr/>
        </p:nvSpPr>
        <p:spPr>
          <a:xfrm>
            <a:off x="358100" y="152942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Benefits of XP</a:t>
            </a:r>
            <a:r>
              <a:rPr b="1" i="1" lang="en" sz="1700">
                <a:solidFill>
                  <a:schemeClr val="dk1"/>
                </a:solidFill>
                <a:latin typeface="Raleway"/>
                <a:ea typeface="Raleway"/>
                <a:cs typeface="Raleway"/>
                <a:sym typeface="Raleway"/>
              </a:rPr>
              <a:t> : </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Stable System</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Clear and clean code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Fast delivery of features</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No overtime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Better Collaboration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Good transparency and visibility</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Customer Satisfaction</a:t>
            </a:r>
            <a:endParaRPr i="1" sz="1700">
              <a:solidFill>
                <a:schemeClr val="dk1"/>
              </a:solidFill>
              <a:latin typeface="Raleway"/>
              <a:ea typeface="Raleway"/>
              <a:cs typeface="Raleway"/>
              <a:sym typeface="Ralew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0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43" name="Google Shape;1043;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4" name="Google Shape;1044;p108"/>
          <p:cNvSpPr/>
          <p:nvPr/>
        </p:nvSpPr>
        <p:spPr>
          <a:xfrm>
            <a:off x="358100" y="152942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700">
                <a:solidFill>
                  <a:schemeClr val="dk1"/>
                </a:solidFill>
                <a:latin typeface="Raleway"/>
                <a:ea typeface="Raleway"/>
                <a:cs typeface="Raleway"/>
                <a:sym typeface="Raleway"/>
              </a:rPr>
              <a:t>Benefits of XP : </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Stable System</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Clear and clean code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Fast delivery of features</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No overtime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Better Collaboration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Good transparency and visibility</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Customer Satisfaction</a:t>
            </a:r>
            <a:endParaRPr b="1" i="1" sz="1700">
              <a:solidFill>
                <a:schemeClr val="dk1"/>
              </a:solidFill>
              <a:latin typeface="Raleway"/>
              <a:ea typeface="Raleway"/>
              <a:cs typeface="Raleway"/>
              <a:sym typeface="Raleway"/>
            </a:endParaRPr>
          </a:p>
        </p:txBody>
      </p:sp>
      <p:sp>
        <p:nvSpPr>
          <p:cNvPr id="1045" name="Google Shape;1045;p108"/>
          <p:cNvSpPr/>
          <p:nvPr/>
        </p:nvSpPr>
        <p:spPr>
          <a:xfrm>
            <a:off x="4720575" y="23539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Drawbacks</a:t>
            </a:r>
            <a:r>
              <a:rPr b="1" i="1" lang="en" sz="1700">
                <a:solidFill>
                  <a:schemeClr val="dk1"/>
                </a:solidFill>
                <a:latin typeface="Raleway"/>
                <a:ea typeface="Raleway"/>
                <a:cs typeface="Raleway"/>
                <a:sym typeface="Raleway"/>
              </a:rPr>
              <a:t> of XP : </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Unclear Estimates  (hours, budget,duration…)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Time waste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Lack of documentation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Pair programming can take longer</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Code over design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Lack of long term vision</a:t>
            </a:r>
            <a:endParaRPr i="1" sz="1700">
              <a:solidFill>
                <a:schemeClr val="dk1"/>
              </a:solidFill>
              <a:latin typeface="Raleway"/>
              <a:ea typeface="Raleway"/>
              <a:cs typeface="Raleway"/>
              <a:sym typeface="Raleway"/>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0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1051" name="Google Shape;1051;p10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Major Problems for Agile Methodologies:</a:t>
            </a:r>
            <a:endParaRPr sz="1800"/>
          </a:p>
          <a:p>
            <a:pPr indent="-342900" lvl="1" marL="914400" rtl="0" algn="l">
              <a:lnSpc>
                <a:spcPct val="150000"/>
              </a:lnSpc>
              <a:spcBef>
                <a:spcPts val="0"/>
              </a:spcBef>
              <a:spcAft>
                <a:spcPts val="0"/>
              </a:spcAft>
              <a:buSzPts val="1800"/>
              <a:buChar char="○"/>
            </a:pPr>
            <a:r>
              <a:rPr lang="en" sz="1800"/>
              <a:t>The informality of agile development is incompatible with the legal approach to contract definition that is commonly used in  companies</a:t>
            </a:r>
            <a:endParaRPr sz="1800"/>
          </a:p>
          <a:p>
            <a:pPr indent="-342900" lvl="1" marL="914400" rtl="0" algn="l">
              <a:lnSpc>
                <a:spcPct val="150000"/>
              </a:lnSpc>
              <a:spcBef>
                <a:spcPts val="0"/>
              </a:spcBef>
              <a:spcAft>
                <a:spcPts val="0"/>
              </a:spcAft>
              <a:buSzPts val="1800"/>
              <a:buChar char="○"/>
            </a:pPr>
            <a:r>
              <a:rPr lang="en" sz="1800"/>
              <a:t>Agile methods are most appropriate for new software development rather than for software maintenance. Yet the majority of software costs in large companies come from maintaining their existing software systems.</a:t>
            </a:r>
            <a:endParaRPr sz="1800"/>
          </a:p>
          <a:p>
            <a:pPr indent="0" lvl="0" marL="914400" rtl="0" algn="l">
              <a:lnSpc>
                <a:spcPct val="150000"/>
              </a:lnSpc>
              <a:spcBef>
                <a:spcPts val="1600"/>
              </a:spcBef>
              <a:spcAft>
                <a:spcPts val="1600"/>
              </a:spcAft>
              <a:buNone/>
            </a:pPr>
            <a:r>
              <a:t/>
            </a:r>
            <a:endParaRPr sz="1800"/>
          </a:p>
        </p:txBody>
      </p:sp>
      <p:sp>
        <p:nvSpPr>
          <p:cNvPr id="1052" name="Google Shape;1052;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1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1058" name="Google Shape;1058;p11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Major Problems for Agile Methodologies:</a:t>
            </a:r>
            <a:endParaRPr sz="1800"/>
          </a:p>
          <a:p>
            <a:pPr indent="-342900" lvl="1" marL="914400" rtl="0" algn="l">
              <a:lnSpc>
                <a:spcPct val="150000"/>
              </a:lnSpc>
              <a:spcBef>
                <a:spcPts val="0"/>
              </a:spcBef>
              <a:spcAft>
                <a:spcPts val="0"/>
              </a:spcAft>
              <a:buSzPts val="1800"/>
              <a:buChar char="○"/>
            </a:pPr>
            <a:r>
              <a:rPr lang="en" sz="1800"/>
              <a:t>The informality of agile development is incompatible with the legal approach to contract definition that is commonly used in  companies</a:t>
            </a:r>
            <a:endParaRPr sz="1800"/>
          </a:p>
          <a:p>
            <a:pPr indent="-342900" lvl="1" marL="914400" rtl="0" algn="l">
              <a:lnSpc>
                <a:spcPct val="150000"/>
              </a:lnSpc>
              <a:spcBef>
                <a:spcPts val="0"/>
              </a:spcBef>
              <a:spcAft>
                <a:spcPts val="0"/>
              </a:spcAft>
              <a:buSzPts val="1800"/>
              <a:buChar char="○"/>
            </a:pPr>
            <a:r>
              <a:rPr lang="en" sz="1800"/>
              <a:t>Agile methods are most appropriate for new software development rather than for software maintenance. Yet the majority of software costs in large companies come from maintaining their existing software systems.</a:t>
            </a:r>
            <a:endParaRPr sz="1800"/>
          </a:p>
          <a:p>
            <a:pPr indent="0" lvl="0" marL="914400" rtl="0" algn="l">
              <a:lnSpc>
                <a:spcPct val="150000"/>
              </a:lnSpc>
              <a:spcBef>
                <a:spcPts val="1600"/>
              </a:spcBef>
              <a:spcAft>
                <a:spcPts val="1600"/>
              </a:spcAft>
              <a:buNone/>
            </a:pPr>
            <a:r>
              <a:t/>
            </a:r>
            <a:endParaRPr sz="1800"/>
          </a:p>
        </p:txBody>
      </p:sp>
      <p:sp>
        <p:nvSpPr>
          <p:cNvPr id="1059" name="Google Shape;1059;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0" name="Google Shape;1060;p110"/>
          <p:cNvSpPr/>
          <p:nvPr/>
        </p:nvSpPr>
        <p:spPr>
          <a:xfrm>
            <a:off x="1721550" y="2466200"/>
            <a:ext cx="6066900" cy="19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2000"/>
              <a:t>There is no clear consensus on the suitability</a:t>
            </a:r>
            <a:endParaRPr b="1" sz="2000"/>
          </a:p>
          <a:p>
            <a:pPr indent="0" lvl="0" marL="0" rtl="0" algn="ctr">
              <a:lnSpc>
                <a:spcPct val="150000"/>
              </a:lnSpc>
              <a:spcBef>
                <a:spcPts val="0"/>
              </a:spcBef>
              <a:spcAft>
                <a:spcPts val="0"/>
              </a:spcAft>
              <a:buNone/>
            </a:pPr>
            <a:r>
              <a:rPr b="1" lang="en" sz="2000"/>
              <a:t>of agile methods for software maintenance</a:t>
            </a:r>
            <a:endParaRPr b="1" sz="20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1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Choosing a Process Model</a:t>
            </a:r>
            <a:endParaRPr sz="3400"/>
          </a:p>
        </p:txBody>
      </p:sp>
      <p:sp>
        <p:nvSpPr>
          <p:cNvPr id="1066" name="Google Shape;1066;p11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Remember :</a:t>
            </a:r>
            <a:endParaRPr sz="1800"/>
          </a:p>
          <a:p>
            <a:pPr indent="-336550" lvl="1" marL="914400" rtl="0" algn="l">
              <a:lnSpc>
                <a:spcPct val="200000"/>
              </a:lnSpc>
              <a:spcBef>
                <a:spcPts val="0"/>
              </a:spcBef>
              <a:spcAft>
                <a:spcPts val="0"/>
              </a:spcAft>
              <a:buSzPts val="1700"/>
              <a:buChar char="○"/>
            </a:pPr>
            <a:r>
              <a:rPr lang="en" sz="1800"/>
              <a:t>There is no best software process or set of software processes.</a:t>
            </a:r>
            <a:endParaRPr sz="1800"/>
          </a:p>
          <a:p>
            <a:pPr indent="-336550" lvl="1" marL="914400" rtl="0" algn="l">
              <a:lnSpc>
                <a:spcPct val="200000"/>
              </a:lnSpc>
              <a:spcBef>
                <a:spcPts val="0"/>
              </a:spcBef>
              <a:spcAft>
                <a:spcPts val="0"/>
              </a:spcAft>
              <a:buSzPts val="1700"/>
              <a:buChar char="○"/>
            </a:pPr>
            <a:r>
              <a:rPr lang="en" sz="1800"/>
              <a:t>No software process works well for every project.</a:t>
            </a:r>
            <a:endParaRPr sz="1800"/>
          </a:p>
          <a:p>
            <a:pPr indent="-336550" lvl="1" marL="914400" rtl="0" algn="l">
              <a:lnSpc>
                <a:spcPct val="200000"/>
              </a:lnSpc>
              <a:spcBef>
                <a:spcPts val="0"/>
              </a:spcBef>
              <a:spcAft>
                <a:spcPts val="0"/>
              </a:spcAft>
              <a:buSzPts val="1700"/>
              <a:buChar char="○"/>
            </a:pPr>
            <a:r>
              <a:rPr lang="en" sz="1800"/>
              <a:t>Software processes must be selected, adapted, re-adjusted and applied as appropriate for each project, for each team and for each organizational context.</a:t>
            </a:r>
            <a:endParaRPr sz="1800"/>
          </a:p>
        </p:txBody>
      </p:sp>
      <p:sp>
        <p:nvSpPr>
          <p:cNvPr id="1067" name="Google Shape;1067;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Choosing a Process Model</a:t>
            </a:r>
            <a:endParaRPr sz="3400"/>
          </a:p>
        </p:txBody>
      </p:sp>
      <p:sp>
        <p:nvSpPr>
          <p:cNvPr id="1073" name="Google Shape;1073;p11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It is a war over which is which  :</a:t>
            </a:r>
            <a:endParaRPr sz="1800"/>
          </a:p>
          <a:p>
            <a:pPr indent="-323850" lvl="1" marL="914400" rtl="0" algn="l">
              <a:lnSpc>
                <a:spcPct val="150000"/>
              </a:lnSpc>
              <a:spcBef>
                <a:spcPts val="0"/>
              </a:spcBef>
              <a:spcAft>
                <a:spcPts val="0"/>
              </a:spcAft>
              <a:buSzPts val="1500"/>
              <a:buChar char="○"/>
            </a:pPr>
            <a:r>
              <a:rPr lang="en"/>
              <a:t>There is considerable debate (sometimes strident) about the benefits and applicability of agile software development as opposed to more conventional software engineering processes. </a:t>
            </a:r>
            <a:endParaRPr/>
          </a:p>
          <a:p>
            <a:pPr indent="-323850" lvl="2" marL="1371600" rtl="0" algn="l">
              <a:lnSpc>
                <a:spcPct val="150000"/>
              </a:lnSpc>
              <a:spcBef>
                <a:spcPts val="0"/>
              </a:spcBef>
              <a:spcAft>
                <a:spcPts val="0"/>
              </a:spcAft>
              <a:buSzPts val="1500"/>
              <a:buChar char="■"/>
            </a:pPr>
            <a:r>
              <a:rPr lang="en"/>
              <a:t>Produce flawless documentation than a working system that meets business needs.</a:t>
            </a:r>
            <a:endParaRPr/>
          </a:p>
          <a:p>
            <a:pPr indent="-323850" lvl="2" marL="1371600" rtl="0" algn="l">
              <a:lnSpc>
                <a:spcPct val="150000"/>
              </a:lnSpc>
              <a:spcBef>
                <a:spcPts val="0"/>
              </a:spcBef>
              <a:spcAft>
                <a:spcPts val="0"/>
              </a:spcAft>
              <a:buSzPts val="1500"/>
              <a:buChar char="■"/>
            </a:pPr>
            <a:r>
              <a:rPr lang="en"/>
              <a:t>Be a glorified hacker who is going to be surprised when they try to scale up their software into enterprise-wide software.</a:t>
            </a:r>
            <a:endParaRPr/>
          </a:p>
          <a:p>
            <a:pPr indent="0" lvl="0" marL="0" rtl="0" algn="l">
              <a:lnSpc>
                <a:spcPct val="200000"/>
              </a:lnSpc>
              <a:spcBef>
                <a:spcPts val="1600"/>
              </a:spcBef>
              <a:spcAft>
                <a:spcPts val="1600"/>
              </a:spcAft>
              <a:buNone/>
            </a:pPr>
            <a:r>
              <a:t/>
            </a:r>
            <a:endParaRPr sz="1800"/>
          </a:p>
        </p:txBody>
      </p:sp>
      <p:sp>
        <p:nvSpPr>
          <p:cNvPr id="1074" name="Google Shape;1074;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Choosing a Process Model</a:t>
            </a:r>
            <a:endParaRPr sz="3400"/>
          </a:p>
        </p:txBody>
      </p:sp>
      <p:sp>
        <p:nvSpPr>
          <p:cNvPr id="1080" name="Google Shape;1080;p113"/>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It is a war over which is which  :</a:t>
            </a:r>
            <a:endParaRPr sz="1800"/>
          </a:p>
          <a:p>
            <a:pPr indent="-323850" lvl="1" marL="914400" rtl="0" algn="l">
              <a:lnSpc>
                <a:spcPct val="200000"/>
              </a:lnSpc>
              <a:spcBef>
                <a:spcPts val="0"/>
              </a:spcBef>
              <a:spcAft>
                <a:spcPts val="0"/>
              </a:spcAft>
              <a:buSzPts val="1500"/>
              <a:buChar char="○"/>
            </a:pPr>
            <a:r>
              <a:rPr lang="en"/>
              <a:t>Keep in mind that working software is important, but don’t forget that it must also exhibit a variety of quality attributes including reliability, usability, scalability and maintainability. </a:t>
            </a:r>
            <a:endParaRPr/>
          </a:p>
          <a:p>
            <a:pPr indent="-323850" lvl="1" marL="914400" rtl="0" algn="l">
              <a:lnSpc>
                <a:spcPct val="200000"/>
              </a:lnSpc>
              <a:spcBef>
                <a:spcPts val="0"/>
              </a:spcBef>
              <a:spcAft>
                <a:spcPts val="0"/>
              </a:spcAft>
              <a:buSzPts val="1500"/>
              <a:buChar char="○"/>
            </a:pPr>
            <a:r>
              <a:rPr lang="en"/>
              <a:t>How do you build software that meets customers’ needs today and exhibits the quality characteristics that will enable it to be extended and scaled to meet customers’ needs over the</a:t>
            </a:r>
            <a:r>
              <a:rPr b="1" lang="en"/>
              <a:t> long term</a:t>
            </a:r>
            <a:r>
              <a:rPr lang="en"/>
              <a:t> ?</a:t>
            </a:r>
            <a:endParaRPr/>
          </a:p>
        </p:txBody>
      </p:sp>
      <p:sp>
        <p:nvSpPr>
          <p:cNvPr id="1081" name="Google Shape;1081;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14" name="Google Shape;614;p53"/>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615" name="Google Shape;61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6" name="Google Shape;616;p53"/>
          <p:cNvPicPr preferRelativeResize="0"/>
          <p:nvPr/>
        </p:nvPicPr>
        <p:blipFill>
          <a:blip r:embed="rId3">
            <a:alphaModFix/>
          </a:blip>
          <a:stretch>
            <a:fillRect/>
          </a:stretch>
        </p:blipFill>
        <p:spPr>
          <a:xfrm>
            <a:off x="3165250" y="1781525"/>
            <a:ext cx="4856955" cy="336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22" name="Google Shape;622;p54"/>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623" name="Google Shape;623;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4" name="Google Shape;624;p54"/>
          <p:cNvPicPr preferRelativeResize="0"/>
          <p:nvPr/>
        </p:nvPicPr>
        <p:blipFill>
          <a:blip r:embed="rId3">
            <a:alphaModFix/>
          </a:blip>
          <a:stretch>
            <a:fillRect/>
          </a:stretch>
        </p:blipFill>
        <p:spPr>
          <a:xfrm>
            <a:off x="3029675" y="1781525"/>
            <a:ext cx="5603101" cy="31377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30" name="Google Shape;630;p55"/>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 Rephrased and Explained</a:t>
            </a:r>
            <a:endParaRPr b="1" sz="1800"/>
          </a:p>
          <a:p>
            <a:pPr indent="0" lvl="0" marL="0" rtl="0" algn="l">
              <a:lnSpc>
                <a:spcPct val="150000"/>
              </a:lnSpc>
              <a:spcBef>
                <a:spcPts val="1600"/>
              </a:spcBef>
              <a:spcAft>
                <a:spcPts val="1600"/>
              </a:spcAft>
              <a:buNone/>
            </a:pPr>
            <a:r>
              <a:t/>
            </a:r>
            <a:endParaRPr sz="1800"/>
          </a:p>
        </p:txBody>
      </p:sp>
      <p:sp>
        <p:nvSpPr>
          <p:cNvPr id="631" name="Google Shape;6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55"/>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01</a:t>
            </a:r>
            <a:endParaRPr sz="10300">
              <a:solidFill>
                <a:srgbClr val="F668B9"/>
              </a:solidFill>
              <a:latin typeface="Raleway"/>
              <a:ea typeface="Raleway"/>
              <a:cs typeface="Raleway"/>
              <a:sym typeface="Raleway"/>
            </a:endParaRPr>
          </a:p>
        </p:txBody>
      </p:sp>
      <p:sp>
        <p:nvSpPr>
          <p:cNvPr id="633" name="Google Shape;633;p55"/>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Short releases and iterations </a:t>
            </a:r>
            <a:r>
              <a:rPr lang="en" sz="1800"/>
              <a:t>: </a:t>
            </a:r>
            <a:endParaRPr sz="1800"/>
          </a:p>
          <a:p>
            <a:pPr indent="-342900" lvl="1" marL="914400" rtl="0" algn="l">
              <a:lnSpc>
                <a:spcPct val="150000"/>
              </a:lnSpc>
              <a:spcBef>
                <a:spcPts val="0"/>
              </a:spcBef>
              <a:spcAft>
                <a:spcPts val="0"/>
              </a:spcAft>
              <a:buSzPts val="1800"/>
              <a:buChar char="■"/>
            </a:pPr>
            <a:r>
              <a:rPr lang="en" sz="1800"/>
              <a:t>Divide the work into small pieces. </a:t>
            </a:r>
            <a:endParaRPr sz="1800"/>
          </a:p>
          <a:p>
            <a:pPr indent="-342900" lvl="1" marL="914400" rtl="0" algn="l">
              <a:lnSpc>
                <a:spcPct val="150000"/>
              </a:lnSpc>
              <a:spcBef>
                <a:spcPts val="0"/>
              </a:spcBef>
              <a:spcAft>
                <a:spcPts val="0"/>
              </a:spcAft>
              <a:buSzPts val="1800"/>
              <a:buChar char="■"/>
            </a:pPr>
            <a:r>
              <a:rPr lang="en" sz="1800"/>
              <a:t>Release the software to the customer as often as possible.</a:t>
            </a:r>
            <a:endParaRPr sz="1800"/>
          </a:p>
          <a:p>
            <a:pPr indent="-342900" lvl="1" marL="914400" rtl="0" algn="l">
              <a:lnSpc>
                <a:spcPct val="150000"/>
              </a:lnSpc>
              <a:spcBef>
                <a:spcPts val="0"/>
              </a:spcBef>
              <a:spcAft>
                <a:spcPts val="0"/>
              </a:spcAft>
              <a:buSzPts val="1800"/>
              <a:buChar char="■"/>
            </a:pPr>
            <a:r>
              <a:rPr lang="en" sz="1800"/>
              <a:t>Every release/</a:t>
            </a:r>
            <a:r>
              <a:rPr b="1" lang="en" sz="1800"/>
              <a:t>sprint</a:t>
            </a:r>
            <a:r>
              <a:rPr lang="en" sz="1800"/>
              <a:t> should have a set newer functionalities/bug fixes based on their priorities</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