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</p:sldIdLst>
  <p:sldSz cy="5143500" cx="9144000"/>
  <p:notesSz cx="6858000" cy="9144000"/>
  <p:embeddedFontLst>
    <p:embeddedFont>
      <p:font typeface="Raleway"/>
      <p:regular r:id="rId84"/>
      <p:bold r:id="rId85"/>
      <p:italic r:id="rId86"/>
      <p:boldItalic r:id="rId87"/>
    </p:embeddedFont>
    <p:embeddedFont>
      <p:font typeface="Raleway SemiBold"/>
      <p:regular r:id="rId88"/>
      <p:bold r:id="rId89"/>
      <p:italic r:id="rId90"/>
      <p:boldItalic r:id="rId91"/>
    </p:embeddedFont>
    <p:embeddedFont>
      <p:font typeface="Raleway Light"/>
      <p:regular r:id="rId92"/>
      <p:bold r:id="rId93"/>
      <p:italic r:id="rId94"/>
      <p:boldItalic r:id="rId95"/>
    </p:embeddedFont>
    <p:embeddedFont>
      <p:font typeface="Raleway Medium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alewayLight-boldItalic.fntdata"/><Relationship Id="rId94" Type="http://schemas.openxmlformats.org/officeDocument/2006/relationships/font" Target="fonts/RalewayLight-italic.fntdata"/><Relationship Id="rId97" Type="http://schemas.openxmlformats.org/officeDocument/2006/relationships/font" Target="fonts/RalewayMedium-bold.fntdata"/><Relationship Id="rId96" Type="http://schemas.openxmlformats.org/officeDocument/2006/relationships/font" Target="fonts/RalewayMedium-regular.fntdata"/><Relationship Id="rId11" Type="http://schemas.openxmlformats.org/officeDocument/2006/relationships/slide" Target="slides/slide7.xml"/><Relationship Id="rId99" Type="http://schemas.openxmlformats.org/officeDocument/2006/relationships/font" Target="fonts/RalewayMedium-boldItalic.fntdata"/><Relationship Id="rId10" Type="http://schemas.openxmlformats.org/officeDocument/2006/relationships/slide" Target="slides/slide6.xml"/><Relationship Id="rId98" Type="http://schemas.openxmlformats.org/officeDocument/2006/relationships/font" Target="fonts/RalewayMedium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RalewaySemiBold-boldItalic.fntdata"/><Relationship Id="rId90" Type="http://schemas.openxmlformats.org/officeDocument/2006/relationships/font" Target="fonts/RalewaySemiBold-italic.fntdata"/><Relationship Id="rId93" Type="http://schemas.openxmlformats.org/officeDocument/2006/relationships/font" Target="fonts/RalewayLight-bold.fntdata"/><Relationship Id="rId92" Type="http://schemas.openxmlformats.org/officeDocument/2006/relationships/font" Target="fonts/RalewayLight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font" Target="fonts/Raleway-regular.fntdata"/><Relationship Id="rId83" Type="http://schemas.openxmlformats.org/officeDocument/2006/relationships/slide" Target="slides/slide79.xml"/><Relationship Id="rId86" Type="http://schemas.openxmlformats.org/officeDocument/2006/relationships/font" Target="fonts/Raleway-italic.fntdata"/><Relationship Id="rId85" Type="http://schemas.openxmlformats.org/officeDocument/2006/relationships/font" Target="fonts/Raleway-bold.fntdata"/><Relationship Id="rId88" Type="http://schemas.openxmlformats.org/officeDocument/2006/relationships/font" Target="fonts/RalewaySemiBold-regular.fntdata"/><Relationship Id="rId87" Type="http://schemas.openxmlformats.org/officeDocument/2006/relationships/font" Target="fonts/Raleway-boldItalic.fntdata"/><Relationship Id="rId89" Type="http://schemas.openxmlformats.org/officeDocument/2006/relationships/font" Target="fonts/RalewaySemiBold-bold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5fe5982704cc8fc9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5fe5982704cc8fc9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fe5982704cc8fc9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5fe5982704cc8fc9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fe5982704cc8fc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fe5982704cc8fc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3f1dffbdd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3f1dffbdd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3f1dffbd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3f1dffbd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3f1dffbdd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3f1dffbdd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3f1dffbdd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3f1dffbdd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3f1dffbdd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3f1dffbdd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3f1dffbdd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3f1dffbdd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3f1dffbdd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3f1dffbdd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3cefd14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3cefd14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3f1dffbdd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3f1dffbdd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3f1dffbdd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3f1dffbdd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3f1dffbdd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3f1dffbdd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3f1dffbdd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3f1dffbdd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3f1dffbdd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3f1dffbdd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3f1dffbdd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3f1dffbdd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3f1dffbdd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3f1dffbdd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fe5982704cc8fc9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5fe5982704cc8fc9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3f1dffbdd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3f1dffbdd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3f1dffbdd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3f1dffbdd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fe5982704cc8fc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5fe5982704cc8fc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3f1dffbdd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3f1dffbdd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3f1dffbdd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3f1dffbdd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3f1dffbdd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3f1dffbdd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fe5982704cc8fc9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fe5982704cc8fc9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3f1dffbdd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3f1dffbdd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3f1dffbdd1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3f1dffbdd1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3f1dffbdd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3f1dffbdd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3f1dffbdd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3f1dffbdd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3f1dffbdd1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3f1dffbdd1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3f1dffbdd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3f1dffbdd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fe5982704cc8fc9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fe5982704cc8fc9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3f1dffbdd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3f1dffbdd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3f1dffbdd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3f1dffbdd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fe5982704cc8fc9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5fe5982704cc8fc9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3f1dffbdd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3f1dffbdd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3f1dffbdd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3f1dffbdd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3f1dffbdd1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3f1dffbdd1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3f1dffbdd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3f1dffbdd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3f1dffbdd1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3f1dffbdd1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3f1dffbdd1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3f1dffbdd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fe5982704cc8fc9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fe5982704cc8fc9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fe5982704cc8fc9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5fe5982704cc8fc9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3f1dffbdd1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23f1dffbdd1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3f1dffbdd1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3f1dffbdd1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3f1dffbdd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3f1dffbdd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3f1dffbdd1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3f1dffbdd1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3f1dffbdd1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3f1dffbdd1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3f1dffbdd1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3f1dffbdd1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3f1dffbdd1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3f1dffbdd1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5fe5982704cc8fc9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5fe5982704cc8fc9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3f1dffbdd1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3f1dffbdd1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23f1dffbdd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23f1dffbdd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fe5982704cc8fc9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5fe5982704cc8fc9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3f1dffbdd1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3f1dffbdd1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3f1dffbdd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3f1dffbdd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3f1dffbdd1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3f1dffbdd1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3f1dffbdd1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3f1dffbdd1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3f1dffbdd1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3f1dffbdd1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3f1dffbdd1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3f1dffbdd1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3f1dffbdd1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3f1dffbdd1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3f1dffbdd1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3f1dffbdd1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3f1dffbdd1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3f1dffbdd1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3f1dffbdd1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3f1dffbdd1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fe5982704cc8fc9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5fe5982704cc8fc9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3f1dffbdd1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3f1dffbdd1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23f1dffbdd1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23f1dffbdd1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23f1dffbdd1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23f1dffbdd1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3f1dffbdd1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3f1dffbdd1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3f1dffbdd1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3f1dffbdd1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3f1dffbdd1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3f1dffbdd1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3f1dffbdd1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23f1dffbdd1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23f1dffbdd1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23f1dffbdd1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3f1dffbdd1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3f1dffbdd1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3f1dffbdd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3f1dffbdd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fe5982704cc8fc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fe5982704cc8fc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5fe5982704cc8fc9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5fe5982704cc8fc9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hyperlink" Target="https://www.tutorialspoint.com/design_pattern/factory_pattern.ht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4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41.png"/><Relationship Id="rId6" Type="http://schemas.openxmlformats.org/officeDocument/2006/relationships/image" Target="../media/image4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0" y="550525"/>
            <a:ext cx="91440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9</a:t>
            </a:r>
            <a:r>
              <a:rPr b="1" i="1" lang="en" sz="5000"/>
              <a:t> : Software Architecture </a:t>
            </a:r>
            <a:br>
              <a:rPr b="1" i="1" lang="en" sz="5000"/>
            </a:br>
            <a:r>
              <a:rPr b="1" i="1" lang="en" sz="5000"/>
              <a:t> Part 2</a:t>
            </a:r>
            <a:endParaRPr b="1" i="1" sz="30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48" name="Google Shape;648;p56"/>
          <p:cNvSpPr txBox="1"/>
          <p:nvPr>
            <p:ph idx="2" type="subTitle"/>
          </p:nvPr>
        </p:nvSpPr>
        <p:spPr>
          <a:xfrm>
            <a:off x="1259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Case 4 : Implement the </a:t>
            </a:r>
            <a:r>
              <a:rPr b="1" lang="en" sz="1800">
                <a:solidFill>
                  <a:schemeClr val="dk1"/>
                </a:solidFill>
              </a:rPr>
              <a:t>undo </a:t>
            </a:r>
            <a:r>
              <a:rPr lang="en" sz="1800">
                <a:solidFill>
                  <a:schemeClr val="dk1"/>
                </a:solidFill>
              </a:rPr>
              <a:t>features with a history of 5 actions applied to the to-do items.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Example : 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Edit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Mark item done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Delete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Mark Item as not done.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9" name="Google Shape;649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56"/>
          <p:cNvSpPr/>
          <p:nvPr/>
        </p:nvSpPr>
        <p:spPr>
          <a:xfrm>
            <a:off x="4562675" y="2778200"/>
            <a:ext cx="3911700" cy="13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Procedural Programming : It is </a:t>
            </a:r>
            <a:r>
              <a:rPr lang="en"/>
              <a:t>virtually  </a:t>
            </a:r>
            <a:r>
              <a:rPr b="1" lang="en"/>
              <a:t>impossible</a:t>
            </a:r>
            <a:r>
              <a:rPr lang="en"/>
              <a:t> unless you make another mess with the code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56" name="Google Shape;656;p57"/>
          <p:cNvSpPr txBox="1"/>
          <p:nvPr>
            <p:ph idx="2" type="subTitle"/>
          </p:nvPr>
        </p:nvSpPr>
        <p:spPr>
          <a:xfrm>
            <a:off x="1259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4 : Implement the </a:t>
            </a:r>
            <a:r>
              <a:rPr b="1" lang="en" sz="1800"/>
              <a:t>undo </a:t>
            </a:r>
            <a:r>
              <a:rPr lang="en" sz="1800"/>
              <a:t>features with a history of 5 actions applied to the to-do items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Example : 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Edit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Mark item done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Delete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Mark Item as not done.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7" name="Google Shape;657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8" name="Google Shape;658;p57"/>
          <p:cNvSpPr/>
          <p:nvPr/>
        </p:nvSpPr>
        <p:spPr>
          <a:xfrm>
            <a:off x="5444425" y="2883175"/>
            <a:ext cx="3030000" cy="12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are solutions for common problems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64" name="Google Shape;664;p5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 + Architectural Best Practices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Importance of OOP and Design Patterns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To-Do as a Case-Study: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Programmers are hasty to implement the functional features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will be always refactoring to improve and add new features.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But, the lack of OOP + Design patterns can make the following impossible: Refactoring, extension and maintenance.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5" name="Google Shape;665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71" name="Google Shape;671;p5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/>
              <a:t>Design Patterns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 collection of general, re-usable solutions to common problems in software design and implementation at the low-level.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Considered patterns at the micro-architecture.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Why Use design patterns: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Tested and used by the brightest developers in the industry.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Makes the code more flexible, readable and maintainable.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Introduced in 1987 by Erich Gamma et al.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72" name="Google Shape;672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678" name="Google Shape;678;p6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Extremely popular, Allows creating objects without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Specifying the exact class of the object inside the main code.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Any other business logic when creating an object ( Like setting attrs)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Opposite : </a:t>
            </a:r>
            <a:br>
              <a:rPr lang="en" sz="1800"/>
            </a:b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9" name="Google Shape;679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0" name="Google Shape;68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275" y="3162675"/>
            <a:ext cx="4426500" cy="18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686" name="Google Shape;686;p6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Why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Avoid strong </a:t>
            </a:r>
            <a:r>
              <a:rPr b="1" lang="en" sz="1800"/>
              <a:t>coupling </a:t>
            </a:r>
            <a:r>
              <a:rPr lang="en" sz="1800"/>
              <a:t>between classes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Main class is coupled (glued) with two more classes ( PDFExporter + CSV Exporter)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7" name="Google Shape;687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8" name="Google Shape;6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825" y="2827450"/>
            <a:ext cx="5237950" cy="2163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694" name="Google Shape;694;p6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Why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Improve the extensibility 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 the shown code, you have modify the original code </a:t>
            </a:r>
            <a:r>
              <a:rPr b="1" lang="en" sz="1800"/>
              <a:t>extensively + RETEST + Redeploy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5" name="Google Shape;695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6" name="Google Shape;69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048" y="2875527"/>
            <a:ext cx="5237950" cy="2163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02" name="Google Shape;702;p6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Why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Improve the maintenance 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 the shown code, suppose that Google stopped working for you, you need to move to use OpenAI API instead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3" name="Google Shape;703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4" name="Google Shape;70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63" y="3295225"/>
            <a:ext cx="6108261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10" name="Google Shape;710;p6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Why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Improve the maintenance 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 the shown code, suppose that Google stopped working for you, you need to move to use OpenAI API instead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1" name="Google Shape;711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2" name="Google Shape;71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63" y="3295225"/>
            <a:ext cx="6108261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3" name="Google Shape;71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72792">
            <a:off x="1259473" y="3442725"/>
            <a:ext cx="6361975" cy="90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4" name="Google Shape;71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0158">
            <a:off x="1804963" y="3447625"/>
            <a:ext cx="6108261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5" name="Google Shape;71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2462">
            <a:off x="2312523" y="3496575"/>
            <a:ext cx="6361974" cy="90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6" name="Google Shape;716;p64"/>
          <p:cNvSpPr/>
          <p:nvPr/>
        </p:nvSpPr>
        <p:spPr>
          <a:xfrm>
            <a:off x="4559500" y="949900"/>
            <a:ext cx="4090800" cy="12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to go through </a:t>
            </a:r>
            <a:r>
              <a:rPr b="1" lang="en"/>
              <a:t>ALL Files </a:t>
            </a:r>
            <a:r>
              <a:rPr lang="en"/>
              <a:t>where there is </a:t>
            </a:r>
            <a:r>
              <a:rPr b="1" lang="en"/>
              <a:t>new GoogleTranslateAPI</a:t>
            </a:r>
            <a:r>
              <a:rPr lang="en"/>
              <a:t> and replace with </a:t>
            </a:r>
            <a:br>
              <a:rPr lang="en"/>
            </a:br>
            <a:r>
              <a:rPr b="1" lang="en"/>
              <a:t>new OpenAIAPITranslation();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22" name="Google Shape;722;p6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Why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Improve the maintenance 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 the shown code, suppose that Google stopped working for you, you need to move to use OpenAI API instead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3" name="Google Shape;723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4" name="Google Shape;72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63" y="3295225"/>
            <a:ext cx="6108261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5" name="Google Shape;72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72792">
            <a:off x="1259473" y="3442725"/>
            <a:ext cx="6361975" cy="90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6" name="Google Shape;72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0158">
            <a:off x="1804963" y="3447625"/>
            <a:ext cx="6108261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7" name="Google Shape;72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2462">
            <a:off x="2312523" y="3496575"/>
            <a:ext cx="6361974" cy="90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8" name="Google Shape;728;p65"/>
          <p:cNvSpPr/>
          <p:nvPr/>
        </p:nvSpPr>
        <p:spPr>
          <a:xfrm>
            <a:off x="3083475" y="2054600"/>
            <a:ext cx="4494600" cy="27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Whenever there is the word </a:t>
            </a:r>
            <a:r>
              <a:rPr b="1" lang="en"/>
              <a:t>new, </a:t>
            </a:r>
            <a:r>
              <a:rPr lang="en"/>
              <a:t>it is </a:t>
            </a:r>
            <a:r>
              <a:rPr b="1" lang="en"/>
              <a:t>glue ⇒</a:t>
            </a:r>
            <a:br>
              <a:rPr b="1" lang="en"/>
            </a:br>
            <a:br>
              <a:rPr b="1" lang="en"/>
            </a:br>
            <a:r>
              <a:rPr b="1" lang="en"/>
              <a:t>The classes are glued together</a:t>
            </a:r>
            <a:endParaRPr b="1"/>
          </a:p>
        </p:txBody>
      </p:sp>
      <p:pic>
        <p:nvPicPr>
          <p:cNvPr id="729" name="Google Shape;72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850" y="2054595"/>
            <a:ext cx="2425525" cy="27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890175" y="-12000"/>
            <a:ext cx="5734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Part 1: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Introduction to Software Architecture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Software Architecture Process</a:t>
            </a:r>
            <a:endParaRPr b="1" sz="16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Selecting </a:t>
            </a:r>
            <a:r>
              <a:rPr b="1" lang="en"/>
              <a:t>Technological Stack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600"/>
              <a:t>Architecture Quality Attributes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Software</a:t>
            </a:r>
            <a:r>
              <a:rPr b="1" lang="en" sz="1600"/>
              <a:t> Architectural Styles</a:t>
            </a:r>
            <a:endParaRPr b="1"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Part 2 :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Programming Questions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Design Patterns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Architecture Principles : SOLID</a:t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/>
              <a:t>Part 3 :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Decoupling &amp; Cohesion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/>
              <a:t>Documenting the Architecture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Case Study</a:t>
            </a:r>
            <a:endParaRPr b="1" sz="20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35" name="Google Shape;735;p66"/>
          <p:cNvSpPr txBox="1"/>
          <p:nvPr>
            <p:ph idx="2" type="subTitle"/>
          </p:nvPr>
        </p:nvSpPr>
        <p:spPr>
          <a:xfrm>
            <a:off x="202125" y="1476550"/>
            <a:ext cx="89034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How ?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6" name="Google Shape;736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7" name="Google Shape;737;p66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8" name="Google Shape;738;p66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Create an interface (or even abstract class) to represent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various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instances, It needs to contain: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 common method(s) to be called.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9" name="Google Shape;73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50" y="3444925"/>
            <a:ext cx="3933825" cy="1304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45" name="Google Shape;745;p67"/>
          <p:cNvSpPr txBox="1"/>
          <p:nvPr>
            <p:ph idx="2" type="subTitle"/>
          </p:nvPr>
        </p:nvSpPr>
        <p:spPr>
          <a:xfrm>
            <a:off x="202125" y="1476550"/>
            <a:ext cx="89034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How ?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6" name="Google Shape;746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7" name="Google Shape;747;p67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8" name="Google Shape;748;p67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Create the Factory class (You may optionally create an interface for it)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 class needs to contain the method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createDataExporter 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49" name="Google Shape;74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275" y="3142275"/>
            <a:ext cx="4996397" cy="200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55" name="Google Shape;755;p68"/>
          <p:cNvSpPr txBox="1"/>
          <p:nvPr>
            <p:ph idx="2" type="subTitle"/>
          </p:nvPr>
        </p:nvSpPr>
        <p:spPr>
          <a:xfrm>
            <a:off x="202125" y="1476550"/>
            <a:ext cx="89034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How ?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6" name="Google Shape;756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68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8" name="Google Shape;758;p68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Inside the main file, no need to know at all about the real class. No need to glue any class.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9" name="Google Shape;75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950" y="2997450"/>
            <a:ext cx="6969000" cy="736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65" name="Google Shape;765;p69"/>
          <p:cNvSpPr txBox="1"/>
          <p:nvPr>
            <p:ph idx="2" type="subTitle"/>
          </p:nvPr>
        </p:nvSpPr>
        <p:spPr>
          <a:xfrm>
            <a:off x="202125" y="1476550"/>
            <a:ext cx="89034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How ?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6" name="Google Shape;766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Google Shape;767;p69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8" name="Google Shape;768;p69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Inside the main file, no need to know at all about the real class. No need to glue any class.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9" name="Google Shape;76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00" y="4139575"/>
            <a:ext cx="8302362" cy="87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0" name="Google Shape;77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650" y="1529425"/>
            <a:ext cx="5520000" cy="228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76" name="Google Shape;776;p7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</a:t>
            </a:r>
            <a:r>
              <a:rPr b="1" lang="en" sz="1800"/>
              <a:t>Shapes Examples using </a:t>
            </a:r>
            <a:r>
              <a:rPr b="1" lang="en" sz="1800"/>
              <a:t>Examples: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7" name="Google Shape;777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8" name="Google Shape;77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925" y="1884174"/>
            <a:ext cx="4797425" cy="27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 rotWithShape="1">
          <a:blip r:embed="rId4">
            <a:alphaModFix/>
          </a:blip>
          <a:srcRect b="0" l="0" r="3993" t="0"/>
          <a:stretch/>
        </p:blipFill>
        <p:spPr>
          <a:xfrm>
            <a:off x="94700" y="1973850"/>
            <a:ext cx="4056700" cy="6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700" y="2664225"/>
            <a:ext cx="4056700" cy="12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70"/>
          <p:cNvPicPr preferRelativeResize="0"/>
          <p:nvPr/>
        </p:nvPicPr>
        <p:blipFill rotWithShape="1">
          <a:blip r:embed="rId6">
            <a:alphaModFix/>
          </a:blip>
          <a:srcRect b="0" l="0" r="4662" t="0"/>
          <a:stretch/>
        </p:blipFill>
        <p:spPr>
          <a:xfrm>
            <a:off x="94700" y="3939275"/>
            <a:ext cx="4056699" cy="11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87" name="Google Shape;787;p7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Shapes Examples using Examples: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8" name="Google Shape;788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9" name="Google Shape;78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925" y="1884174"/>
            <a:ext cx="4797425" cy="27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25" y="1942025"/>
            <a:ext cx="3722225" cy="316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96" name="Google Shape;796;p7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Shapes Examples using Examples: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7" name="Google Shape;797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8" name="Google Shape;79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925" y="1884174"/>
            <a:ext cx="4797425" cy="27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00" y="1884175"/>
            <a:ext cx="3733824" cy="32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72"/>
          <p:cNvSpPr txBox="1"/>
          <p:nvPr/>
        </p:nvSpPr>
        <p:spPr>
          <a:xfrm>
            <a:off x="4292100" y="4668400"/>
            <a:ext cx="476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aleway"/>
                <a:ea typeface="Raleway"/>
                <a:cs typeface="Raleway"/>
                <a:sym typeface="Raleway"/>
              </a:rPr>
              <a:t>Example taken from : </a:t>
            </a:r>
            <a:r>
              <a:rPr i="1" lang="en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https://www.tutorialspoint.com/design_pattern/factory_pattern.htm</a:t>
            </a:r>
            <a:r>
              <a:rPr i="1" lang="en" sz="1000">
                <a:latin typeface="Raleway"/>
                <a:ea typeface="Raleway"/>
                <a:cs typeface="Raleway"/>
                <a:sym typeface="Raleway"/>
              </a:rPr>
              <a:t> </a:t>
            </a:r>
            <a:endParaRPr i="1"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Singleton Pattern</a:t>
            </a:r>
            <a:endParaRPr sz="3400"/>
          </a:p>
        </p:txBody>
      </p:sp>
      <p:sp>
        <p:nvSpPr>
          <p:cNvPr id="806" name="Google Shape;806;p7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Singleton Pattern</a:t>
            </a:r>
            <a:r>
              <a:rPr b="1" lang="en" sz="1800"/>
              <a:t>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the simplest pattern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Responsible for creating an object whilst ensuring that </a:t>
            </a:r>
            <a:r>
              <a:rPr b="1" lang="en" sz="1800"/>
              <a:t>only one </a:t>
            </a:r>
            <a:r>
              <a:rPr lang="en" sz="1800"/>
              <a:t>instance of the object is running at the same time.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7" name="Google Shape;807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8" name="Google Shape;80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01" y="3611350"/>
            <a:ext cx="3613623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9" name="Google Shape;80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50" y="3120975"/>
            <a:ext cx="5152751" cy="12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Singleton Pattern</a:t>
            </a:r>
            <a:endParaRPr sz="3400"/>
          </a:p>
        </p:txBody>
      </p:sp>
      <p:sp>
        <p:nvSpPr>
          <p:cNvPr id="815" name="Google Shape;815;p7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Singleton Pattern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the simplest pattern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Responsible for creating an object whilst ensuring that </a:t>
            </a:r>
            <a:r>
              <a:rPr b="1" lang="en" sz="1800"/>
              <a:t>only one </a:t>
            </a:r>
            <a:r>
              <a:rPr lang="en" sz="1800"/>
              <a:t>instance of the object is running at the same time.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6" name="Google Shape;816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7" name="Google Shape;81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01" y="3611350"/>
            <a:ext cx="3613623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8" name="Google Shape;81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50" y="3120975"/>
            <a:ext cx="5152751" cy="12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9" name="Google Shape;819;p74"/>
          <p:cNvSpPr/>
          <p:nvPr/>
        </p:nvSpPr>
        <p:spPr>
          <a:xfrm>
            <a:off x="4169450" y="811725"/>
            <a:ext cx="4770600" cy="13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need to </a:t>
            </a:r>
            <a:r>
              <a:rPr b="1" lang="en"/>
              <a:t>create an instance </a:t>
            </a:r>
            <a:r>
              <a:rPr lang="en"/>
              <a:t>of the Logger or Database object every time we need to call one of its method ?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Singleton Pattern</a:t>
            </a:r>
            <a:endParaRPr sz="3400"/>
          </a:p>
        </p:txBody>
      </p:sp>
      <p:sp>
        <p:nvSpPr>
          <p:cNvPr id="825" name="Google Shape;825;p75"/>
          <p:cNvSpPr txBox="1"/>
          <p:nvPr>
            <p:ph idx="2" type="subTitle"/>
          </p:nvPr>
        </p:nvSpPr>
        <p:spPr>
          <a:xfrm>
            <a:off x="202125" y="1476550"/>
            <a:ext cx="8903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Singleton Pattern : Why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6" name="Google Shape;826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75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8" name="Google Shape;828;p75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With the class to be used and instantiated once: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Create a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static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variable of the same type as the object.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9" name="Google Shape;82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659" y="2968738"/>
            <a:ext cx="5013942" cy="90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0" name="Google Shape;83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650" y="4008863"/>
            <a:ext cx="4968900" cy="96113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1 : Exporting To-Do Items to </a:t>
            </a:r>
            <a:r>
              <a:rPr b="1" lang="en" sz="1800"/>
              <a:t>PDF</a:t>
            </a:r>
            <a:r>
              <a:rPr lang="en" sz="1800"/>
              <a:t> and </a:t>
            </a:r>
            <a:r>
              <a:rPr b="1" lang="en" sz="1800"/>
              <a:t>CSV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6" name="Google Shape;5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25" y="2680225"/>
            <a:ext cx="5520000" cy="228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Singleton Pattern</a:t>
            </a:r>
            <a:endParaRPr sz="3400"/>
          </a:p>
        </p:txBody>
      </p:sp>
      <p:sp>
        <p:nvSpPr>
          <p:cNvPr id="836" name="Google Shape;836;p76"/>
          <p:cNvSpPr txBox="1"/>
          <p:nvPr>
            <p:ph idx="2" type="subTitle"/>
          </p:nvPr>
        </p:nvSpPr>
        <p:spPr>
          <a:xfrm>
            <a:off x="202125" y="1476550"/>
            <a:ext cx="8903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Singleton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7" name="Google Shape;837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8" name="Google Shape;838;p76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9" name="Google Shape;839;p76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With the class to be used and instantiated once: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Create a static function to either 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Create a new instance if does not exist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Return the already created instance if it does exist.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40" name="Google Shape;84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900" y="3586300"/>
            <a:ext cx="5431025" cy="1454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Singleton Pattern</a:t>
            </a:r>
            <a:endParaRPr sz="3400"/>
          </a:p>
        </p:txBody>
      </p:sp>
      <p:sp>
        <p:nvSpPr>
          <p:cNvPr id="846" name="Google Shape;846;p77"/>
          <p:cNvSpPr txBox="1"/>
          <p:nvPr>
            <p:ph idx="2" type="subTitle"/>
          </p:nvPr>
        </p:nvSpPr>
        <p:spPr>
          <a:xfrm>
            <a:off x="202125" y="1476550"/>
            <a:ext cx="8903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Singleton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7" name="Google Shape;847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8" name="Google Shape;848;p77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9" name="Google Shape;849;p77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Everytime the logger is needed, the newly created method is invoked.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0" name="Google Shape;85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025" y="3142275"/>
            <a:ext cx="4171950" cy="561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Singleton Pattern</a:t>
            </a:r>
            <a:endParaRPr sz="3400"/>
          </a:p>
        </p:txBody>
      </p:sp>
      <p:sp>
        <p:nvSpPr>
          <p:cNvPr id="856" name="Google Shape;856;p78"/>
          <p:cNvSpPr txBox="1"/>
          <p:nvPr>
            <p:ph idx="2" type="subTitle"/>
          </p:nvPr>
        </p:nvSpPr>
        <p:spPr>
          <a:xfrm>
            <a:off x="202125" y="1476550"/>
            <a:ext cx="8903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Singleton Pattern : Refactoring To-Do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7" name="Google Shape;857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8" name="Google Shape;858;p78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9" name="Google Shape;859;p78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Everytime the logger is needed, the newly created method is invoked.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60" name="Google Shape;86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050" y="3020550"/>
            <a:ext cx="4665107" cy="781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866" name="Google Shape;866;p7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</a:t>
            </a:r>
            <a:r>
              <a:rPr b="1" lang="en" sz="1800"/>
              <a:t>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</a:t>
            </a:r>
            <a:r>
              <a:rPr lang="en" sz="1800"/>
              <a:t>tructural design pattern that allows objects with incompatible interfaces to collaborate</a:t>
            </a:r>
            <a:br>
              <a:rPr lang="en" sz="1800"/>
            </a:br>
            <a:br>
              <a:rPr lang="en" sz="1800"/>
            </a:br>
            <a:br>
              <a:rPr lang="en" sz="1800"/>
            </a:b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adapter acts as the middleman by receiving requests from the client and converting them into requests that make sense on the vendor classes.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7" name="Google Shape;867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8" name="Google Shape;86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574" y="2303287"/>
            <a:ext cx="5603100" cy="1784823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79"/>
          <p:cNvSpPr/>
          <p:nvPr/>
        </p:nvSpPr>
        <p:spPr>
          <a:xfrm>
            <a:off x="4627225" y="3472466"/>
            <a:ext cx="228600" cy="5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79"/>
          <p:cNvSpPr/>
          <p:nvPr/>
        </p:nvSpPr>
        <p:spPr>
          <a:xfrm>
            <a:off x="6317450" y="3375400"/>
            <a:ext cx="1521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79"/>
          <p:cNvSpPr/>
          <p:nvPr/>
        </p:nvSpPr>
        <p:spPr>
          <a:xfrm>
            <a:off x="6469550" y="3146800"/>
            <a:ext cx="2286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79"/>
          <p:cNvSpPr/>
          <p:nvPr/>
        </p:nvSpPr>
        <p:spPr>
          <a:xfrm>
            <a:off x="4786117" y="3146800"/>
            <a:ext cx="3048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8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878" name="Google Shape;878;p8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Definition</a:t>
            </a:r>
            <a:endParaRPr b="1"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client makes a request to the adapter by calling a method on it using the target interface.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adapter translates the request into one or more calls on the adaptee using the adaptee interface.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client receives the results of the call and never knows there is an adapter doing the translation.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9" name="Google Shape;879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0" name="Google Shape;880;p80"/>
          <p:cNvSpPr/>
          <p:nvPr/>
        </p:nvSpPr>
        <p:spPr>
          <a:xfrm>
            <a:off x="4627225" y="3472466"/>
            <a:ext cx="228600" cy="5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80"/>
          <p:cNvSpPr/>
          <p:nvPr/>
        </p:nvSpPr>
        <p:spPr>
          <a:xfrm>
            <a:off x="6317450" y="3375400"/>
            <a:ext cx="1521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80"/>
          <p:cNvSpPr/>
          <p:nvPr/>
        </p:nvSpPr>
        <p:spPr>
          <a:xfrm>
            <a:off x="6469550" y="3146800"/>
            <a:ext cx="2286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80"/>
          <p:cNvSpPr/>
          <p:nvPr/>
        </p:nvSpPr>
        <p:spPr>
          <a:xfrm>
            <a:off x="4786117" y="3146800"/>
            <a:ext cx="3048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4" name="Google Shape;88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713" y="3375400"/>
            <a:ext cx="4184276" cy="16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80"/>
          <p:cNvSpPr/>
          <p:nvPr/>
        </p:nvSpPr>
        <p:spPr>
          <a:xfrm>
            <a:off x="7873550" y="4236000"/>
            <a:ext cx="954600" cy="7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8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891" name="Google Shape;891;p8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Definition</a:t>
            </a:r>
            <a:endParaRPr b="1"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client makes a request to the adapter by calling a method on it using the target interface.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adapter translates the request into one or more calls on the adaptee using the adaptee interface.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client receives the results of the call and never knows there is an adapter doing the translation.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2" name="Google Shape;892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3" name="Google Shape;893;p81"/>
          <p:cNvSpPr/>
          <p:nvPr/>
        </p:nvSpPr>
        <p:spPr>
          <a:xfrm>
            <a:off x="4627225" y="3472466"/>
            <a:ext cx="228600" cy="5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81"/>
          <p:cNvSpPr/>
          <p:nvPr/>
        </p:nvSpPr>
        <p:spPr>
          <a:xfrm>
            <a:off x="6317450" y="3375400"/>
            <a:ext cx="1521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81"/>
          <p:cNvSpPr/>
          <p:nvPr/>
        </p:nvSpPr>
        <p:spPr>
          <a:xfrm>
            <a:off x="6469550" y="3146800"/>
            <a:ext cx="2286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81"/>
          <p:cNvSpPr/>
          <p:nvPr/>
        </p:nvSpPr>
        <p:spPr>
          <a:xfrm>
            <a:off x="4786117" y="3146800"/>
            <a:ext cx="3048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7" name="Google Shape;89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713" y="3375400"/>
            <a:ext cx="4184276" cy="16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81"/>
          <p:cNvSpPr/>
          <p:nvPr/>
        </p:nvSpPr>
        <p:spPr>
          <a:xfrm>
            <a:off x="7873550" y="4236000"/>
            <a:ext cx="954600" cy="7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81"/>
          <p:cNvSpPr/>
          <p:nvPr/>
        </p:nvSpPr>
        <p:spPr>
          <a:xfrm>
            <a:off x="843850" y="3804225"/>
            <a:ext cx="3472200" cy="9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Adapter Pattern’s role is to convert one interface into another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905" name="Google Shape;905;p8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Why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facilitate integration with non-compatible libraries and classes.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912" name="Google Shape;912;p83"/>
          <p:cNvSpPr txBox="1"/>
          <p:nvPr>
            <p:ph idx="2" type="subTitle"/>
          </p:nvPr>
        </p:nvSpPr>
        <p:spPr>
          <a:xfrm>
            <a:off x="202125" y="1476550"/>
            <a:ext cx="89034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3" name="Google Shape;913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4" name="Google Shape;914;p83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5" name="Google Shape;915;p83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Let’s define the two interfaces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6" name="Google Shape;91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900" y="2553650"/>
            <a:ext cx="4034025" cy="2357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922" name="Google Shape;922;p84"/>
          <p:cNvSpPr txBox="1"/>
          <p:nvPr>
            <p:ph idx="2" type="subTitle"/>
          </p:nvPr>
        </p:nvSpPr>
        <p:spPr>
          <a:xfrm>
            <a:off x="202125" y="1476550"/>
            <a:ext cx="89034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3" name="Google Shape;923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4" name="Google Shape;924;p84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5" name="Google Shape;925;p84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Implement the adaptee(s)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6" name="Google Shape;92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400" y="2343500"/>
            <a:ext cx="4139750" cy="255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932" name="Google Shape;932;p85"/>
          <p:cNvSpPr txBox="1"/>
          <p:nvPr>
            <p:ph idx="2" type="subTitle"/>
          </p:nvPr>
        </p:nvSpPr>
        <p:spPr>
          <a:xfrm>
            <a:off x="202125" y="1476550"/>
            <a:ext cx="89034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3" name="Google Shape;933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4" name="Google Shape;934;p85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5" name="Google Shape;935;p85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Creating the Adapter Class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6" name="Google Shape;93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425" y="2343500"/>
            <a:ext cx="3814475" cy="2729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592" name="Google Shape;592;p5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1 : Exporting To-Do Items to </a:t>
            </a:r>
            <a:r>
              <a:rPr b="1" lang="en" sz="1800"/>
              <a:t>PDF</a:t>
            </a:r>
            <a:r>
              <a:rPr lang="en" sz="1800"/>
              <a:t> and </a:t>
            </a:r>
            <a:r>
              <a:rPr b="1" lang="en" sz="1800"/>
              <a:t>CSV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50"/>
          <p:cNvSpPr/>
          <p:nvPr/>
        </p:nvSpPr>
        <p:spPr>
          <a:xfrm>
            <a:off x="2576025" y="3441325"/>
            <a:ext cx="657000" cy="39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0"/>
          <p:cNvSpPr/>
          <p:nvPr/>
        </p:nvSpPr>
        <p:spPr>
          <a:xfrm>
            <a:off x="2576025" y="4118575"/>
            <a:ext cx="657000" cy="39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0"/>
          <p:cNvSpPr/>
          <p:nvPr/>
        </p:nvSpPr>
        <p:spPr>
          <a:xfrm>
            <a:off x="6021725" y="3008275"/>
            <a:ext cx="3030000" cy="12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“New” is made similar to </a:t>
            </a:r>
            <a:r>
              <a:rPr b="1" lang="en"/>
              <a:t>Glue </a:t>
            </a:r>
            <a:r>
              <a:rPr lang="en"/>
              <a:t> in software engineering</a:t>
            </a:r>
            <a:endParaRPr/>
          </a:p>
        </p:txBody>
      </p:sp>
      <p:pic>
        <p:nvPicPr>
          <p:cNvPr id="597" name="Google Shape;5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25" y="2680225"/>
            <a:ext cx="5520000" cy="228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8" name="Google Shape;598;p50"/>
          <p:cNvSpPr/>
          <p:nvPr/>
        </p:nvSpPr>
        <p:spPr>
          <a:xfrm>
            <a:off x="2240125" y="3274990"/>
            <a:ext cx="657000" cy="39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942" name="Google Shape;942;p86"/>
          <p:cNvSpPr txBox="1"/>
          <p:nvPr>
            <p:ph idx="2" type="subTitle"/>
          </p:nvPr>
        </p:nvSpPr>
        <p:spPr>
          <a:xfrm>
            <a:off x="202125" y="1476550"/>
            <a:ext cx="89034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3" name="Google Shape;943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4" name="Google Shape;944;p86"/>
          <p:cNvSpPr txBox="1"/>
          <p:nvPr/>
        </p:nvSpPr>
        <p:spPr>
          <a:xfrm>
            <a:off x="295025" y="2343500"/>
            <a:ext cx="1801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5" name="Google Shape;945;p86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Integrate with the main code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6" name="Google Shape;94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675" y="2378325"/>
            <a:ext cx="5786150" cy="932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952" name="Google Shape;952;p87"/>
          <p:cNvSpPr txBox="1"/>
          <p:nvPr>
            <p:ph idx="2" type="subTitle"/>
          </p:nvPr>
        </p:nvSpPr>
        <p:spPr>
          <a:xfrm>
            <a:off x="202125" y="1476550"/>
            <a:ext cx="89034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3" name="Google Shape;953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4" name="Google Shape;954;p87"/>
          <p:cNvSpPr txBox="1"/>
          <p:nvPr/>
        </p:nvSpPr>
        <p:spPr>
          <a:xfrm>
            <a:off x="295025" y="2343500"/>
            <a:ext cx="1801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5" name="Google Shape;955;p87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Integrate with the main code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6" name="Google Shape;95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00" y="2033650"/>
            <a:ext cx="5786150" cy="932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7" name="Google Shape;957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63008">
            <a:off x="1833302" y="2906050"/>
            <a:ext cx="6772049" cy="2068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8" name="Google Shape;958;p87"/>
          <p:cNvSpPr/>
          <p:nvPr/>
        </p:nvSpPr>
        <p:spPr>
          <a:xfrm>
            <a:off x="5593825" y="3201500"/>
            <a:ext cx="2793300" cy="13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 you re-use the old code in other projects ?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8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Command Pattern</a:t>
            </a:r>
            <a:endParaRPr sz="3400"/>
          </a:p>
        </p:txBody>
      </p:sp>
      <p:sp>
        <p:nvSpPr>
          <p:cNvPr id="964" name="Google Shape;964;p8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Command Pattern</a:t>
            </a:r>
            <a:r>
              <a:rPr b="1" lang="en" sz="1800"/>
              <a:t>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Less used.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to implement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Encapsulate Invocation or execution by unifying the way we invoke different objects.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5" name="Google Shape;965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Google Shape;970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625" y="1068725"/>
            <a:ext cx="5081849" cy="40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8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Command Pattern</a:t>
            </a:r>
            <a:endParaRPr sz="3400"/>
          </a:p>
        </p:txBody>
      </p:sp>
      <p:sp>
        <p:nvSpPr>
          <p:cNvPr id="972" name="Google Shape;972;p8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Command Pattern : Why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Simplify, Unify and </a:t>
            </a:r>
            <a:br>
              <a:rPr lang="en" sz="1800"/>
            </a:br>
            <a:r>
              <a:rPr lang="en" sz="1800"/>
              <a:t>Facilitate Automation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3" name="Google Shape;973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9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Command Pattern</a:t>
            </a:r>
            <a:endParaRPr sz="3400"/>
          </a:p>
        </p:txBody>
      </p:sp>
      <p:sp>
        <p:nvSpPr>
          <p:cNvPr id="979" name="Google Shape;979;p90"/>
          <p:cNvSpPr txBox="1"/>
          <p:nvPr>
            <p:ph idx="2" type="subTitle"/>
          </p:nvPr>
        </p:nvSpPr>
        <p:spPr>
          <a:xfrm>
            <a:off x="202125" y="1476550"/>
            <a:ext cx="8903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Command Pattern : How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0" name="Google Shape;980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1" name="Google Shape;981;p90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2" name="Google Shape;982;p90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Propose an Interface with the name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ICommand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and a method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execute( )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3" name="Google Shape;98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525" y="2929625"/>
            <a:ext cx="4038600" cy="1362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9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Command Pattern</a:t>
            </a:r>
            <a:endParaRPr sz="3400"/>
          </a:p>
        </p:txBody>
      </p:sp>
      <p:sp>
        <p:nvSpPr>
          <p:cNvPr id="989" name="Google Shape;989;p91"/>
          <p:cNvSpPr txBox="1"/>
          <p:nvPr>
            <p:ph idx="2" type="subTitle"/>
          </p:nvPr>
        </p:nvSpPr>
        <p:spPr>
          <a:xfrm>
            <a:off x="202125" y="1476550"/>
            <a:ext cx="8903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Command Pattern : How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0" name="Google Shape;990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1" name="Google Shape;991;p91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2" name="Google Shape;992;p91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For each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Action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that you want to encapsulate its invocation, you need to create a class which implements the ICommand  interface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3" name="Google Shape;99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942" y="3142275"/>
            <a:ext cx="4292634" cy="194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9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Command Pattern</a:t>
            </a:r>
            <a:endParaRPr sz="3400"/>
          </a:p>
        </p:txBody>
      </p:sp>
      <p:sp>
        <p:nvSpPr>
          <p:cNvPr id="999" name="Google Shape;999;p92"/>
          <p:cNvSpPr txBox="1"/>
          <p:nvPr>
            <p:ph idx="2" type="subTitle"/>
          </p:nvPr>
        </p:nvSpPr>
        <p:spPr>
          <a:xfrm>
            <a:off x="202125" y="1476550"/>
            <a:ext cx="8903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Command Pattern : How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0" name="Google Shape;1000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1" name="Google Shape;1001;p92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2" name="Google Shape;1002;p92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For each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Action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that you want to encapsulate its invocation, you need to create a class which implements the ICommand  interface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3" name="Google Shape;100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583" y="3142275"/>
            <a:ext cx="4166243" cy="194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9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Command Pattern</a:t>
            </a:r>
            <a:endParaRPr sz="3400"/>
          </a:p>
        </p:txBody>
      </p:sp>
      <p:sp>
        <p:nvSpPr>
          <p:cNvPr id="1009" name="Google Shape;1009;p93"/>
          <p:cNvSpPr txBox="1"/>
          <p:nvPr>
            <p:ph idx="2" type="subTitle"/>
          </p:nvPr>
        </p:nvSpPr>
        <p:spPr>
          <a:xfrm>
            <a:off x="202125" y="1476550"/>
            <a:ext cx="8903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Command Pattern : How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0" name="Google Shape;1010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1" name="Google Shape;1011;p93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2" name="Google Shape;1012;p93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Start to invoke commands :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13" name="Google Shape;101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025" y="2601923"/>
            <a:ext cx="7016249" cy="16897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Command Pattern</a:t>
            </a:r>
            <a:endParaRPr sz="3400"/>
          </a:p>
        </p:txBody>
      </p:sp>
      <p:sp>
        <p:nvSpPr>
          <p:cNvPr id="1019" name="Google Shape;1019;p94"/>
          <p:cNvSpPr txBox="1"/>
          <p:nvPr>
            <p:ph idx="2" type="subTitle"/>
          </p:nvPr>
        </p:nvSpPr>
        <p:spPr>
          <a:xfrm>
            <a:off x="202125" y="1476550"/>
            <a:ext cx="8903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Command Pattern : How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0" name="Google Shape;1020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1" name="Google Shape;1021;p94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2" name="Google Shape;1022;p94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Start to invoke commands :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3" name="Google Shape;102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025" y="2601923"/>
            <a:ext cx="7016249" cy="16897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4" name="Google Shape;1024;p94"/>
          <p:cNvSpPr/>
          <p:nvPr/>
        </p:nvSpPr>
        <p:spPr>
          <a:xfrm>
            <a:off x="5485150" y="347975"/>
            <a:ext cx="3417000" cy="14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How to implement the Undo Feature ?</a:t>
            </a:r>
            <a:endParaRPr b="1" sz="23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Facade Pattern</a:t>
            </a:r>
            <a:endParaRPr sz="3400"/>
          </a:p>
        </p:txBody>
      </p:sp>
      <p:sp>
        <p:nvSpPr>
          <p:cNvPr id="1030" name="Google Shape;1030;p9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Facade</a:t>
            </a:r>
            <a:r>
              <a:rPr b="1" lang="en" sz="1800"/>
              <a:t> Pattern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a layer of abstraction to mask complex actions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Transfer money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accounts exist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the first account has enough money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Withdraw money from first account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Deposit money in second account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event in account log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1" name="Google Shape;1031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04" name="Google Shape;604;p5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1 : Exporting To-Do Items to </a:t>
            </a:r>
            <a:r>
              <a:rPr b="1" lang="en" sz="1800"/>
              <a:t>PDF</a:t>
            </a:r>
            <a:r>
              <a:rPr lang="en" sz="1800"/>
              <a:t> and </a:t>
            </a:r>
            <a:r>
              <a:rPr b="1" lang="en" sz="1800"/>
              <a:t>CSV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5" name="Google Shape;60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51"/>
          <p:cNvSpPr/>
          <p:nvPr/>
        </p:nvSpPr>
        <p:spPr>
          <a:xfrm>
            <a:off x="5955275" y="2883150"/>
            <a:ext cx="3030000" cy="12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</a:t>
            </a:r>
            <a:r>
              <a:rPr b="1" lang="en"/>
              <a:t>EXCEL </a:t>
            </a:r>
            <a:r>
              <a:rPr lang="en"/>
              <a:t>format  without </a:t>
            </a:r>
            <a:r>
              <a:rPr lang="en"/>
              <a:t>changing</a:t>
            </a:r>
            <a:r>
              <a:rPr lang="en"/>
              <a:t> the </a:t>
            </a:r>
            <a:r>
              <a:rPr b="1" lang="en"/>
              <a:t>original code ?</a:t>
            </a:r>
            <a:endParaRPr b="1"/>
          </a:p>
        </p:txBody>
      </p:sp>
      <p:pic>
        <p:nvPicPr>
          <p:cNvPr id="607" name="Google Shape;6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25" y="2680225"/>
            <a:ext cx="5520000" cy="228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9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Facade Pattern</a:t>
            </a:r>
            <a:endParaRPr sz="3400"/>
          </a:p>
        </p:txBody>
      </p:sp>
      <p:sp>
        <p:nvSpPr>
          <p:cNvPr id="1037" name="Google Shape;1037;p96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Facade Pattern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a layer of abstraction to mask complex actions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Transfer money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accounts exist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the first account has enough money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Withdraw money from first account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Deposit money in second account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event in account log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8" name="Google Shape;1038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9" name="Google Shape;103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198" y="1938600"/>
            <a:ext cx="6349599" cy="31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9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Facade Pattern</a:t>
            </a:r>
            <a:endParaRPr sz="3400"/>
          </a:p>
        </p:txBody>
      </p:sp>
      <p:sp>
        <p:nvSpPr>
          <p:cNvPr id="1045" name="Google Shape;1045;p9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Facade Pattern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a layer of abstraction to mask complex actions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Transfer money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accounts exist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the first account has enough money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Withdraw money from first account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Deposit money in second account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event in account log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6" name="Google Shape;1046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7" name="Google Shape;1047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900" y="1808549"/>
            <a:ext cx="5293026" cy="32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9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Repository Pattern</a:t>
            </a:r>
            <a:endParaRPr sz="3400"/>
          </a:p>
        </p:txBody>
      </p:sp>
      <p:sp>
        <p:nvSpPr>
          <p:cNvPr id="1053" name="Google Shape;1053;p9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Repository</a:t>
            </a:r>
            <a:r>
              <a:rPr b="1" lang="en" sz="1800"/>
              <a:t> Pattern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have discovered an error in the naming of our database table to be corrected to :</a:t>
            </a:r>
            <a:r>
              <a:rPr b="1" lang="en" sz="1800"/>
              <a:t> todo_items i</a:t>
            </a:r>
            <a:r>
              <a:rPr lang="en" sz="1800"/>
              <a:t>nstead of </a:t>
            </a:r>
            <a:r>
              <a:rPr b="1" lang="en" sz="1800"/>
              <a:t>items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4" name="Google Shape;1054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5" name="Google Shape;1055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5133">
            <a:off x="742713" y="2848712"/>
            <a:ext cx="7381876" cy="942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6" name="Google Shape;1056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700" y="3819463"/>
            <a:ext cx="6515100" cy="714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Repository Pattern</a:t>
            </a:r>
            <a:endParaRPr sz="3400"/>
          </a:p>
        </p:txBody>
      </p:sp>
      <p:sp>
        <p:nvSpPr>
          <p:cNvPr id="1062" name="Google Shape;1062;p9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Repository Pattern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have discovered an error in the naming of our database table to be corrected to :</a:t>
            </a:r>
            <a:r>
              <a:rPr b="1" lang="en" sz="1800"/>
              <a:t> todo_items i</a:t>
            </a:r>
            <a:r>
              <a:rPr lang="en" sz="1800"/>
              <a:t>nstead of </a:t>
            </a:r>
            <a:r>
              <a:rPr b="1" lang="en" sz="1800"/>
              <a:t>items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3" name="Google Shape;1063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4" name="Google Shape;106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5133">
            <a:off x="742713" y="2848712"/>
            <a:ext cx="7381876" cy="942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700" y="3819463"/>
            <a:ext cx="6515100" cy="714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6" name="Google Shape;1066;p99"/>
          <p:cNvSpPr/>
          <p:nvPr/>
        </p:nvSpPr>
        <p:spPr>
          <a:xfrm>
            <a:off x="4800250" y="347975"/>
            <a:ext cx="4101900" cy="15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Tedious process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Prone to Errors + </a:t>
            </a:r>
            <a:br>
              <a:rPr b="1" lang="en" sz="2300"/>
            </a:br>
            <a:r>
              <a:rPr b="1" lang="en" sz="2300"/>
              <a:t>How many files we are going to change ?</a:t>
            </a:r>
            <a:endParaRPr b="1" sz="23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0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Repository Pattern</a:t>
            </a:r>
            <a:endParaRPr sz="3400"/>
          </a:p>
        </p:txBody>
      </p:sp>
      <p:sp>
        <p:nvSpPr>
          <p:cNvPr id="1072" name="Google Shape;1072;p10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Repository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3" name="Google Shape;1073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4" name="Google Shape;107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850" y="2117563"/>
            <a:ext cx="5829300" cy="2009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0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Repository Pattern</a:t>
            </a:r>
            <a:endParaRPr sz="3400"/>
          </a:p>
        </p:txBody>
      </p:sp>
      <p:sp>
        <p:nvSpPr>
          <p:cNvPr id="1080" name="Google Shape;1080;p10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Repository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1" name="Google Shape;1081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2" name="Google Shape;108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850" y="2117563"/>
            <a:ext cx="5829300" cy="2009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3" name="Google Shape;1083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00" y="1984213"/>
            <a:ext cx="7810500" cy="2276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0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Other patterns</a:t>
            </a:r>
            <a:endParaRPr sz="3400"/>
          </a:p>
        </p:txBody>
      </p:sp>
      <p:sp>
        <p:nvSpPr>
          <p:cNvPr id="1089" name="Google Shape;1089;p10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There are more patterns </a:t>
            </a:r>
            <a:r>
              <a:rPr b="1" lang="en" sz="1800"/>
              <a:t>including</a:t>
            </a:r>
            <a:r>
              <a:rPr b="1" lang="en" sz="1800"/>
              <a:t>: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Bridge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Builder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Prototype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Filter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Decorator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Proxy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Flyweight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Interpreter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…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0" name="Google Shape;1090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0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</a:t>
            </a:r>
            <a:r>
              <a:rPr lang="en" sz="3400"/>
              <a:t>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096" name="Google Shape;1096;p10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Most important acronym in the software industry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Coined by Bob Martin in 2000 in his book : Clean Code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Aimed to represent the five principles when implemented, it makes the code 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Easy to read and understand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Maintainable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Flexible to extend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7" name="Google Shape;1097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0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03" name="Google Shape;1103;p10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 : Single Responsibility Principle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 : Open/Closed Principles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 : Liskov Substitution Principle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: Interface </a:t>
            </a:r>
            <a:r>
              <a:rPr lang="en" sz="1800"/>
              <a:t>Segregation</a:t>
            </a:r>
            <a:r>
              <a:rPr lang="en" sz="1800"/>
              <a:t> Principle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 : </a:t>
            </a:r>
            <a:r>
              <a:rPr lang="en" sz="1800"/>
              <a:t>Dependency</a:t>
            </a:r>
            <a:r>
              <a:rPr lang="en" sz="1800"/>
              <a:t> Inversion Principle</a:t>
            </a:r>
            <a:endParaRPr sz="1800"/>
          </a:p>
        </p:txBody>
      </p:sp>
      <p:sp>
        <p:nvSpPr>
          <p:cNvPr id="1104" name="Google Shape;1104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0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10" name="Google Shape;1110;p10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</a:t>
            </a:r>
            <a:r>
              <a:rPr b="1" lang="en" sz="1800"/>
              <a:t>S = Single Responsibility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Definition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Each class ( or method) should have only one sole purpose and not be filled </a:t>
            </a:r>
            <a:r>
              <a:rPr lang="en" sz="1800"/>
              <a:t>with excessive functionalities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 other words: Each class, module, or method should have one and only one responsibility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THEREFORE : A class should have one and only one reason to change.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1" name="Google Shape;1111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13" name="Google Shape;613;p5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: Importing data with different formats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4" name="Google Shape;61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52"/>
          <p:cNvSpPr/>
          <p:nvPr/>
        </p:nvSpPr>
        <p:spPr>
          <a:xfrm>
            <a:off x="2555050" y="3581275"/>
            <a:ext cx="657000" cy="39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6" name="Google Shape;6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62" y="2388399"/>
            <a:ext cx="8467075" cy="258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0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17" name="Google Shape;1117;p106"/>
          <p:cNvSpPr txBox="1"/>
          <p:nvPr>
            <p:ph idx="2" type="subTitle"/>
          </p:nvPr>
        </p:nvSpPr>
        <p:spPr>
          <a:xfrm>
            <a:off x="110625" y="1476550"/>
            <a:ext cx="91440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S = Single Responsibility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</a:t>
            </a:r>
            <a:r>
              <a:rPr lang="en" sz="1800"/>
              <a:t>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Logging Engine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Usually done in a single method using low-level instructions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the message should be formatted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Where the message should be written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But </a:t>
            </a:r>
            <a:endParaRPr b="1"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Two Classes should be created to handle the two </a:t>
            </a:r>
            <a:r>
              <a:rPr b="1" lang="en" sz="1800"/>
              <a:t>responsibilities</a:t>
            </a:r>
            <a:endParaRPr b="1"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8" name="Google Shape;1118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0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24" name="Google Shape;1124;p107"/>
          <p:cNvSpPr txBox="1"/>
          <p:nvPr>
            <p:ph idx="2" type="subTitle"/>
          </p:nvPr>
        </p:nvSpPr>
        <p:spPr>
          <a:xfrm>
            <a:off x="110625" y="1476550"/>
            <a:ext cx="91440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S = Single Responsibility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Logging Engine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Usually done in a single method using low-level instructions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the message should be formatted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Where the message should be written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But </a:t>
            </a:r>
            <a:endParaRPr b="1"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Two Classes should be created to handle the two responsibilities</a:t>
            </a:r>
            <a:endParaRPr b="1"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5" name="Google Shape;1125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6" name="Google Shape;1126;p107"/>
          <p:cNvSpPr/>
          <p:nvPr/>
        </p:nvSpPr>
        <p:spPr>
          <a:xfrm>
            <a:off x="1741000" y="1053475"/>
            <a:ext cx="6434700" cy="25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If there is a change, it will affect only a well defined class/module/method without looking into other </a:t>
            </a:r>
            <a:r>
              <a:rPr b="1" lang="en" sz="2300"/>
              <a:t>obscure</a:t>
            </a:r>
            <a:r>
              <a:rPr b="1" lang="en" sz="2300"/>
              <a:t> places.</a:t>
            </a:r>
            <a:endParaRPr b="1" sz="23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0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32" name="Google Shape;1132;p108"/>
          <p:cNvSpPr txBox="1"/>
          <p:nvPr>
            <p:ph idx="2" type="subTitle"/>
          </p:nvPr>
        </p:nvSpPr>
        <p:spPr>
          <a:xfrm>
            <a:off x="110625" y="1476550"/>
            <a:ext cx="91440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S = Single Responsibility Principle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3" name="Google Shape;1133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4" name="Google Shape;1134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00" y="2244500"/>
            <a:ext cx="3963850" cy="25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900" y="3004600"/>
            <a:ext cx="4640501" cy="17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108"/>
          <p:cNvSpPr/>
          <p:nvPr/>
        </p:nvSpPr>
        <p:spPr>
          <a:xfrm>
            <a:off x="4457000" y="2024475"/>
            <a:ext cx="3873900" cy="8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← This method is an instance method of ToDoItem</a:t>
            </a:r>
            <a:endParaRPr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0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42" name="Google Shape;1142;p109"/>
          <p:cNvSpPr txBox="1"/>
          <p:nvPr>
            <p:ph idx="2" type="subTitle"/>
          </p:nvPr>
        </p:nvSpPr>
        <p:spPr>
          <a:xfrm>
            <a:off x="110625" y="1476550"/>
            <a:ext cx="91440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S = Single Responsibility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(PHP)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3" name="Google Shape;1143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4" name="Google Shape;1144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900" y="2586875"/>
            <a:ext cx="4640501" cy="17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195" y="-126650"/>
            <a:ext cx="53735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1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51" name="Google Shape;1151;p110"/>
          <p:cNvSpPr txBox="1"/>
          <p:nvPr>
            <p:ph idx="2" type="subTitle"/>
          </p:nvPr>
        </p:nvSpPr>
        <p:spPr>
          <a:xfrm>
            <a:off x="110625" y="1476550"/>
            <a:ext cx="91440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S = Single Responsibility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(PHP)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2" name="Google Shape;1152;p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3" name="Google Shape;115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900" y="2586875"/>
            <a:ext cx="4640501" cy="17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693" y="0"/>
            <a:ext cx="52503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1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60" name="Google Shape;1160;p11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</a:t>
            </a:r>
            <a:r>
              <a:rPr b="1" lang="en" sz="1800"/>
              <a:t>O = Open/Closed Principles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Definition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Classes should be open for extension but closed for modification of original code.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 other words, you should not have to </a:t>
            </a:r>
            <a:r>
              <a:rPr lang="en" sz="1800"/>
              <a:t>rewrite an existing class for implementing new features.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1" name="Google Shape;1161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1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67" name="Google Shape;1167;p11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O = Open/Closed Principles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</a:t>
            </a:r>
            <a:r>
              <a:rPr lang="en" sz="1800"/>
              <a:t>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Inheritance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Module/Plugin Mechanism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8" name="Google Shape;1168;p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1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74" name="Google Shape;1174;p11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O = Open/Closed Principles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</a:t>
            </a:r>
            <a:r>
              <a:rPr lang="en" sz="1800"/>
              <a:t>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we add another </a:t>
            </a:r>
            <a:br>
              <a:rPr lang="en" sz="1800"/>
            </a:br>
            <a:r>
              <a:rPr lang="en" sz="1800"/>
              <a:t>s</a:t>
            </a:r>
            <a:r>
              <a:rPr lang="en" sz="1800"/>
              <a:t>hape (Rectangle)</a:t>
            </a:r>
            <a:br>
              <a:rPr lang="en" sz="1800"/>
            </a:br>
            <a:r>
              <a:rPr lang="en" sz="1800"/>
              <a:t>we need to get to </a:t>
            </a:r>
            <a:br>
              <a:rPr lang="en" sz="1800"/>
            </a:br>
            <a:r>
              <a:rPr lang="en" sz="1800"/>
              <a:t>main class and add</a:t>
            </a:r>
            <a:br>
              <a:rPr lang="en" sz="1800"/>
            </a:br>
            <a:r>
              <a:rPr lang="en" sz="1800"/>
              <a:t>a</a:t>
            </a:r>
            <a:r>
              <a:rPr lang="en" sz="1800"/>
              <a:t>nother</a:t>
            </a:r>
            <a:r>
              <a:rPr lang="en" sz="1800"/>
              <a:t> </a:t>
            </a:r>
            <a:r>
              <a:rPr b="1" lang="en" sz="1800"/>
              <a:t>elseif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5" name="Google Shape;1175;p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6" name="Google Shape;1176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825" y="1352625"/>
            <a:ext cx="4415625" cy="367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1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82" name="Google Shape;1182;p11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O = Open/Closed Principles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we add another </a:t>
            </a:r>
            <a:br>
              <a:rPr lang="en" sz="1800"/>
            </a:br>
            <a:r>
              <a:rPr lang="en" sz="1800"/>
              <a:t>shape (Rectangle)</a:t>
            </a:r>
            <a:br>
              <a:rPr lang="en" sz="1800"/>
            </a:br>
            <a:r>
              <a:rPr lang="en" sz="1800"/>
              <a:t>we need to get to </a:t>
            </a:r>
            <a:br>
              <a:rPr lang="en" sz="1800"/>
            </a:br>
            <a:r>
              <a:rPr lang="en" sz="1800"/>
              <a:t>main class and add</a:t>
            </a:r>
            <a:br>
              <a:rPr lang="en" sz="1800"/>
            </a:br>
            <a:r>
              <a:rPr lang="en" sz="1800"/>
              <a:t>another </a:t>
            </a:r>
            <a:r>
              <a:rPr b="1" lang="en" sz="1800"/>
              <a:t>elseif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3" name="Google Shape;1183;p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4" name="Google Shape;1184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825" y="1352625"/>
            <a:ext cx="4415625" cy="367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5" name="Google Shape;1185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00" y="614199"/>
            <a:ext cx="2736675" cy="1939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6" name="Google Shape;1186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00" y="2689900"/>
            <a:ext cx="2931475" cy="1883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1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92" name="Google Shape;1192;p11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O = Open/Closed Principles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we add another </a:t>
            </a:r>
            <a:br>
              <a:rPr lang="en" sz="1800"/>
            </a:br>
            <a:r>
              <a:rPr lang="en" sz="1800"/>
              <a:t>shape (Rectangle)</a:t>
            </a:r>
            <a:br>
              <a:rPr lang="en" sz="1800"/>
            </a:br>
            <a:r>
              <a:rPr lang="en" sz="1800"/>
              <a:t>we need to get to </a:t>
            </a:r>
            <a:br>
              <a:rPr lang="en" sz="1800"/>
            </a:br>
            <a:r>
              <a:rPr lang="en" sz="1800"/>
              <a:t>main class and add</a:t>
            </a:r>
            <a:br>
              <a:rPr lang="en" sz="1800"/>
            </a:br>
            <a:r>
              <a:rPr lang="en" sz="1800"/>
              <a:t>another </a:t>
            </a:r>
            <a:r>
              <a:rPr b="1" lang="en" sz="1800"/>
              <a:t>elseif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3" name="Google Shape;1193;p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4" name="Google Shape;1194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825" y="1352625"/>
            <a:ext cx="4415625" cy="367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5" name="Google Shape;1195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00" y="614199"/>
            <a:ext cx="2736675" cy="1939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6" name="Google Shape;1196;p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00" y="2689900"/>
            <a:ext cx="2931475" cy="1883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7" name="Google Shape;1197;p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8372" y="63350"/>
            <a:ext cx="3595875" cy="2932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22" name="Google Shape;622;p5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: Importing data with different formats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3" name="Google Shape;62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53"/>
          <p:cNvSpPr/>
          <p:nvPr/>
        </p:nvSpPr>
        <p:spPr>
          <a:xfrm>
            <a:off x="2555050" y="3581275"/>
            <a:ext cx="657000" cy="39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5" name="Google Shape;6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62" y="2388399"/>
            <a:ext cx="8467075" cy="258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6" name="Google Shape;626;p53"/>
          <p:cNvSpPr/>
          <p:nvPr/>
        </p:nvSpPr>
        <p:spPr>
          <a:xfrm>
            <a:off x="5346450" y="3519975"/>
            <a:ext cx="3030000" cy="12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want to support other formats ? JSON ? XML ?</a:t>
            </a:r>
            <a:endParaRPr b="1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1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03" name="Google Shape;1203;p116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</a:t>
            </a:r>
            <a:r>
              <a:rPr b="1" lang="en" sz="1800"/>
              <a:t>L = Liskov Substitution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Definition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Every subclass or derived class should be substitutable for their base or parent class </a:t>
            </a:r>
            <a:r>
              <a:rPr lang="en" sz="1800"/>
              <a:t>without changing the behavior.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4" name="Google Shape;1204;p1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1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10" name="Google Shape;1210;p11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L = Liskov Substitution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</a:t>
            </a:r>
            <a:r>
              <a:rPr lang="en" sz="1800"/>
              <a:t> 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1" name="Google Shape;1211;p1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2" name="Google Shape;1212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848" y="2399523"/>
            <a:ext cx="7270275" cy="22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1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18" name="Google Shape;1218;p11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L = Liskov Substitution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9" name="Google Shape;1219;p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0" name="Google Shape;122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848" y="2399523"/>
            <a:ext cx="7270275" cy="22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118"/>
          <p:cNvSpPr/>
          <p:nvPr/>
        </p:nvSpPr>
        <p:spPr>
          <a:xfrm>
            <a:off x="1677675" y="1476550"/>
            <a:ext cx="6434700" cy="25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If the old sendmail sends an </a:t>
            </a:r>
            <a:r>
              <a:rPr b="1" lang="en" sz="2300"/>
              <a:t>email only, the new advanced function should send an email only</a:t>
            </a:r>
            <a:br>
              <a:rPr b="1" lang="en" sz="2300"/>
            </a:br>
            <a:br>
              <a:rPr b="1" lang="en" sz="2300"/>
            </a:br>
            <a:r>
              <a:rPr b="1" lang="en" sz="2300"/>
              <a:t>New features that change the behaviour :</a:t>
            </a:r>
            <a:br>
              <a:rPr b="1" lang="en" sz="2300"/>
            </a:br>
            <a:r>
              <a:rPr b="1" lang="en" sz="2300"/>
              <a:t>Throwing an exception ? Sending CC copy..</a:t>
            </a:r>
            <a:endParaRPr b="1" sz="23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1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27" name="Google Shape;1227;p11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L = Liskov Substitution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8" name="Google Shape;1228;p1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9" name="Google Shape;122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848" y="2399523"/>
            <a:ext cx="7270275" cy="22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119"/>
          <p:cNvSpPr/>
          <p:nvPr/>
        </p:nvSpPr>
        <p:spPr>
          <a:xfrm>
            <a:off x="1677675" y="1476550"/>
            <a:ext cx="6434700" cy="25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Why : It can impact other components and </a:t>
            </a:r>
            <a:r>
              <a:rPr b="1" lang="en" sz="2300"/>
              <a:t>debugging errors is extremely difficult.</a:t>
            </a:r>
            <a:endParaRPr b="1" sz="23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2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36" name="Google Shape;1236;p12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I = Interface Segregation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Definition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Interfaces should not force classes to implement what they cannot do.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Large interfaces should be divided into small ones.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7" name="Google Shape;1237;p1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2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43" name="Google Shape;1243;p12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I = Interface Segregation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</p:txBody>
      </p:sp>
      <p:sp>
        <p:nvSpPr>
          <p:cNvPr id="1244" name="Google Shape;1244;p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5" name="Google Shape;1245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27" y="2310500"/>
            <a:ext cx="4058625" cy="2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2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51" name="Google Shape;1251;p12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I = Interface Segregation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</p:txBody>
      </p:sp>
      <p:sp>
        <p:nvSpPr>
          <p:cNvPr id="1252" name="Google Shape;1252;p1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3" name="Google Shape;125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27" y="2310500"/>
            <a:ext cx="4058625" cy="26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22"/>
          <p:cNvSpPr/>
          <p:nvPr/>
        </p:nvSpPr>
        <p:spPr>
          <a:xfrm>
            <a:off x="5059075" y="1367600"/>
            <a:ext cx="3968100" cy="356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If you are to implement this interface you are forced to implement all methods.</a:t>
            </a:r>
            <a:br>
              <a:rPr b="1" lang="en" sz="2300"/>
            </a:br>
            <a:br>
              <a:rPr b="1" lang="en" sz="2300"/>
            </a:br>
            <a:r>
              <a:rPr b="1" lang="en" sz="2300"/>
              <a:t>Remember the Single </a:t>
            </a:r>
            <a:r>
              <a:rPr b="1" lang="en" sz="2300"/>
              <a:t>Responsibility</a:t>
            </a:r>
            <a:r>
              <a:rPr b="1" lang="en" sz="2300"/>
              <a:t> Principle</a:t>
            </a:r>
            <a:endParaRPr b="1" sz="23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2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60" name="Google Shape;1260;p12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D = </a:t>
            </a:r>
            <a:r>
              <a:rPr b="1" lang="en" sz="1800"/>
              <a:t>Dependency Inversion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Definition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Components should depend on abstractions not on concretions.</a:t>
            </a:r>
            <a:endParaRPr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</a:t>
            </a:r>
            <a:r>
              <a:rPr lang="en" sz="1800"/>
              <a:t>igh-level module must not depend on the low-level module, but they should depend on abstractions.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1" name="Google Shape;1261;p1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2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67" name="Google Shape;1267;p12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D = Dependency Inversion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</a:t>
            </a:r>
            <a:r>
              <a:rPr lang="en" sz="1800"/>
              <a:t> 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8" name="Google Shape;1268;p1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9" name="Google Shape;1269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475" y="1864550"/>
            <a:ext cx="4973624" cy="305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0" name="Google Shape;1270;p124"/>
          <p:cNvSpPr/>
          <p:nvPr/>
        </p:nvSpPr>
        <p:spPr>
          <a:xfrm>
            <a:off x="202125" y="2391275"/>
            <a:ext cx="3506100" cy="20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PasswordReminder should never depend on a low-level class ( MySQLConnection) , it should depend on an abstract class or interface</a:t>
            </a:r>
            <a:endParaRPr b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2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Next….</a:t>
            </a:r>
            <a:endParaRPr sz="3400"/>
          </a:p>
        </p:txBody>
      </p:sp>
      <p:sp>
        <p:nvSpPr>
          <p:cNvPr id="1276" name="Google Shape;1276;p12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Cohesion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Decoupling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Documenting the Architecture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Case Study : To Do App or another App….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sp>
        <p:nvSpPr>
          <p:cNvPr id="1277" name="Google Shape;1277;p1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32" name="Google Shape;632;p54"/>
          <p:cNvSpPr txBox="1"/>
          <p:nvPr>
            <p:ph idx="2" type="subTitle"/>
          </p:nvPr>
        </p:nvSpPr>
        <p:spPr>
          <a:xfrm>
            <a:off x="239800" y="142310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3 :Logger for Logging Messages…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3" name="Google Shape;63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4" name="Google Shape;6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0" y="3397170"/>
            <a:ext cx="4545101" cy="163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5" name="Google Shape;63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225" y="2260473"/>
            <a:ext cx="6441224" cy="152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41" name="Google Shape;641;p55"/>
          <p:cNvSpPr txBox="1"/>
          <p:nvPr>
            <p:ph idx="2" type="subTitle"/>
          </p:nvPr>
        </p:nvSpPr>
        <p:spPr>
          <a:xfrm>
            <a:off x="1259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Case 4 : Implement the </a:t>
            </a:r>
            <a:r>
              <a:rPr b="1" lang="en" sz="1800">
                <a:solidFill>
                  <a:schemeClr val="dk1"/>
                </a:solidFill>
              </a:rPr>
              <a:t>undo </a:t>
            </a:r>
            <a:r>
              <a:rPr lang="en" sz="1800">
                <a:solidFill>
                  <a:schemeClr val="dk1"/>
                </a:solidFill>
              </a:rPr>
              <a:t>features with a history of 5 actions applied to the to-do items.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Example : 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Edit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Mark item done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Delete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Mark Item as not done.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2" name="Google Shape;64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