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</p:sldIdLst>
  <p:sldSz cy="5143500" cx="9144000"/>
  <p:notesSz cx="6858000" cy="9144000"/>
  <p:embeddedFontLst>
    <p:embeddedFont>
      <p:font typeface="Raleway"/>
      <p:regular r:id="rId70"/>
      <p:bold r:id="rId71"/>
      <p:italic r:id="rId72"/>
      <p:boldItalic r:id="rId73"/>
    </p:embeddedFont>
    <p:embeddedFont>
      <p:font typeface="Raleway SemiBold"/>
      <p:regular r:id="rId74"/>
      <p:bold r:id="rId75"/>
      <p:italic r:id="rId76"/>
      <p:boldItalic r:id="rId77"/>
    </p:embeddedFont>
    <p:embeddedFont>
      <p:font typeface="Raleway Light"/>
      <p:regular r:id="rId78"/>
      <p:bold r:id="rId79"/>
      <p:italic r:id="rId80"/>
      <p:boldItalic r:id="rId81"/>
    </p:embeddedFont>
    <p:embeddedFont>
      <p:font typeface="Raleway Medium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alewayMedium-italic.fntdata"/><Relationship Id="rId83" Type="http://schemas.openxmlformats.org/officeDocument/2006/relationships/font" Target="fonts/RalewayMedium-bold.fntdata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85" Type="http://schemas.openxmlformats.org/officeDocument/2006/relationships/font" Target="fonts/RalewayMedium-bold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alewayLight-italic.fntdata"/><Relationship Id="rId82" Type="http://schemas.openxmlformats.org/officeDocument/2006/relationships/font" Target="fonts/RalewayMedium-regular.fntdata"/><Relationship Id="rId81" Type="http://schemas.openxmlformats.org/officeDocument/2006/relationships/font" Target="fonts/Raleway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-boldItalic.fntdata"/><Relationship Id="rId72" Type="http://schemas.openxmlformats.org/officeDocument/2006/relationships/font" Target="fonts/Raleway-italic.fntdata"/><Relationship Id="rId31" Type="http://schemas.openxmlformats.org/officeDocument/2006/relationships/slide" Target="slides/slide27.xml"/><Relationship Id="rId75" Type="http://schemas.openxmlformats.org/officeDocument/2006/relationships/font" Target="fonts/RalewaySemiBold-bold.fntdata"/><Relationship Id="rId30" Type="http://schemas.openxmlformats.org/officeDocument/2006/relationships/slide" Target="slides/slide26.xml"/><Relationship Id="rId74" Type="http://schemas.openxmlformats.org/officeDocument/2006/relationships/font" Target="fonts/RalewaySemiBold-regular.fntdata"/><Relationship Id="rId33" Type="http://schemas.openxmlformats.org/officeDocument/2006/relationships/slide" Target="slides/slide29.xml"/><Relationship Id="rId77" Type="http://schemas.openxmlformats.org/officeDocument/2006/relationships/font" Target="fonts/RalewaySemiBold-boldItalic.fntdata"/><Relationship Id="rId32" Type="http://schemas.openxmlformats.org/officeDocument/2006/relationships/slide" Target="slides/slide28.xml"/><Relationship Id="rId76" Type="http://schemas.openxmlformats.org/officeDocument/2006/relationships/font" Target="fonts/RalewaySemiBold-italic.fntdata"/><Relationship Id="rId35" Type="http://schemas.openxmlformats.org/officeDocument/2006/relationships/slide" Target="slides/slide31.xml"/><Relationship Id="rId79" Type="http://schemas.openxmlformats.org/officeDocument/2006/relationships/font" Target="fonts/RalewayLight-bold.fntdata"/><Relationship Id="rId34" Type="http://schemas.openxmlformats.org/officeDocument/2006/relationships/slide" Target="slides/slide30.xml"/><Relationship Id="rId78" Type="http://schemas.openxmlformats.org/officeDocument/2006/relationships/font" Target="fonts/RalewayLight-regular.fntdata"/><Relationship Id="rId71" Type="http://schemas.openxmlformats.org/officeDocument/2006/relationships/font" Target="fonts/Raleway-bold.fntdata"/><Relationship Id="rId70" Type="http://schemas.openxmlformats.org/officeDocument/2006/relationships/font" Target="fonts/Raleway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4515e835f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4515e835f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4515e835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4515e835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4515e835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4515e835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4515e835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4515e835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43281f1b6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43281f1b6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43281f1b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43281f1b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4515e835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4515e835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446824584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44682458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244682458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244682458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446824584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446824584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4515e835f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4515e835f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4515e835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4515e835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44682458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44682458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4515e835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4515e835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446824584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446824584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44682458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44682458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43281f1b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43281f1b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24515e835f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24515e835f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515e835f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4515e835f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4515e835f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4515e835f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41650acc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41650acc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4515e835f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4515e835f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46824584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44682458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43281f1b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43281f1b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4515e835f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4515e835f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446824584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446824584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4515e835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4515e835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4515e835f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4515e835f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4515e835f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4515e835f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44682458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44682458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24515e835f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24515e835f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43281f1b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43281f1b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4515e835f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4515e835f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4515e835f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4515e835f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43281f1b6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43281f1b6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4515e835f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24515e835f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4515e835fa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4515e835fa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4515e835f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4515e835f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4515e835f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4515e835f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4515e835f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4515e835f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4515e835f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4515e835f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4515e835fa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4515e835fa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43281f1b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43281f1b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515e835fa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515e835f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4515e835f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4515e835f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4515e835f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4515e835f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4515e835fa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4515e835fa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4515e835fa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4515e835fa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4515e835f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4515e835f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4515e835f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4515e835f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4515e835f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24515e835f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4515e835fa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4515e835fa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4515e835f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4515e835f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3281f1b6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3281f1b6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4515e835f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4515e835f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24515e835fa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24515e835f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4515e835f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4515e835f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24515e835fa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24515e835fa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4515e835fa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24515e835f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4515e835fa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4515e835fa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4468245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4468245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4515e835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4515e835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4515e835f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4515e835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localhost:4567/issueTicket/K1" TargetMode="External"/><Relationship Id="rId4" Type="http://schemas.openxmlformats.org/officeDocument/2006/relationships/hyperlink" Target="http://localhost:4567/callNextCustomer/A1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11</a:t>
            </a:r>
            <a:r>
              <a:rPr b="1" i="1" lang="en" sz="5000"/>
              <a:t> : From Architecture to Implementation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67" name="Google Shape;667;p5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8" name="Google Shape;66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56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70" name="Google Shape;670;p56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76" name="Google Shape;676;p5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7" name="Google Shape;67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57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79" name="Google Shape;679;p57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  <p:sp>
        <p:nvSpPr>
          <p:cNvPr id="680" name="Google Shape;680;p57"/>
          <p:cNvSpPr/>
          <p:nvPr/>
        </p:nvSpPr>
        <p:spPr>
          <a:xfrm flipH="1">
            <a:off x="2321575" y="2225750"/>
            <a:ext cx="4191600" cy="189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if the objective : Reduce </a:t>
            </a:r>
            <a:r>
              <a:rPr b="1" lang="en" sz="1500"/>
              <a:t>fraudulent</a:t>
            </a:r>
            <a:r>
              <a:rPr b="1" lang="en" sz="1500"/>
              <a:t> and abusive activities of people getting multiple tickets for the sake to sell them for a profit ?</a:t>
            </a:r>
            <a:endParaRPr b="1"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86" name="Google Shape;686;p5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58"/>
          <p:cNvSpPr/>
          <p:nvPr/>
        </p:nvSpPr>
        <p:spPr>
          <a:xfrm flipH="1">
            <a:off x="283450" y="1974850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  <p:sp>
        <p:nvSpPr>
          <p:cNvPr id="689" name="Google Shape;689;p58"/>
          <p:cNvSpPr/>
          <p:nvPr/>
        </p:nvSpPr>
        <p:spPr>
          <a:xfrm flipH="1">
            <a:off x="4749050" y="1974850"/>
            <a:ext cx="4191600" cy="244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These objectives can greatly impact the architecture and implementation :</a:t>
            </a:r>
            <a:br>
              <a:rPr b="1" lang="en"/>
            </a:br>
            <a:br>
              <a:rPr b="1" lang="en"/>
            </a:br>
            <a:r>
              <a:rPr b="1" lang="en"/>
              <a:t>Employee Performance : Authentication may be needed for employee + track all activities for an employee</a:t>
            </a:r>
            <a:endParaRPr b="1"/>
          </a:p>
        </p:txBody>
      </p:sp>
      <p:sp>
        <p:nvSpPr>
          <p:cNvPr id="690" name="Google Shape;690;p58"/>
          <p:cNvSpPr/>
          <p:nvPr/>
        </p:nvSpPr>
        <p:spPr>
          <a:xfrm flipH="1">
            <a:off x="456850" y="2289075"/>
            <a:ext cx="3708600" cy="189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What if the objective : Reduce fraudulent and abusive activities of people getting multiple tickets for the sake to sell them for a profit ?</a:t>
            </a:r>
            <a:endParaRPr b="1" sz="1500"/>
          </a:p>
        </p:txBody>
      </p:sp>
      <p:sp>
        <p:nvSpPr>
          <p:cNvPr id="691" name="Google Shape;691;p58"/>
          <p:cNvSpPr/>
          <p:nvPr/>
        </p:nvSpPr>
        <p:spPr>
          <a:xfrm flipH="1">
            <a:off x="4943575" y="2091251"/>
            <a:ext cx="3708600" cy="2222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This will even impact the hardware </a:t>
            </a:r>
            <a:r>
              <a:rPr b="1" lang="en" sz="1500"/>
              <a:t>architecture</a:t>
            </a:r>
            <a:r>
              <a:rPr b="1" lang="en" sz="1500"/>
              <a:t>, legal aspect, software architecture</a:t>
            </a:r>
            <a:br>
              <a:rPr b="1" lang="en" sz="1500"/>
            </a:br>
            <a:r>
              <a:rPr b="1" lang="en" sz="1500"/>
              <a:t>As a potential solution : biometric solution can be used to record the fingerprint of people …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97" name="Google Shape;697;p5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remember about the requirements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customer does not know what they want,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Ask always for their objectives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Try to see existing products, analyse their functionalities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Gather and understand as much knowledge about the application domain and the company </a:t>
            </a:r>
            <a:r>
              <a:rPr lang="en" sz="1800"/>
              <a:t>business processes.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Ask who will be using the system, where the system will run, possibly the materials available, infrastructure…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8" name="Google Shape;69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Technical Capacities</a:t>
            </a:r>
            <a:endParaRPr sz="3400"/>
          </a:p>
        </p:txBody>
      </p:sp>
      <p:sp>
        <p:nvSpPr>
          <p:cNvPr id="704" name="Google Shape;704;p6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Extensibility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Portability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Manageability</a:t>
            </a:r>
            <a:r>
              <a:rPr lang="en" sz="1800"/>
              <a:t>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Fault tolerance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Performance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Usability ?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11" name="Google Shape;711;p61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to find the components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Start with user stories for each role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List the responsibility or functionality, </a:t>
            </a:r>
            <a:endParaRPr/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Assign cohesive functionalities it to a module </a:t>
            </a:r>
            <a:endParaRPr/>
          </a:p>
          <a:p>
            <a: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Ask always :</a:t>
            </a:r>
            <a:endParaRPr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whether it will be deployed separately or within a single system.</a:t>
            </a:r>
            <a:endParaRPr sz="1500"/>
          </a:p>
          <a:p>
            <a:pPr indent="-3238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Distributed  </a:t>
            </a:r>
            <a:endParaRPr b="1" sz="1500"/>
          </a:p>
          <a:p>
            <a:pPr indent="-3238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Monolithic System </a:t>
            </a:r>
            <a:endParaRPr sz="1500"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How many instances of it to be deployed.</a:t>
            </a:r>
            <a:endParaRPr sz="1500"/>
          </a:p>
          <a:p>
            <a:pPr indent="-3238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Any constraints.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12" name="Google Shape;71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18" name="Google Shape;718;p6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How to find the components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Try to decompose the module into other modules based on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Finding other responsibilities or technical functionalities that can be delegated.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a business logic/functionalities can be reused by other modules.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distributed , you may check based on hardware ? communication paradigm ? or even the architecture style ? 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19" name="Google Shape;71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25" name="Google Shape;725;p63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User Story : As </a:t>
            </a:r>
            <a:r>
              <a:rPr b="1" lang="en" sz="1700"/>
              <a:t>a visitor, </a:t>
            </a:r>
            <a:r>
              <a:rPr lang="en"/>
              <a:t>I would like to </a:t>
            </a:r>
            <a:r>
              <a:rPr b="1" lang="en"/>
              <a:t>get queue ticket printed </a:t>
            </a:r>
            <a:r>
              <a:rPr lang="en"/>
              <a:t> so that I would be served.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Kiosk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Responsability : Printing Ticket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7" name="Google Shape;727;p63"/>
          <p:cNvSpPr/>
          <p:nvPr/>
        </p:nvSpPr>
        <p:spPr>
          <a:xfrm>
            <a:off x="480200" y="4134700"/>
            <a:ext cx="12312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Kiosk</a:t>
            </a:r>
            <a:endParaRPr b="1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33" name="Google Shape;733;p6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User Story : As </a:t>
            </a:r>
            <a:r>
              <a:rPr b="1" lang="en" sz="1700"/>
              <a:t>a visitor, </a:t>
            </a:r>
            <a:r>
              <a:rPr lang="en"/>
              <a:t>I would like to </a:t>
            </a:r>
            <a:r>
              <a:rPr b="1" lang="en"/>
              <a:t>get queue ticket printed </a:t>
            </a:r>
            <a:r>
              <a:rPr lang="en"/>
              <a:t> so that i would be served.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Kiosk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Responsability : Printing Ticket</a:t>
            </a:r>
            <a:endParaRPr sz="1700"/>
          </a:p>
        </p:txBody>
      </p:sp>
      <p:sp>
        <p:nvSpPr>
          <p:cNvPr id="734" name="Google Shape;73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64"/>
          <p:cNvSpPr/>
          <p:nvPr/>
        </p:nvSpPr>
        <p:spPr>
          <a:xfrm>
            <a:off x="905975" y="3825100"/>
            <a:ext cx="12312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Kiosk</a:t>
            </a:r>
            <a:endParaRPr b="1" sz="1600"/>
          </a:p>
        </p:txBody>
      </p:sp>
      <p:sp>
        <p:nvSpPr>
          <p:cNvPr id="736" name="Google Shape;736;p64"/>
          <p:cNvSpPr/>
          <p:nvPr/>
        </p:nvSpPr>
        <p:spPr>
          <a:xfrm>
            <a:off x="3002875" y="3811450"/>
            <a:ext cx="5782500" cy="11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Will this module Keep track of the current queue number ?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42" name="Google Shape;742;p6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</a:t>
            </a:r>
            <a:r>
              <a:rPr b="1" lang="en"/>
              <a:t>Ticket Server</a:t>
            </a:r>
            <a:r>
              <a:rPr b="1" lang="en"/>
              <a:t>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Responsability : 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Tracking the current queue number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Giving this number to kiosks</a:t>
            </a:r>
            <a:endParaRPr/>
          </a:p>
        </p:txBody>
      </p:sp>
      <p:sp>
        <p:nvSpPr>
          <p:cNvPr id="743" name="Google Shape;74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65"/>
          <p:cNvSpPr/>
          <p:nvPr/>
        </p:nvSpPr>
        <p:spPr>
          <a:xfrm>
            <a:off x="480200" y="4134700"/>
            <a:ext cx="19755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TicketServer</a:t>
            </a:r>
            <a:endParaRPr b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645625" y="211100"/>
            <a:ext cx="5978700" cy="46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Case Study</a:t>
            </a:r>
            <a:r>
              <a:rPr b="1" lang="en" sz="1600"/>
              <a:t> 1 : Ticket Queue Management Sys.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/>
              <a:t>Specifications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/>
              <a:t>Software Architecture: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Functional Requirements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Non-Functional Requirements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Components and Modules: </a:t>
            </a:r>
            <a:r>
              <a:rPr b="1" lang="en" sz="1200">
                <a:solidFill>
                  <a:schemeClr val="dk1"/>
                </a:solidFill>
              </a:rPr>
              <a:t>Modularization &amp; Cohesion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Technological Stack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Designing the Architecture : </a:t>
            </a:r>
            <a:endParaRPr b="1"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Coupling and Communication</a:t>
            </a:r>
            <a:endParaRPr b="1" sz="1200"/>
          </a:p>
          <a:p>
            <a:pPr indent="-3048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Low-Level Entities</a:t>
            </a:r>
            <a:endParaRPr b="1"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Implementation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Ticket Server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Kiosk Client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Display Server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Display Client</a:t>
            </a:r>
            <a:endParaRPr b="1" sz="1200"/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b="1" lang="en" sz="1200"/>
              <a:t>AdminGui</a:t>
            </a:r>
            <a:endParaRPr b="1" sz="12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Case Study 2 : Mobile-App-Based Monitoring System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50" name="Google Shape;750;p66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 As </a:t>
            </a:r>
            <a:r>
              <a:rPr b="1" lang="en"/>
              <a:t>a staff</a:t>
            </a:r>
            <a:r>
              <a:rPr b="1" lang="en"/>
              <a:t>, </a:t>
            </a:r>
            <a:r>
              <a:rPr lang="en"/>
              <a:t>I</a:t>
            </a:r>
            <a:r>
              <a:rPr lang="en"/>
              <a:t> would like to </a:t>
            </a:r>
            <a:r>
              <a:rPr b="1" lang="en"/>
              <a:t>call automatically for the next customer in the queue </a:t>
            </a:r>
            <a:r>
              <a:rPr lang="en"/>
              <a:t>so that I can serve.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1" name="Google Shape;75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57" name="Google Shape;757;p6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 As </a:t>
            </a:r>
            <a:r>
              <a:rPr b="1" lang="en"/>
              <a:t>a staff, </a:t>
            </a:r>
            <a:r>
              <a:rPr lang="en"/>
              <a:t>I would like to </a:t>
            </a:r>
            <a:r>
              <a:rPr b="1" lang="en"/>
              <a:t>call automatically for the next customer in the queue </a:t>
            </a:r>
            <a:r>
              <a:rPr lang="en"/>
              <a:t>so that I can serve.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Module : </a:t>
            </a:r>
            <a:r>
              <a:rPr b="1" lang="en"/>
              <a:t>AgentGUI</a:t>
            </a:r>
            <a:endParaRPr b="1"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Responsability : </a:t>
            </a:r>
            <a:endParaRPr/>
          </a:p>
          <a:p>
            <a:pPr indent="-3302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Get the next number in the queue to serve.</a:t>
            </a:r>
            <a:endParaRPr/>
          </a:p>
          <a:p>
            <a:pPr indent="-330200" lvl="5" marL="2743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Skip to the next customer (in case a customer does not show up)</a:t>
            </a:r>
            <a:r>
              <a:rPr lang="en" sz="1700">
                <a:solidFill>
                  <a:schemeClr val="dk1"/>
                </a:solidFill>
              </a:rPr>
              <a:t> ( I will ignore this feature in this case study)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58" name="Google Shape;75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67"/>
          <p:cNvSpPr/>
          <p:nvPr/>
        </p:nvSpPr>
        <p:spPr>
          <a:xfrm>
            <a:off x="480200" y="4134700"/>
            <a:ext cx="1440600" cy="77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AgentGui</a:t>
            </a:r>
            <a:endParaRPr b="1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65" name="Google Shape;765;p6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As </a:t>
            </a:r>
            <a:r>
              <a:rPr b="1" lang="en"/>
              <a:t>visitor, </a:t>
            </a:r>
            <a:r>
              <a:rPr lang="en"/>
              <a:t>i would like to see on the display screen </a:t>
            </a:r>
            <a:r>
              <a:rPr b="1" lang="en"/>
              <a:t>current queue number being served</a:t>
            </a:r>
            <a:r>
              <a:rPr lang="en"/>
              <a:t> so that i can estimate how much longer to wait.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66" name="Google Shape;76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72" name="Google Shape;772;p6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Other user story : As </a:t>
            </a:r>
            <a:r>
              <a:rPr b="1" lang="en"/>
              <a:t>visitor, </a:t>
            </a:r>
            <a:r>
              <a:rPr lang="en"/>
              <a:t>i would like to see on the display screen </a:t>
            </a:r>
            <a:r>
              <a:rPr b="1" lang="en"/>
              <a:t>current queue number being served</a:t>
            </a:r>
            <a:r>
              <a:rPr lang="en"/>
              <a:t> so that i can estimate how much longer to wait.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 ?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Responsibility :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Get </a:t>
            </a:r>
            <a:r>
              <a:rPr b="1" lang="en">
                <a:solidFill>
                  <a:schemeClr val="dk1"/>
                </a:solidFill>
              </a:rPr>
              <a:t>or </a:t>
            </a:r>
            <a:r>
              <a:rPr lang="en">
                <a:solidFill>
                  <a:schemeClr val="dk1"/>
                </a:solidFill>
              </a:rPr>
              <a:t>Receive Data from TicketServer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Format Data</a:t>
            </a:r>
            <a:endParaRPr>
              <a:solidFill>
                <a:schemeClr val="dk1"/>
              </a:solidFill>
            </a:endParaRPr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Display Data according to some hardware specs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73" name="Google Shape;77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79" name="Google Shape;779;p7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Finding Components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DisplayServer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 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Get </a:t>
            </a:r>
            <a:r>
              <a:rPr b="1" lang="en"/>
              <a:t>or </a:t>
            </a:r>
            <a:r>
              <a:rPr lang="en"/>
              <a:t>Receive Data from TicketServer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Format Data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DisplayClient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Display Data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80" name="Google Shape;780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86" name="Google Shape;786;p71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Modularization of the System :</a:t>
            </a:r>
            <a:endParaRPr b="1"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User story : As </a:t>
            </a:r>
            <a:r>
              <a:rPr b="1" lang="en" sz="1700"/>
              <a:t>a system administrator or IT person</a:t>
            </a:r>
            <a:r>
              <a:rPr b="1" lang="en" sz="1700"/>
              <a:t>, </a:t>
            </a:r>
            <a:r>
              <a:rPr lang="en" sz="1700"/>
              <a:t>would like to </a:t>
            </a:r>
            <a:r>
              <a:rPr b="1" lang="en" sz="1700"/>
              <a:t>manage </a:t>
            </a:r>
            <a:r>
              <a:rPr b="1" lang="en" sz="1700"/>
              <a:t> </a:t>
            </a:r>
            <a:r>
              <a:rPr lang="en" sz="1700"/>
              <a:t>the system by resetting counters, edit configuration, see statistics..…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Module : AdminGUI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Responsibility :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Reset Counters</a:t>
            </a:r>
            <a:endParaRPr sz="1700"/>
          </a:p>
        </p:txBody>
      </p:sp>
      <p:sp>
        <p:nvSpPr>
          <p:cNvPr id="787" name="Google Shape;787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Components and Roles</a:t>
            </a:r>
            <a:endParaRPr sz="3400"/>
          </a:p>
        </p:txBody>
      </p:sp>
      <p:sp>
        <p:nvSpPr>
          <p:cNvPr id="793" name="Google Shape;793;p72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Can we rely on ChatGPT ? or AI ?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94" name="Google Shape;79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00" name="Google Shape;800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Monolithic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it as a Web App (WAMP/LAMP) with many different web pages/interfaces: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for the Kiosk Printing System.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agent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display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admin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</a:t>
            </a:r>
            <a:r>
              <a:rPr lang="en"/>
              <a:t>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and cheap to develop 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to maintain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2" name="Google Shape;802;p73"/>
          <p:cNvSpPr/>
          <p:nvPr/>
        </p:nvSpPr>
        <p:spPr>
          <a:xfrm>
            <a:off x="5804900" y="3771425"/>
            <a:ext cx="2945100" cy="7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Any problems ?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08" name="Google Shape;808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Monolithic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it as a Web App (WAMP/LAMP) with many different web pages/interfaces: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for the Kiosk Printing System.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agent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the display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One interface for admin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and cheap to develop and cheap.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Easy to maintain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74"/>
          <p:cNvSpPr/>
          <p:nvPr/>
        </p:nvSpPr>
        <p:spPr>
          <a:xfrm>
            <a:off x="3002875" y="3271850"/>
            <a:ext cx="5782500" cy="17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Problems : Complexity with custom hardware + Need for a browser + Need for a PC for the Agent +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Live-events with Web App can be a problem + Display Issues/Refresh?When?Often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Architecture Overview</a:t>
            </a:r>
            <a:endParaRPr sz="3400"/>
          </a:p>
        </p:txBody>
      </p:sp>
      <p:sp>
        <p:nvSpPr>
          <p:cNvPr id="816" name="Google Shape;816;p7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</a:t>
            </a:r>
            <a:r>
              <a:rPr lang="en" sz="1800"/>
              <a:t> Application :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Create a different module as a separate system to run on the relevant platform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Advantage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Scalable and integrated on any hardware/settings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Drawbacks: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Difficult and </a:t>
            </a:r>
            <a:r>
              <a:rPr lang="en"/>
              <a:t>costly</a:t>
            </a:r>
            <a:r>
              <a:rPr lang="en"/>
              <a:t>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Hard to maintain ( Depending on the architecture itself).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-360400" y="-76200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 : </a:t>
            </a:r>
            <a:br>
              <a:rPr lang="en" sz="3400"/>
            </a:br>
            <a:r>
              <a:rPr lang="en" sz="3400"/>
              <a:t>Too Many Concepts ?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49"/>
          <p:cNvSpPr/>
          <p:nvPr/>
        </p:nvSpPr>
        <p:spPr>
          <a:xfrm flipH="1">
            <a:off x="1766125" y="29622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Crisis</a:t>
            </a:r>
            <a:endParaRPr b="1"/>
          </a:p>
        </p:txBody>
      </p:sp>
      <p:sp>
        <p:nvSpPr>
          <p:cNvPr id="586" name="Google Shape;586;p49"/>
          <p:cNvSpPr/>
          <p:nvPr/>
        </p:nvSpPr>
        <p:spPr>
          <a:xfrm flipH="1">
            <a:off x="5591450" y="28452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Entropy</a:t>
            </a:r>
            <a:endParaRPr b="1"/>
          </a:p>
        </p:txBody>
      </p:sp>
      <p:sp>
        <p:nvSpPr>
          <p:cNvPr id="587" name="Google Shape;587;p49"/>
          <p:cNvSpPr/>
          <p:nvPr/>
        </p:nvSpPr>
        <p:spPr>
          <a:xfrm flipH="1">
            <a:off x="3091250" y="16347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Stamp Coupling</a:t>
            </a:r>
            <a:endParaRPr b="1"/>
          </a:p>
        </p:txBody>
      </p:sp>
      <p:sp>
        <p:nvSpPr>
          <p:cNvPr id="588" name="Google Shape;588;p49"/>
          <p:cNvSpPr/>
          <p:nvPr/>
        </p:nvSpPr>
        <p:spPr>
          <a:xfrm flipH="1">
            <a:off x="4488838" y="36480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Cohesion</a:t>
            </a:r>
            <a:endParaRPr b="1"/>
          </a:p>
        </p:txBody>
      </p:sp>
      <p:sp>
        <p:nvSpPr>
          <p:cNvPr id="589" name="Google Shape;589;p49"/>
          <p:cNvSpPr/>
          <p:nvPr/>
        </p:nvSpPr>
        <p:spPr>
          <a:xfrm flipH="1">
            <a:off x="2375725" y="35718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</a:t>
            </a:r>
            <a:endParaRPr b="1"/>
          </a:p>
        </p:txBody>
      </p:sp>
      <p:sp>
        <p:nvSpPr>
          <p:cNvPr id="590" name="Google Shape;590;p49"/>
          <p:cNvSpPr/>
          <p:nvPr/>
        </p:nvSpPr>
        <p:spPr>
          <a:xfrm flipH="1">
            <a:off x="142850" y="20285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Adapter Pattern</a:t>
            </a:r>
            <a:endParaRPr b="1"/>
          </a:p>
        </p:txBody>
      </p:sp>
      <p:sp>
        <p:nvSpPr>
          <p:cNvPr id="591" name="Google Shape;591;p49"/>
          <p:cNvSpPr/>
          <p:nvPr/>
        </p:nvSpPr>
        <p:spPr>
          <a:xfrm flipH="1">
            <a:off x="6557500" y="224687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Factory Pattern</a:t>
            </a:r>
            <a:endParaRPr b="1"/>
          </a:p>
        </p:txBody>
      </p:sp>
      <p:sp>
        <p:nvSpPr>
          <p:cNvPr id="592" name="Google Shape;592;p49"/>
          <p:cNvSpPr/>
          <p:nvPr/>
        </p:nvSpPr>
        <p:spPr>
          <a:xfrm flipH="1">
            <a:off x="645050" y="46119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Modularization</a:t>
            </a:r>
            <a:endParaRPr b="1"/>
          </a:p>
        </p:txBody>
      </p:sp>
      <p:sp>
        <p:nvSpPr>
          <p:cNvPr id="593" name="Google Shape;593;p49"/>
          <p:cNvSpPr/>
          <p:nvPr/>
        </p:nvSpPr>
        <p:spPr>
          <a:xfrm flipH="1">
            <a:off x="6601950" y="34989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Abstraction</a:t>
            </a:r>
            <a:endParaRPr b="1"/>
          </a:p>
        </p:txBody>
      </p:sp>
      <p:sp>
        <p:nvSpPr>
          <p:cNvPr id="594" name="Google Shape;594;p49"/>
          <p:cNvSpPr/>
          <p:nvPr/>
        </p:nvSpPr>
        <p:spPr>
          <a:xfrm flipH="1">
            <a:off x="4284625" y="42760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Concretion</a:t>
            </a:r>
            <a:endParaRPr b="1"/>
          </a:p>
        </p:txBody>
      </p:sp>
      <p:sp>
        <p:nvSpPr>
          <p:cNvPr id="595" name="Google Shape;595;p49"/>
          <p:cNvSpPr/>
          <p:nvPr/>
        </p:nvSpPr>
        <p:spPr>
          <a:xfrm flipH="1">
            <a:off x="5145874" y="1947713"/>
            <a:ext cx="1315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S.O.L.I.D</a:t>
            </a:r>
            <a:endParaRPr b="1"/>
          </a:p>
        </p:txBody>
      </p:sp>
      <p:sp>
        <p:nvSpPr>
          <p:cNvPr id="596" name="Google Shape;596;p49"/>
          <p:cNvSpPr/>
          <p:nvPr/>
        </p:nvSpPr>
        <p:spPr>
          <a:xfrm flipH="1">
            <a:off x="6461075" y="4286825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Liskov </a:t>
            </a:r>
            <a:r>
              <a:rPr b="1" lang="en"/>
              <a:t>Substitution</a:t>
            </a:r>
            <a:endParaRPr b="1"/>
          </a:p>
        </p:txBody>
      </p:sp>
      <p:sp>
        <p:nvSpPr>
          <p:cNvPr id="597" name="Google Shape;597;p49"/>
          <p:cNvSpPr/>
          <p:nvPr/>
        </p:nvSpPr>
        <p:spPr>
          <a:xfrm flipH="1">
            <a:off x="4123125" y="2392150"/>
            <a:ext cx="1268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DRY</a:t>
            </a:r>
            <a:endParaRPr b="1"/>
          </a:p>
        </p:txBody>
      </p:sp>
      <p:sp>
        <p:nvSpPr>
          <p:cNvPr id="598" name="Google Shape;598;p49"/>
          <p:cNvSpPr/>
          <p:nvPr/>
        </p:nvSpPr>
        <p:spPr>
          <a:xfrm flipH="1">
            <a:off x="6557500" y="63720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Software</a:t>
            </a:r>
            <a:endParaRPr b="1"/>
          </a:p>
        </p:txBody>
      </p:sp>
      <p:sp>
        <p:nvSpPr>
          <p:cNvPr id="599" name="Google Shape;599;p49"/>
          <p:cNvSpPr/>
          <p:nvPr/>
        </p:nvSpPr>
        <p:spPr>
          <a:xfrm flipH="1">
            <a:off x="6822150" y="1648550"/>
            <a:ext cx="1829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Structural Diagram</a:t>
            </a:r>
            <a:endParaRPr b="1"/>
          </a:p>
        </p:txBody>
      </p:sp>
      <p:sp>
        <p:nvSpPr>
          <p:cNvPr id="600" name="Google Shape;600;p49"/>
          <p:cNvSpPr/>
          <p:nvPr/>
        </p:nvSpPr>
        <p:spPr>
          <a:xfrm flipH="1">
            <a:off x="4659325" y="130500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Behavioral Diagram</a:t>
            </a:r>
            <a:endParaRPr b="1"/>
          </a:p>
        </p:txBody>
      </p:sp>
      <p:sp>
        <p:nvSpPr>
          <p:cNvPr id="601" name="Google Shape;601;p49"/>
          <p:cNvSpPr/>
          <p:nvPr/>
        </p:nvSpPr>
        <p:spPr>
          <a:xfrm flipH="1">
            <a:off x="438375" y="1374563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</a:t>
            </a:r>
            <a:endParaRPr b="1"/>
          </a:p>
        </p:txBody>
      </p:sp>
      <p:sp>
        <p:nvSpPr>
          <p:cNvPr id="602" name="Google Shape;602;p49"/>
          <p:cNvSpPr/>
          <p:nvPr/>
        </p:nvSpPr>
        <p:spPr>
          <a:xfrm flipH="1">
            <a:off x="102625" y="4078550"/>
            <a:ext cx="760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UML</a:t>
            </a:r>
            <a:endParaRPr b="1"/>
          </a:p>
        </p:txBody>
      </p:sp>
      <p:sp>
        <p:nvSpPr>
          <p:cNvPr id="603" name="Google Shape;603;p49"/>
          <p:cNvSpPr/>
          <p:nvPr/>
        </p:nvSpPr>
        <p:spPr>
          <a:xfrm flipH="1">
            <a:off x="6929875" y="39475"/>
            <a:ext cx="2073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Process</a:t>
            </a:r>
            <a:endParaRPr b="1"/>
          </a:p>
        </p:txBody>
      </p:sp>
      <p:sp>
        <p:nvSpPr>
          <p:cNvPr id="604" name="Google Shape;604;p49"/>
          <p:cNvSpPr/>
          <p:nvPr/>
        </p:nvSpPr>
        <p:spPr>
          <a:xfrm flipH="1">
            <a:off x="4763425" y="720600"/>
            <a:ext cx="1515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Agile Methods</a:t>
            </a:r>
            <a:endParaRPr b="1"/>
          </a:p>
        </p:txBody>
      </p:sp>
      <p:sp>
        <p:nvSpPr>
          <p:cNvPr id="605" name="Google Shape;605;p49"/>
          <p:cNvSpPr/>
          <p:nvPr/>
        </p:nvSpPr>
        <p:spPr>
          <a:xfrm flipH="1">
            <a:off x="61675" y="2666250"/>
            <a:ext cx="15975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</a:t>
            </a:r>
            <a:endParaRPr b="1"/>
          </a:p>
        </p:txBody>
      </p:sp>
      <p:sp>
        <p:nvSpPr>
          <p:cNvPr id="606" name="Google Shape;606;p49"/>
          <p:cNvSpPr/>
          <p:nvPr/>
        </p:nvSpPr>
        <p:spPr>
          <a:xfrm flipH="1">
            <a:off x="2216750" y="2240638"/>
            <a:ext cx="14178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 Code</a:t>
            </a:r>
            <a:endParaRPr b="1"/>
          </a:p>
        </p:txBody>
      </p:sp>
      <p:sp>
        <p:nvSpPr>
          <p:cNvPr id="607" name="Google Shape;607;p49"/>
          <p:cNvSpPr/>
          <p:nvPr/>
        </p:nvSpPr>
        <p:spPr>
          <a:xfrm flipH="1">
            <a:off x="8141025" y="2845200"/>
            <a:ext cx="7890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XP</a:t>
            </a:r>
            <a:endParaRPr b="1"/>
          </a:p>
        </p:txBody>
      </p:sp>
      <p:sp>
        <p:nvSpPr>
          <p:cNvPr id="608" name="Google Shape;608;p49"/>
          <p:cNvSpPr/>
          <p:nvPr/>
        </p:nvSpPr>
        <p:spPr>
          <a:xfrm flipH="1">
            <a:off x="3940525" y="2962250"/>
            <a:ext cx="8229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SRS</a:t>
            </a:r>
            <a:endParaRPr b="1"/>
          </a:p>
        </p:txBody>
      </p:sp>
      <p:sp>
        <p:nvSpPr>
          <p:cNvPr id="609" name="Google Shape;609;p49"/>
          <p:cNvSpPr/>
          <p:nvPr/>
        </p:nvSpPr>
        <p:spPr>
          <a:xfrm flipH="1">
            <a:off x="2416675" y="4181450"/>
            <a:ext cx="17475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 </a:t>
            </a:r>
            <a:r>
              <a:rPr b="1" lang="en"/>
              <a:t>Elicitation</a:t>
            </a:r>
            <a:endParaRPr b="1"/>
          </a:p>
        </p:txBody>
      </p:sp>
      <p:sp>
        <p:nvSpPr>
          <p:cNvPr id="610" name="Google Shape;610;p49"/>
          <p:cNvSpPr/>
          <p:nvPr/>
        </p:nvSpPr>
        <p:spPr>
          <a:xfrm flipH="1">
            <a:off x="7459425" y="1050225"/>
            <a:ext cx="1470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endParaRPr b="1"/>
          </a:p>
        </p:txBody>
      </p:sp>
      <p:sp>
        <p:nvSpPr>
          <p:cNvPr id="611" name="Google Shape;611;p49"/>
          <p:cNvSpPr/>
          <p:nvPr/>
        </p:nvSpPr>
        <p:spPr>
          <a:xfrm flipH="1">
            <a:off x="5023225" y="1341988"/>
            <a:ext cx="10908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Kanban</a:t>
            </a:r>
            <a:endParaRPr b="1"/>
          </a:p>
        </p:txBody>
      </p:sp>
      <p:sp>
        <p:nvSpPr>
          <p:cNvPr id="612" name="Google Shape;612;p49"/>
          <p:cNvSpPr/>
          <p:nvPr/>
        </p:nvSpPr>
        <p:spPr>
          <a:xfrm flipH="1">
            <a:off x="3899125" y="1050225"/>
            <a:ext cx="760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MVC</a:t>
            </a:r>
            <a:endParaRPr b="1"/>
          </a:p>
        </p:txBody>
      </p:sp>
      <p:sp>
        <p:nvSpPr>
          <p:cNvPr id="613" name="Google Shape;613;p49"/>
          <p:cNvSpPr/>
          <p:nvPr/>
        </p:nvSpPr>
        <p:spPr>
          <a:xfrm flipH="1">
            <a:off x="2632550" y="1087600"/>
            <a:ext cx="10020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Layered</a:t>
            </a:r>
            <a:endParaRPr b="1"/>
          </a:p>
        </p:txBody>
      </p:sp>
      <p:sp>
        <p:nvSpPr>
          <p:cNvPr id="614" name="Google Shape;614;p49"/>
          <p:cNvSpPr/>
          <p:nvPr/>
        </p:nvSpPr>
        <p:spPr>
          <a:xfrm flipH="1">
            <a:off x="4860325" y="3020100"/>
            <a:ext cx="6342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TDD</a:t>
            </a:r>
            <a:endParaRPr b="1"/>
          </a:p>
        </p:txBody>
      </p:sp>
      <p:sp>
        <p:nvSpPr>
          <p:cNvPr id="615" name="Google Shape;615;p49"/>
          <p:cNvSpPr/>
          <p:nvPr/>
        </p:nvSpPr>
        <p:spPr>
          <a:xfrm flipH="1">
            <a:off x="102625" y="3315850"/>
            <a:ext cx="15156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Extensibility</a:t>
            </a:r>
            <a:endParaRPr b="1"/>
          </a:p>
        </p:txBody>
      </p:sp>
      <p:sp>
        <p:nvSpPr>
          <p:cNvPr id="616" name="Google Shape;616;p49"/>
          <p:cNvSpPr/>
          <p:nvPr/>
        </p:nvSpPr>
        <p:spPr>
          <a:xfrm flipH="1">
            <a:off x="965700" y="3957925"/>
            <a:ext cx="1268400" cy="50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GIT/CVS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Technological Stack</a:t>
            </a:r>
            <a:endParaRPr sz="3400"/>
          </a:p>
        </p:txBody>
      </p:sp>
      <p:sp>
        <p:nvSpPr>
          <p:cNvPr id="823" name="Google Shape;823;p76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Ticket Server ( Can be a background Process)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process : Java, Python or NodeJS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Kiosk: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GUI usually to run on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Touch display screen with a printer linked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can be android or windows operating system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Windows : Java, Python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Mobile : Flutter…</a:t>
            </a:r>
            <a:endParaRPr sz="18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4" name="Google Shape;82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Technological Stack</a:t>
            </a:r>
            <a:endParaRPr sz="3400"/>
          </a:p>
        </p:txBody>
      </p:sp>
      <p:sp>
        <p:nvSpPr>
          <p:cNvPr id="830" name="Google Shape;830;p7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DisplayServer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 process : Java, Python or NodeJS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DisplayClient</a:t>
            </a:r>
            <a:r>
              <a:rPr b="1" lang="en" sz="1800"/>
              <a:t>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GUI with rich multimedia support for playing videos, viewing images and text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It will be connected to large display screen.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Java, Python or even Web-Based Technologies.</a:t>
            </a:r>
            <a:endParaRPr sz="1800"/>
          </a:p>
        </p:txBody>
      </p:sp>
      <p:sp>
        <p:nvSpPr>
          <p:cNvPr id="831" name="Google Shape;831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37" name="Google Shape;83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8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39" name="Google Shape;839;p78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40" name="Google Shape;840;p78"/>
          <p:cNvCxnSpPr>
            <a:stCxn id="838" idx="3"/>
            <a:endCxn id="83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78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Who calls who ? where to put the direction of the arrow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47" name="Google Shape;84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79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49" name="Google Shape;849;p79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50" name="Google Shape;850;p79"/>
          <p:cNvCxnSpPr>
            <a:stCxn id="848" idx="3"/>
            <a:endCxn id="84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79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Kiosk calls with the TicketServer to get the number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57" name="Google Shape;857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80"/>
          <p:cNvSpPr/>
          <p:nvPr/>
        </p:nvSpPr>
        <p:spPr>
          <a:xfrm>
            <a:off x="871500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859" name="Google Shape;859;p80"/>
          <p:cNvSpPr/>
          <p:nvPr/>
        </p:nvSpPr>
        <p:spPr>
          <a:xfrm>
            <a:off x="5284425" y="261455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860" name="Google Shape;860;p80"/>
          <p:cNvCxnSpPr>
            <a:stCxn id="858" idx="3"/>
            <a:endCxn id="859" idx="1"/>
          </p:cNvCxnSpPr>
          <p:nvPr/>
        </p:nvCxnSpPr>
        <p:spPr>
          <a:xfrm>
            <a:off x="2863200" y="2953550"/>
            <a:ext cx="242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80"/>
          <p:cNvSpPr/>
          <p:nvPr/>
        </p:nvSpPr>
        <p:spPr>
          <a:xfrm>
            <a:off x="1280275" y="3748850"/>
            <a:ext cx="5782500" cy="89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  Kiosk calls the TicketServer to get the number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67" name="Google Shape;867;p81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</a:t>
            </a:r>
            <a:r>
              <a:rPr b="1" lang="en" sz="1800"/>
              <a:t>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 </a:t>
            </a:r>
            <a:r>
              <a:rPr b="1" lang="en" sz="1700"/>
              <a:t>ask</a:t>
            </a:r>
            <a:r>
              <a:rPr lang="en" sz="1700"/>
              <a:t>s for their mark from the Teacher : [ex:  teacher.askMark(ali) ]</a:t>
            </a:r>
            <a:endParaRPr sz="1700"/>
          </a:p>
          <a:p>
            <a:pPr indent="-3365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Problems : The mark is not ready, students need to come again and again</a:t>
            </a:r>
            <a:br>
              <a:rPr lang="en" sz="1700"/>
            </a:br>
            <a:br>
              <a:rPr lang="en" sz="1700"/>
            </a:b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Teacher </a:t>
            </a:r>
            <a:r>
              <a:rPr b="1" lang="en" sz="1700">
                <a:solidFill>
                  <a:schemeClr val="dk1"/>
                </a:solidFill>
              </a:rPr>
              <a:t>give</a:t>
            </a:r>
            <a:r>
              <a:rPr lang="en" sz="1700">
                <a:solidFill>
                  <a:schemeClr val="dk1"/>
                </a:solidFill>
              </a:rPr>
              <a:t>s for the mark to the Teacher : [ex: ali.giveMark(19)  ]</a:t>
            </a:r>
            <a:endParaRPr sz="1700">
              <a:solidFill>
                <a:schemeClr val="dk1"/>
              </a:solidFill>
            </a:endParaRPr>
          </a:p>
          <a:p>
            <a:pPr indent="-3365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Problems :  What if the student is absent ? the teacher went away ?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81"/>
          <p:cNvSpPr/>
          <p:nvPr/>
        </p:nvSpPr>
        <p:spPr>
          <a:xfrm>
            <a:off x="2748625" y="30031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70" name="Google Shape;870;p81"/>
          <p:cNvSpPr/>
          <p:nvPr/>
        </p:nvSpPr>
        <p:spPr>
          <a:xfrm>
            <a:off x="6467585" y="30031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cxnSp>
        <p:nvCxnSpPr>
          <p:cNvPr id="871" name="Google Shape;871;p81"/>
          <p:cNvCxnSpPr>
            <a:stCxn id="869" idx="3"/>
            <a:endCxn id="870" idx="1"/>
          </p:cNvCxnSpPr>
          <p:nvPr/>
        </p:nvCxnSpPr>
        <p:spPr>
          <a:xfrm>
            <a:off x="4427125" y="3224500"/>
            <a:ext cx="204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2" name="Google Shape;872;p81"/>
          <p:cNvSpPr/>
          <p:nvPr/>
        </p:nvSpPr>
        <p:spPr>
          <a:xfrm>
            <a:off x="2748625" y="43958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73" name="Google Shape;873;p81"/>
          <p:cNvSpPr/>
          <p:nvPr/>
        </p:nvSpPr>
        <p:spPr>
          <a:xfrm>
            <a:off x="6467585" y="43958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cxnSp>
        <p:nvCxnSpPr>
          <p:cNvPr id="874" name="Google Shape;874;p81"/>
          <p:cNvCxnSpPr>
            <a:stCxn id="872" idx="3"/>
            <a:endCxn id="873" idx="1"/>
          </p:cNvCxnSpPr>
          <p:nvPr/>
        </p:nvCxnSpPr>
        <p:spPr>
          <a:xfrm>
            <a:off x="4427125" y="4617209"/>
            <a:ext cx="2040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80" name="Google Shape;880;p82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Students subscribe a to Module List at the secretary desk.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Teacher </a:t>
            </a:r>
            <a:r>
              <a:rPr b="1" lang="en" sz="1700"/>
              <a:t>give</a:t>
            </a:r>
            <a:r>
              <a:rPr lang="en" sz="1700"/>
              <a:t>s the mark to a secretary [secretary.putMarks(module, marks) ]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Secretary notifies students : module.subscribed.notify(mark)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(Or it can be even on demand, students would come to the secretary to get their mark)</a:t>
            </a:r>
            <a:endParaRPr sz="1700"/>
          </a:p>
        </p:txBody>
      </p:sp>
      <p:sp>
        <p:nvSpPr>
          <p:cNvPr id="881" name="Google Shape;881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2" name="Google Shape;882;p82"/>
          <p:cNvSpPr/>
          <p:nvPr/>
        </p:nvSpPr>
        <p:spPr>
          <a:xfrm>
            <a:off x="6839850" y="41672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83" name="Google Shape;883;p82"/>
          <p:cNvSpPr/>
          <p:nvPr/>
        </p:nvSpPr>
        <p:spPr>
          <a:xfrm>
            <a:off x="65962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84" name="Google Shape;884;p82"/>
          <p:cNvSpPr/>
          <p:nvPr/>
        </p:nvSpPr>
        <p:spPr>
          <a:xfrm>
            <a:off x="364948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Secretary</a:t>
            </a:r>
            <a:endParaRPr b="1" sz="1800"/>
          </a:p>
        </p:txBody>
      </p:sp>
      <p:cxnSp>
        <p:nvCxnSpPr>
          <p:cNvPr id="885" name="Google Shape;885;p82"/>
          <p:cNvCxnSpPr>
            <a:stCxn id="883" idx="3"/>
            <a:endCxn id="884" idx="1"/>
          </p:cNvCxnSpPr>
          <p:nvPr/>
        </p:nvCxnSpPr>
        <p:spPr>
          <a:xfrm>
            <a:off x="2338125" y="4388609"/>
            <a:ext cx="131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82"/>
          <p:cNvCxnSpPr>
            <a:stCxn id="884" idx="3"/>
            <a:endCxn id="882" idx="1"/>
          </p:cNvCxnSpPr>
          <p:nvPr/>
        </p:nvCxnSpPr>
        <p:spPr>
          <a:xfrm>
            <a:off x="5327985" y="4388609"/>
            <a:ext cx="151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892" name="Google Shape;892;p83"/>
          <p:cNvSpPr txBox="1"/>
          <p:nvPr>
            <p:ph idx="2" type="subTitle"/>
          </p:nvPr>
        </p:nvSpPr>
        <p:spPr>
          <a:xfrm>
            <a:off x="37725" y="1420125"/>
            <a:ext cx="91440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Coupling and Connecting Modules : Communication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the analogy of : Teacher to give an exam mark to a student</a:t>
            </a:r>
            <a:endParaRPr sz="18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Students subscribe a to Module List at the secretary desk.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Teacher </a:t>
            </a:r>
            <a:r>
              <a:rPr b="1" lang="en" sz="1700"/>
              <a:t>give</a:t>
            </a:r>
            <a:r>
              <a:rPr lang="en" sz="1700"/>
              <a:t>s the mark to a secretary [secretary.putMarks(module, marks) ]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Secretary notifies students : module.subscribed.notify(mark)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(Or it can be even on demand, students would come to the secretary to get their mark)</a:t>
            </a:r>
            <a:endParaRPr sz="1700"/>
          </a:p>
        </p:txBody>
      </p:sp>
      <p:sp>
        <p:nvSpPr>
          <p:cNvPr id="893" name="Google Shape;89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4" name="Google Shape;894;p83"/>
          <p:cNvSpPr/>
          <p:nvPr/>
        </p:nvSpPr>
        <p:spPr>
          <a:xfrm>
            <a:off x="6839850" y="4167200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Student</a:t>
            </a:r>
            <a:endParaRPr b="1" sz="1800"/>
          </a:p>
        </p:txBody>
      </p:sp>
      <p:sp>
        <p:nvSpPr>
          <p:cNvPr id="895" name="Google Shape;895;p83"/>
          <p:cNvSpPr/>
          <p:nvPr/>
        </p:nvSpPr>
        <p:spPr>
          <a:xfrm>
            <a:off x="65962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Teacher</a:t>
            </a:r>
            <a:endParaRPr b="1" sz="1800"/>
          </a:p>
        </p:txBody>
      </p:sp>
      <p:sp>
        <p:nvSpPr>
          <p:cNvPr id="896" name="Google Shape;896;p83"/>
          <p:cNvSpPr/>
          <p:nvPr/>
        </p:nvSpPr>
        <p:spPr>
          <a:xfrm>
            <a:off x="3649485" y="4167209"/>
            <a:ext cx="1678500" cy="442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Secretary</a:t>
            </a:r>
            <a:endParaRPr b="1" sz="1800"/>
          </a:p>
        </p:txBody>
      </p:sp>
      <p:cxnSp>
        <p:nvCxnSpPr>
          <p:cNvPr id="897" name="Google Shape;897;p83"/>
          <p:cNvCxnSpPr>
            <a:stCxn id="895" idx="3"/>
            <a:endCxn id="896" idx="1"/>
          </p:cNvCxnSpPr>
          <p:nvPr/>
        </p:nvCxnSpPr>
        <p:spPr>
          <a:xfrm>
            <a:off x="2338125" y="4388609"/>
            <a:ext cx="131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8" name="Google Shape;898;p83"/>
          <p:cNvCxnSpPr>
            <a:stCxn id="896" idx="3"/>
            <a:endCxn id="894" idx="1"/>
          </p:cNvCxnSpPr>
          <p:nvPr/>
        </p:nvCxnSpPr>
        <p:spPr>
          <a:xfrm>
            <a:off x="5327985" y="4388609"/>
            <a:ext cx="151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9" name="Google Shape;899;p83"/>
          <p:cNvSpPr/>
          <p:nvPr/>
        </p:nvSpPr>
        <p:spPr>
          <a:xfrm>
            <a:off x="1554700" y="2573800"/>
            <a:ext cx="5782500" cy="11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What if there are over 10000 students accessing the secretary office at the same time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05" name="Google Shape;905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6" name="Google Shape;906;p84"/>
          <p:cNvSpPr/>
          <p:nvPr/>
        </p:nvSpPr>
        <p:spPr>
          <a:xfrm>
            <a:off x="21010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07" name="Google Shape;907;p84"/>
          <p:cNvSpPr/>
          <p:nvPr/>
        </p:nvSpPr>
        <p:spPr>
          <a:xfrm>
            <a:off x="359335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08" name="Google Shape;908;p84"/>
          <p:cNvCxnSpPr>
            <a:stCxn id="906" idx="3"/>
            <a:endCxn id="907" idx="1"/>
          </p:cNvCxnSpPr>
          <p:nvPr/>
        </p:nvCxnSpPr>
        <p:spPr>
          <a:xfrm>
            <a:off x="2201800" y="28831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84"/>
          <p:cNvSpPr/>
          <p:nvPr/>
        </p:nvSpPr>
        <p:spPr>
          <a:xfrm>
            <a:off x="6976600" y="25441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10" name="Google Shape;910;p84"/>
          <p:cNvCxnSpPr>
            <a:stCxn id="907" idx="3"/>
            <a:endCxn id="909" idx="1"/>
          </p:cNvCxnSpPr>
          <p:nvPr/>
        </p:nvCxnSpPr>
        <p:spPr>
          <a:xfrm>
            <a:off x="5585050" y="28831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16" name="Google Shape;916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7" name="Google Shape;917;p85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18" name="Google Shape;918;p85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19" name="Google Shape;919;p85"/>
          <p:cNvCxnSpPr>
            <a:stCxn id="917" idx="3"/>
            <a:endCxn id="91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85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21" name="Google Shape;921;p85"/>
          <p:cNvCxnSpPr>
            <a:stCxn id="918" idx="3"/>
            <a:endCxn id="92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22" name="Google Shape;922;p85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23" name="Google Shape;923;p85"/>
          <p:cNvCxnSpPr>
            <a:stCxn id="918" idx="2"/>
            <a:endCxn id="92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Engineering:</a:t>
            </a:r>
            <a:br>
              <a:rPr lang="en" sz="3400"/>
            </a:br>
            <a:r>
              <a:rPr lang="en" sz="3400"/>
              <a:t>11 weeks of lectures….</a:t>
            </a:r>
            <a:endParaRPr sz="3400"/>
          </a:p>
        </p:txBody>
      </p:sp>
      <p:sp>
        <p:nvSpPr>
          <p:cNvPr id="622" name="Google Shape;622;p50"/>
          <p:cNvSpPr txBox="1"/>
          <p:nvPr>
            <p:ph idx="2" type="subTitle"/>
          </p:nvPr>
        </p:nvSpPr>
        <p:spPr>
          <a:xfrm>
            <a:off x="202125" y="1372075"/>
            <a:ext cx="89034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concepts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methods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techniques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terminologies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lot of Blahware…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Not to over-complicate the development of software development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 to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Simplify the Development and Implementation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Make sure that the system can be extensible and maintainable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29" name="Google Shape;929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0" name="Google Shape;930;p86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31" name="Google Shape;931;p86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32" name="Google Shape;932;p86"/>
          <p:cNvCxnSpPr>
            <a:stCxn id="930" idx="3"/>
            <a:endCxn id="931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86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34" name="Google Shape;934;p86"/>
          <p:cNvCxnSpPr>
            <a:stCxn id="931" idx="3"/>
            <a:endCxn id="933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5" name="Google Shape;935;p86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36" name="Google Shape;936;p86"/>
          <p:cNvCxnSpPr>
            <a:stCxn id="931" idx="2"/>
            <a:endCxn id="935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" name="Google Shape;937;p86"/>
          <p:cNvSpPr/>
          <p:nvPr/>
        </p:nvSpPr>
        <p:spPr>
          <a:xfrm>
            <a:off x="6415196" y="43595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38" name="Google Shape;938;p86"/>
          <p:cNvCxnSpPr>
            <a:stCxn id="935" idx="2"/>
            <a:endCxn id="937" idx="1"/>
          </p:cNvCxnSpPr>
          <p:nvPr/>
        </p:nvCxnSpPr>
        <p:spPr>
          <a:xfrm>
            <a:off x="4598946" y="4047800"/>
            <a:ext cx="1816200" cy="6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" name="Google Shape;939;p86"/>
          <p:cNvSpPr/>
          <p:nvPr/>
        </p:nvSpPr>
        <p:spPr>
          <a:xfrm>
            <a:off x="720471" y="43806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40" name="Google Shape;940;p86"/>
          <p:cNvCxnSpPr>
            <a:stCxn id="935" idx="2"/>
            <a:endCxn id="939" idx="3"/>
          </p:cNvCxnSpPr>
          <p:nvPr/>
        </p:nvCxnSpPr>
        <p:spPr>
          <a:xfrm flipH="1">
            <a:off x="2712246" y="4047800"/>
            <a:ext cx="18867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946" name="Google Shape;946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7" name="Google Shape;947;p87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948" name="Google Shape;948;p87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949" name="Google Shape;949;p87"/>
          <p:cNvCxnSpPr>
            <a:stCxn id="947" idx="3"/>
            <a:endCxn id="94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" name="Google Shape;950;p87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951" name="Google Shape;951;p87"/>
          <p:cNvCxnSpPr>
            <a:stCxn id="948" idx="3"/>
            <a:endCxn id="95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2" name="Google Shape;952;p87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953" name="Google Shape;953;p87"/>
          <p:cNvCxnSpPr>
            <a:stCxn id="948" idx="2"/>
            <a:endCxn id="95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" name="Google Shape;954;p87"/>
          <p:cNvSpPr/>
          <p:nvPr/>
        </p:nvSpPr>
        <p:spPr>
          <a:xfrm>
            <a:off x="6415196" y="43595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55" name="Google Shape;955;p87"/>
          <p:cNvCxnSpPr>
            <a:stCxn id="952" idx="2"/>
            <a:endCxn id="954" idx="1"/>
          </p:cNvCxnSpPr>
          <p:nvPr/>
        </p:nvCxnSpPr>
        <p:spPr>
          <a:xfrm>
            <a:off x="4598946" y="4047800"/>
            <a:ext cx="1816200" cy="65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87"/>
          <p:cNvSpPr/>
          <p:nvPr/>
        </p:nvSpPr>
        <p:spPr>
          <a:xfrm>
            <a:off x="720471" y="438062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DisplayClient</a:t>
            </a:r>
            <a:endParaRPr b="1" sz="1800"/>
          </a:p>
        </p:txBody>
      </p:sp>
      <p:cxnSp>
        <p:nvCxnSpPr>
          <p:cNvPr id="957" name="Google Shape;957;p87"/>
          <p:cNvCxnSpPr>
            <a:stCxn id="952" idx="2"/>
            <a:endCxn id="956" idx="3"/>
          </p:cNvCxnSpPr>
          <p:nvPr/>
        </p:nvCxnSpPr>
        <p:spPr>
          <a:xfrm flipH="1">
            <a:off x="2712246" y="4047800"/>
            <a:ext cx="1886700" cy="67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8" name="Google Shape;958;p87"/>
          <p:cNvSpPr/>
          <p:nvPr/>
        </p:nvSpPr>
        <p:spPr>
          <a:xfrm>
            <a:off x="3592313" y="1432350"/>
            <a:ext cx="1991700" cy="354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DAL</a:t>
            </a:r>
            <a:endParaRPr b="1" sz="1800"/>
          </a:p>
        </p:txBody>
      </p:sp>
      <p:cxnSp>
        <p:nvCxnSpPr>
          <p:cNvPr id="959" name="Google Shape;959;p87"/>
          <p:cNvCxnSpPr>
            <a:stCxn id="948" idx="0"/>
            <a:endCxn id="958" idx="2"/>
          </p:cNvCxnSpPr>
          <p:nvPr/>
        </p:nvCxnSpPr>
        <p:spPr>
          <a:xfrm rot="10800000">
            <a:off x="4588300" y="1786975"/>
            <a:ext cx="9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Design. : Ticket Serv</a:t>
            </a:r>
            <a:r>
              <a:rPr lang="en" sz="3400"/>
              <a:t>er</a:t>
            </a:r>
            <a:endParaRPr sz="3400"/>
          </a:p>
        </p:txBody>
      </p:sp>
      <p:sp>
        <p:nvSpPr>
          <p:cNvPr id="965" name="Google Shape;965;p8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Class Diagram:</a:t>
            </a:r>
            <a:endParaRPr b="1" sz="1800"/>
          </a:p>
        </p:txBody>
      </p:sp>
      <p:sp>
        <p:nvSpPr>
          <p:cNvPr id="966" name="Google Shape;966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72" name="Google Shape;972;p8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Start Always with the interface</a:t>
            </a:r>
            <a:endParaRPr sz="1800"/>
          </a:p>
        </p:txBody>
      </p:sp>
      <p:sp>
        <p:nvSpPr>
          <p:cNvPr id="973" name="Google Shape;97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4" name="Google Shape;97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149" y="2238525"/>
            <a:ext cx="4662558" cy="275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80" name="Google Shape;980;p90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Implement the interface with whatever business logic you want.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Singleton Pattern to create an instance of the TicketServer</a:t>
            </a:r>
            <a:endParaRPr sz="1800"/>
          </a:p>
        </p:txBody>
      </p:sp>
      <p:sp>
        <p:nvSpPr>
          <p:cNvPr id="981" name="Google Shape;981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2" name="Google Shape;98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00" y="2689625"/>
            <a:ext cx="4794901" cy="2385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88" name="Google Shape;988;p91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989" name="Google Shape;98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0" name="Google Shape;990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1" name="Google Shape;991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997" name="Google Shape;997;p92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998" name="Google Shape;998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9" name="Google Shape;99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0" name="Google Shape;1000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1" name="Google Shape;1001;p92"/>
          <p:cNvSpPr/>
          <p:nvPr/>
        </p:nvSpPr>
        <p:spPr>
          <a:xfrm>
            <a:off x="591050" y="2504900"/>
            <a:ext cx="2680800" cy="21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: other modules will run on separate machines ? How will they call such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2" name="Google Shape;1002;p92"/>
          <p:cNvSpPr/>
          <p:nvPr/>
        </p:nvSpPr>
        <p:spPr>
          <a:xfrm>
            <a:off x="4714300" y="1871650"/>
            <a:ext cx="39123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08" name="Google Shape;1008;p93"/>
          <p:cNvSpPr txBox="1"/>
          <p:nvPr>
            <p:ph idx="2" type="subTitle"/>
          </p:nvPr>
        </p:nvSpPr>
        <p:spPr>
          <a:xfrm>
            <a:off x="197250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Using Java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the TicketServer</a:t>
            </a:r>
            <a:endParaRPr sz="1800"/>
          </a:p>
        </p:txBody>
      </p:sp>
      <p:sp>
        <p:nvSpPr>
          <p:cNvPr id="1009" name="Google Shape;1009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0" name="Google Shape;101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4575" y="956900"/>
            <a:ext cx="5310899" cy="2705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1" name="Google Shape;1011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575" y="3725225"/>
            <a:ext cx="5310900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2" name="Google Shape;1012;p93"/>
          <p:cNvSpPr/>
          <p:nvPr/>
        </p:nvSpPr>
        <p:spPr>
          <a:xfrm>
            <a:off x="591050" y="2504900"/>
            <a:ext cx="3081900" cy="25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 create another technical module to wrap around the ticketServer and gives an interface/plugin/socket to communicate based on whichever technology we like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3" name="Google Shape;1013;p93"/>
          <p:cNvSpPr/>
          <p:nvPr/>
        </p:nvSpPr>
        <p:spPr>
          <a:xfrm>
            <a:off x="4714300" y="1871650"/>
            <a:ext cx="39123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19" name="Google Shape;1019;p94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Maven / Ant / CMake  / Grade …: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Build </a:t>
            </a:r>
            <a:r>
              <a:rPr lang="en" sz="1800"/>
              <a:t>Automation</a:t>
            </a:r>
            <a:r>
              <a:rPr lang="en" sz="1800"/>
              <a:t> tools with </a:t>
            </a:r>
            <a:r>
              <a:rPr lang="en" sz="1800"/>
              <a:t>various features to facilitate compiling, building, packaging, testing and even installing software systems and components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TicketServer will be packaged as a separate module ( without the main method).</a:t>
            </a:r>
            <a:endParaRPr sz="1800"/>
          </a:p>
        </p:txBody>
      </p:sp>
      <p:sp>
        <p:nvSpPr>
          <p:cNvPr id="1020" name="Google Shape;102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26" name="Google Shape;1026;p95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 : maven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Install maven on your windows or Ubuntu machine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Structure your project in the following </a:t>
            </a:r>
            <a:br>
              <a:rPr lang="en" sz="1800"/>
            </a:br>
            <a:r>
              <a:rPr lang="en" sz="1800"/>
              <a:t>structure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Under : src/main/java place your </a:t>
            </a:r>
            <a:br>
              <a:rPr lang="en" sz="1800"/>
            </a:br>
            <a:r>
              <a:rPr lang="en" sz="1800"/>
              <a:t>java files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pom.xml contains the maven</a:t>
            </a:r>
            <a:br>
              <a:rPr lang="en" sz="1800"/>
            </a:br>
            <a:r>
              <a:rPr lang="en" sz="1800"/>
              <a:t>config for compiling and building</a:t>
            </a:r>
            <a:endParaRPr sz="1800"/>
          </a:p>
        </p:txBody>
      </p:sp>
      <p:sp>
        <p:nvSpPr>
          <p:cNvPr id="1027" name="Google Shape;1027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8" name="Google Shape;102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497" y="2205697"/>
            <a:ext cx="3460625" cy="29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Specification</a:t>
            </a:r>
            <a:endParaRPr sz="3400"/>
          </a:p>
        </p:txBody>
      </p:sp>
      <p:sp>
        <p:nvSpPr>
          <p:cNvPr id="629" name="Google Shape;629;p5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Raw Specification:</a:t>
            </a:r>
            <a:endParaRPr sz="1800"/>
          </a:p>
          <a:p>
            <a:pPr indent="-342900" lvl="6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sz="1800">
                <a:solidFill>
                  <a:schemeClr val="dk1"/>
                </a:solidFill>
              </a:rPr>
              <a:t>A company (Algerie Poste) wanted to develop a new software for managing the queue of their waiting clients inside the waiting room where a new client is given a ticket with a number. There are many agents dealing with clients. When an agent becomes free, he/she will call the next client where the number is shown in a central display screen.</a:t>
            </a:r>
            <a:endParaRPr i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800"/>
          </a:p>
        </p:txBody>
      </p:sp>
      <p:sp>
        <p:nvSpPr>
          <p:cNvPr id="630" name="Google Shape;63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1" name="Google Shape;631;p51"/>
          <p:cNvPicPr preferRelativeResize="0"/>
          <p:nvPr/>
        </p:nvPicPr>
        <p:blipFill rotWithShape="1">
          <a:blip r:embed="rId3">
            <a:alphaModFix/>
          </a:blip>
          <a:srcRect b="0" l="8194" r="5732" t="0"/>
          <a:stretch/>
        </p:blipFill>
        <p:spPr>
          <a:xfrm>
            <a:off x="126675" y="2009850"/>
            <a:ext cx="3243700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34" name="Google Shape;1034;p96"/>
          <p:cNvSpPr txBox="1"/>
          <p:nvPr>
            <p:ph idx="2" type="subTitle"/>
          </p:nvPr>
        </p:nvSpPr>
        <p:spPr>
          <a:xfrm>
            <a:off x="37725" y="1420125"/>
            <a:ext cx="9144000" cy="4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and Packaging : pom.xml file</a:t>
            </a:r>
            <a:endParaRPr sz="1800"/>
          </a:p>
        </p:txBody>
      </p:sp>
      <p:sp>
        <p:nvSpPr>
          <p:cNvPr id="1035" name="Google Shape;1035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6" name="Google Shape;1036;p96"/>
          <p:cNvSpPr txBox="1"/>
          <p:nvPr/>
        </p:nvSpPr>
        <p:spPr>
          <a:xfrm>
            <a:off x="372925" y="1923300"/>
            <a:ext cx="86967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&lt;?xml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version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"1.0"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encoding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&lt;project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"http://maven.apache.org/POM/4.0.0"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xmlns:xsi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"http://www.w3.org/2001/XMLSchema-instance"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E5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xsi:schemaLocation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"http://maven.apache.org/POM/4.0.0 https://maven.apache.org/xsd/maven-4.0.0.xsd"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&lt;modelVersion&gt;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4.0.0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&lt;/modelVersion&gt;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dev.startsoftware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ticket-server-java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&lt;packaging&gt;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jar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&lt;/packaging&gt;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0.1.0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&lt;properties&gt;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&lt;maven.compiler.source&gt;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&lt;/maven.compiler.source&gt;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&lt;maven.compiler.target&gt;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1.8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&lt;/maven.compiler.target&gt;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&lt;/properties&gt;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&lt;/project&gt;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42" name="Google Shape;1042;p97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Compiling using maven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your terminal inside the main folder: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clean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compile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package</a:t>
            </a:r>
            <a:endParaRPr sz="1800"/>
          </a:p>
        </p:txBody>
      </p:sp>
      <p:sp>
        <p:nvSpPr>
          <p:cNvPr id="1043" name="Google Shape;1043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4" name="Google Shape;104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3701" y="1153950"/>
            <a:ext cx="2354600" cy="370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50" name="Google Shape;1050;p98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Installing the module as part of the Maven Repository (Locally)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your terminal inside the main folder: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mvn install:install-file -Dfile="target/ticket-server-java-0.1.0.jar" -DgroupId=</a:t>
            </a:r>
            <a:r>
              <a:rPr b="1" lang="en" sz="1800"/>
              <a:t>dev.startsoftware</a:t>
            </a:r>
            <a:r>
              <a:rPr lang="en" sz="1800"/>
              <a:t> -DartifactId=</a:t>
            </a:r>
            <a:r>
              <a:rPr b="1" lang="en" sz="1800"/>
              <a:t>ticket-server-java</a:t>
            </a:r>
            <a:r>
              <a:rPr lang="en" sz="1800"/>
              <a:t> -Dversion=</a:t>
            </a:r>
            <a:r>
              <a:rPr b="1" lang="en" sz="1800"/>
              <a:t>0.1.0</a:t>
            </a:r>
            <a:r>
              <a:rPr lang="en" sz="1800"/>
              <a:t> -Dpackaging=jar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1" name="Google Shape;1051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2" name="Google Shape;1052;p98"/>
          <p:cNvSpPr/>
          <p:nvPr/>
        </p:nvSpPr>
        <p:spPr>
          <a:xfrm>
            <a:off x="6205975" y="3432225"/>
            <a:ext cx="2779200" cy="15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Those values are inside the pom.xml file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58" name="Google Shape;1058;p99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can we access the TicketServer from another machine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RMI : Remote Invocation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We couple other components to Java only.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Problem with firewalls + complexity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Rest API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Run over HTTP + Loose coupling by simple data passage.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Socket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Corba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a hybrid or all of them…</a:t>
            </a:r>
            <a:endParaRPr sz="1800"/>
          </a:p>
        </p:txBody>
      </p:sp>
      <p:sp>
        <p:nvSpPr>
          <p:cNvPr id="1059" name="Google Shape;1059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65" name="Google Shape;1065;p100"/>
          <p:cNvSpPr txBox="1"/>
          <p:nvPr>
            <p:ph idx="2" type="subTitle"/>
          </p:nvPr>
        </p:nvSpPr>
        <p:spPr>
          <a:xfrm>
            <a:off x="37725" y="1420125"/>
            <a:ext cx="91440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RestAPI Module</a:t>
            </a:r>
            <a:br>
              <a:rPr b="1" lang="en" sz="1800"/>
            </a:b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the Maven structuring, create a new project for a new module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will be using the Spark Library which is </a:t>
            </a:r>
            <a:r>
              <a:rPr b="1" lang="en" sz="1800"/>
              <a:t>micro-framework </a:t>
            </a:r>
            <a:r>
              <a:rPr lang="en" sz="1800"/>
              <a:t>for Java to create web applications including API-endpoints.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the POM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include the dependencies of : JavaSpark + TicketServer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Need to tell MAVEN that this module has a main class to start executing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6" name="Google Shape;1066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72" name="Google Shape;1072;p101"/>
          <p:cNvSpPr txBox="1"/>
          <p:nvPr>
            <p:ph idx="2" type="subTitle"/>
          </p:nvPr>
        </p:nvSpPr>
        <p:spPr>
          <a:xfrm>
            <a:off x="37725" y="1420125"/>
            <a:ext cx="91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RestAPI Module</a:t>
            </a:r>
            <a:br>
              <a:rPr b="1" lang="en" sz="1800"/>
            </a:br>
            <a:endParaRPr sz="1800"/>
          </a:p>
        </p:txBody>
      </p:sp>
      <p:sp>
        <p:nvSpPr>
          <p:cNvPr id="1073" name="Google Shape;1073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4" name="Google Shape;1074;p101"/>
          <p:cNvSpPr txBox="1"/>
          <p:nvPr/>
        </p:nvSpPr>
        <p:spPr>
          <a:xfrm>
            <a:off x="2359025" y="1396925"/>
            <a:ext cx="6641400" cy="363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Spark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StartRestEndpoint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ITicketServer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TicketServerSingleton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getTicketServer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"Rest API EndPoint is Running 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"/issueTicket/:kiosk"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issueTicketNumber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":kiosk"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"/callNextCustomer/:agent"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issueTicketNumber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":agent"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"/isThereCustomer"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isThereCustomer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"/resetCounters"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(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resetAllCounters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80" name="Google Shape;1080;p102"/>
          <p:cNvSpPr txBox="1"/>
          <p:nvPr>
            <p:ph idx="2" type="subTitle"/>
          </p:nvPr>
        </p:nvSpPr>
        <p:spPr>
          <a:xfrm>
            <a:off x="37725" y="1420125"/>
            <a:ext cx="91440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Running</a:t>
            </a:r>
            <a:r>
              <a:rPr b="1" lang="en" sz="1800"/>
              <a:t> the </a:t>
            </a:r>
            <a:r>
              <a:rPr b="1" lang="en" sz="1800"/>
              <a:t>RestAPI Module</a:t>
            </a:r>
            <a:br>
              <a:rPr b="1" lang="en" sz="1800"/>
            </a:br>
            <a:endParaRPr sz="1800"/>
          </a:p>
        </p:txBody>
      </p:sp>
      <p:sp>
        <p:nvSpPr>
          <p:cNvPr id="1081" name="Google Shape;1081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899" y="1927600"/>
            <a:ext cx="6509099" cy="2424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88" name="Google Shape;1088;p103"/>
          <p:cNvSpPr txBox="1"/>
          <p:nvPr>
            <p:ph idx="2" type="subTitle"/>
          </p:nvPr>
        </p:nvSpPr>
        <p:spPr>
          <a:xfrm>
            <a:off x="37725" y="1420125"/>
            <a:ext cx="9144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Testing and Verifying</a:t>
            </a:r>
            <a:r>
              <a:rPr b="1" lang="en" sz="1800"/>
              <a:t> the RestAPI vs. TicketServer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a Browser and visit the URL : </a:t>
            </a:r>
            <a:endParaRPr sz="18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 u="sng">
                <a:solidFill>
                  <a:schemeClr val="hlink"/>
                </a:solidFill>
                <a:hlinkClick r:id="rId3"/>
              </a:rPr>
              <a:t>http://localhost:4567/issueTicket/K1</a:t>
            </a:r>
            <a:r>
              <a:rPr b="1" lang="en" sz="1700"/>
              <a:t>   (Feel free to keep refreshing..)</a:t>
            </a:r>
            <a:endParaRPr b="1" sz="17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http://localhost:4567/callNextCustomer/A1</a:t>
            </a:r>
            <a:r>
              <a:rPr b="1" lang="en" sz="1800"/>
              <a:t> </a:t>
            </a:r>
            <a:br>
              <a:rPr b="1" lang="en" sz="1800"/>
            </a:br>
            <a:endParaRPr sz="1800"/>
          </a:p>
        </p:txBody>
      </p:sp>
      <p:sp>
        <p:nvSpPr>
          <p:cNvPr id="1089" name="Google Shape;1089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0" name="Google Shape;1090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550" y="3431300"/>
            <a:ext cx="4964449" cy="1139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1" name="Google Shape;1091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1423" y="4066850"/>
            <a:ext cx="3932336" cy="957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Ticket Server</a:t>
            </a:r>
            <a:endParaRPr sz="3400"/>
          </a:p>
        </p:txBody>
      </p:sp>
      <p:sp>
        <p:nvSpPr>
          <p:cNvPr id="1097" name="Google Shape;1097;p104"/>
          <p:cNvSpPr txBox="1"/>
          <p:nvPr>
            <p:ph idx="2" type="subTitle"/>
          </p:nvPr>
        </p:nvSpPr>
        <p:spPr>
          <a:xfrm>
            <a:off x="347300" y="1469375"/>
            <a:ext cx="3192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Architectural Style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Layered Approach</a:t>
            </a:r>
            <a:br>
              <a:rPr b="1" lang="en" sz="1800"/>
            </a:br>
            <a:endParaRPr sz="1800"/>
          </a:p>
        </p:txBody>
      </p:sp>
      <p:sp>
        <p:nvSpPr>
          <p:cNvPr id="1098" name="Google Shape;1098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9" name="Google Shape;1099;p104"/>
          <p:cNvSpPr/>
          <p:nvPr/>
        </p:nvSpPr>
        <p:spPr>
          <a:xfrm>
            <a:off x="6088550" y="324370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DAL</a:t>
            </a:r>
            <a:endParaRPr/>
          </a:p>
        </p:txBody>
      </p:sp>
      <p:sp>
        <p:nvSpPr>
          <p:cNvPr id="1100" name="Google Shape;1100;p104"/>
          <p:cNvSpPr/>
          <p:nvPr/>
        </p:nvSpPr>
        <p:spPr>
          <a:xfrm>
            <a:off x="4544002" y="426850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</a:t>
            </a:r>
            <a:endParaRPr/>
          </a:p>
        </p:txBody>
      </p:sp>
      <p:cxnSp>
        <p:nvCxnSpPr>
          <p:cNvPr id="1101" name="Google Shape;1101;p104"/>
          <p:cNvCxnSpPr>
            <a:stCxn id="1099" idx="2"/>
            <a:endCxn id="1100" idx="0"/>
          </p:cNvCxnSpPr>
          <p:nvPr/>
        </p:nvCxnSpPr>
        <p:spPr>
          <a:xfrm flipH="1">
            <a:off x="5413100" y="3806500"/>
            <a:ext cx="1544400" cy="4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104"/>
          <p:cNvSpPr/>
          <p:nvPr/>
        </p:nvSpPr>
        <p:spPr>
          <a:xfrm>
            <a:off x="6088550" y="21472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TicketServer</a:t>
            </a:r>
            <a:endParaRPr/>
          </a:p>
        </p:txBody>
      </p:sp>
      <p:cxnSp>
        <p:nvCxnSpPr>
          <p:cNvPr id="1103" name="Google Shape;1103;p104"/>
          <p:cNvCxnSpPr>
            <a:stCxn id="1102" idx="2"/>
            <a:endCxn id="1099" idx="0"/>
          </p:cNvCxnSpPr>
          <p:nvPr/>
        </p:nvCxnSpPr>
        <p:spPr>
          <a:xfrm>
            <a:off x="6957500" y="2710025"/>
            <a:ext cx="0" cy="5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104"/>
          <p:cNvSpPr/>
          <p:nvPr/>
        </p:nvSpPr>
        <p:spPr>
          <a:xfrm>
            <a:off x="7264625" y="105075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RestAPI</a:t>
            </a:r>
            <a:endParaRPr/>
          </a:p>
        </p:txBody>
      </p:sp>
      <p:cxnSp>
        <p:nvCxnSpPr>
          <p:cNvPr id="1105" name="Google Shape;1105;p104"/>
          <p:cNvCxnSpPr>
            <a:stCxn id="1104" idx="2"/>
          </p:cNvCxnSpPr>
          <p:nvPr/>
        </p:nvCxnSpPr>
        <p:spPr>
          <a:xfrm flipH="1">
            <a:off x="6920075" y="1613550"/>
            <a:ext cx="1213500" cy="56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6" name="Google Shape;1106;p104"/>
          <p:cNvSpPr/>
          <p:nvPr/>
        </p:nvSpPr>
        <p:spPr>
          <a:xfrm>
            <a:off x="7264627" y="426397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MySQL</a:t>
            </a:r>
            <a:endParaRPr/>
          </a:p>
        </p:txBody>
      </p:sp>
      <p:cxnSp>
        <p:nvCxnSpPr>
          <p:cNvPr id="1107" name="Google Shape;1107;p104"/>
          <p:cNvCxnSpPr>
            <a:stCxn id="1099" idx="2"/>
            <a:endCxn id="1106" idx="0"/>
          </p:cNvCxnSpPr>
          <p:nvPr/>
        </p:nvCxnSpPr>
        <p:spPr>
          <a:xfrm>
            <a:off x="6957500" y="3806500"/>
            <a:ext cx="1176000" cy="45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8" name="Google Shape;1108;p104"/>
          <p:cNvSpPr/>
          <p:nvPr/>
        </p:nvSpPr>
        <p:spPr>
          <a:xfrm>
            <a:off x="5182175" y="1050750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RMI</a:t>
            </a:r>
            <a:endParaRPr/>
          </a:p>
        </p:txBody>
      </p:sp>
      <p:sp>
        <p:nvSpPr>
          <p:cNvPr id="1109" name="Google Shape;1109;p104"/>
          <p:cNvSpPr/>
          <p:nvPr/>
        </p:nvSpPr>
        <p:spPr>
          <a:xfrm>
            <a:off x="7259829" y="679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( Python, Java..)</a:t>
            </a:r>
            <a:endParaRPr/>
          </a:p>
        </p:txBody>
      </p:sp>
      <p:cxnSp>
        <p:nvCxnSpPr>
          <p:cNvPr id="1110" name="Google Shape;1110;p104"/>
          <p:cNvCxnSpPr>
            <a:stCxn id="1108" idx="2"/>
            <a:endCxn id="1102" idx="0"/>
          </p:cNvCxnSpPr>
          <p:nvPr/>
        </p:nvCxnSpPr>
        <p:spPr>
          <a:xfrm>
            <a:off x="6051125" y="1613550"/>
            <a:ext cx="906300" cy="53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1" name="Google Shape;1111;p104"/>
          <p:cNvCxnSpPr>
            <a:stCxn id="1109" idx="2"/>
            <a:endCxn id="1104" idx="0"/>
          </p:cNvCxnSpPr>
          <p:nvPr/>
        </p:nvCxnSpPr>
        <p:spPr>
          <a:xfrm>
            <a:off x="8128779" y="630725"/>
            <a:ext cx="48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104"/>
          <p:cNvSpPr/>
          <p:nvPr/>
        </p:nvSpPr>
        <p:spPr>
          <a:xfrm>
            <a:off x="5126229" y="67925"/>
            <a:ext cx="1737900" cy="5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GUIs (Java Only)</a:t>
            </a:r>
            <a:endParaRPr/>
          </a:p>
        </p:txBody>
      </p:sp>
      <p:cxnSp>
        <p:nvCxnSpPr>
          <p:cNvPr id="1113" name="Google Shape;1113;p104"/>
          <p:cNvCxnSpPr/>
          <p:nvPr/>
        </p:nvCxnSpPr>
        <p:spPr>
          <a:xfrm>
            <a:off x="5992779" y="630725"/>
            <a:ext cx="4800" cy="42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Dev. : Kiosk + AgentGui</a:t>
            </a:r>
            <a:endParaRPr sz="3400"/>
          </a:p>
        </p:txBody>
      </p:sp>
      <p:sp>
        <p:nvSpPr>
          <p:cNvPr id="1119" name="Google Shape;1119;p105"/>
          <p:cNvSpPr txBox="1"/>
          <p:nvPr>
            <p:ph idx="2" type="subTitle"/>
          </p:nvPr>
        </p:nvSpPr>
        <p:spPr>
          <a:xfrm>
            <a:off x="37725" y="1420125"/>
            <a:ext cx="9144000" cy="10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Kiosk 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Java Swing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Python Tkinter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AgentGui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Using Java Swing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Python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other programming languages suited for embedded systems.</a:t>
            </a:r>
            <a:endParaRPr sz="1800"/>
          </a:p>
        </p:txBody>
      </p:sp>
      <p:sp>
        <p:nvSpPr>
          <p:cNvPr id="1120" name="Google Shape;1120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37" name="Google Shape;637;p5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Issue Ticket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Call Next Customer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Skip To Next Customer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Display Waiting Info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Manage and reset the counter</a:t>
            </a:r>
            <a:endParaRPr sz="1800"/>
          </a:p>
        </p:txBody>
      </p:sp>
      <p:sp>
        <p:nvSpPr>
          <p:cNvPr id="638" name="Google Shape;638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Design and Architecture</a:t>
            </a:r>
            <a:endParaRPr sz="3400"/>
          </a:p>
        </p:txBody>
      </p:sp>
      <p:sp>
        <p:nvSpPr>
          <p:cNvPr id="1126" name="Google Shape;1126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7" name="Google Shape;1127;p106"/>
          <p:cNvSpPr/>
          <p:nvPr/>
        </p:nvSpPr>
        <p:spPr>
          <a:xfrm>
            <a:off x="2101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Kiosk</a:t>
            </a:r>
            <a:endParaRPr b="1" sz="1800"/>
          </a:p>
        </p:txBody>
      </p:sp>
      <p:sp>
        <p:nvSpPr>
          <p:cNvPr id="1128" name="Google Shape;1128;p106"/>
          <p:cNvSpPr/>
          <p:nvPr/>
        </p:nvSpPr>
        <p:spPr>
          <a:xfrm>
            <a:off x="359335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TicketServer</a:t>
            </a:r>
            <a:endParaRPr b="1" sz="1800"/>
          </a:p>
        </p:txBody>
      </p:sp>
      <p:cxnSp>
        <p:nvCxnSpPr>
          <p:cNvPr id="1129" name="Google Shape;1129;p106"/>
          <p:cNvCxnSpPr>
            <a:stCxn id="1127" idx="3"/>
            <a:endCxn id="1128" idx="1"/>
          </p:cNvCxnSpPr>
          <p:nvPr/>
        </p:nvCxnSpPr>
        <p:spPr>
          <a:xfrm>
            <a:off x="220180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0" name="Google Shape;1130;p106"/>
          <p:cNvSpPr/>
          <p:nvPr/>
        </p:nvSpPr>
        <p:spPr>
          <a:xfrm>
            <a:off x="6976600" y="2239375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AgentGui</a:t>
            </a:r>
            <a:endParaRPr b="1" sz="1800"/>
          </a:p>
        </p:txBody>
      </p:sp>
      <p:cxnSp>
        <p:nvCxnSpPr>
          <p:cNvPr id="1131" name="Google Shape;1131;p106"/>
          <p:cNvCxnSpPr>
            <a:stCxn id="1128" idx="3"/>
            <a:endCxn id="1130" idx="1"/>
          </p:cNvCxnSpPr>
          <p:nvPr/>
        </p:nvCxnSpPr>
        <p:spPr>
          <a:xfrm>
            <a:off x="5585050" y="2578375"/>
            <a:ext cx="13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32" name="Google Shape;1132;p106"/>
          <p:cNvSpPr/>
          <p:nvPr/>
        </p:nvSpPr>
        <p:spPr>
          <a:xfrm>
            <a:off x="3603096" y="3369800"/>
            <a:ext cx="1991700" cy="67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DisplayServer</a:t>
            </a:r>
            <a:endParaRPr b="1" sz="1800"/>
          </a:p>
        </p:txBody>
      </p:sp>
      <p:cxnSp>
        <p:nvCxnSpPr>
          <p:cNvPr id="1133" name="Google Shape;1133;p106"/>
          <p:cNvCxnSpPr>
            <a:stCxn id="1128" idx="2"/>
            <a:endCxn id="1132" idx="0"/>
          </p:cNvCxnSpPr>
          <p:nvPr/>
        </p:nvCxnSpPr>
        <p:spPr>
          <a:xfrm>
            <a:off x="4589200" y="2917375"/>
            <a:ext cx="9600" cy="45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39" name="Google Shape;1139;p107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</a:t>
            </a:r>
            <a:r>
              <a:rPr lang="en" sz="1800"/>
              <a:t>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40" name="Google Shape;1140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46" name="Google Shape;1146;p108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47" name="Google Shape;1147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8" name="Google Shape;1148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9" y="1724925"/>
            <a:ext cx="7988224" cy="281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9" name="Google Shape;1149;p108"/>
          <p:cNvSpPr/>
          <p:nvPr/>
        </p:nvSpPr>
        <p:spPr>
          <a:xfrm>
            <a:off x="6357175" y="125475"/>
            <a:ext cx="2680800" cy="13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Where to call the DisplayServer ? + How ?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55" name="Google Shape;1155;p109"/>
          <p:cNvSpPr txBox="1"/>
          <p:nvPr>
            <p:ph idx="2" type="subTitle"/>
          </p:nvPr>
        </p:nvSpPr>
        <p:spPr>
          <a:xfrm>
            <a:off x="37725" y="1572525"/>
            <a:ext cx="9144000" cy="3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Which module to modify when we develop this new module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the ServerTicket.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Other modules will not be impacted and not tested.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When there is an event ? action ? the DisplayServer needs to be notified.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What’s the best strategy to implement this on the </a:t>
            </a:r>
            <a:r>
              <a:rPr b="1" lang="en" sz="1800"/>
              <a:t>TicketServer </a:t>
            </a:r>
            <a:r>
              <a:rPr lang="en" sz="1800"/>
              <a:t>first</a:t>
            </a:r>
            <a:endParaRPr sz="1800"/>
          </a:p>
        </p:txBody>
      </p:sp>
      <p:sp>
        <p:nvSpPr>
          <p:cNvPr id="1156" name="Google Shape;1156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7" name="Google Shape;1157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9" y="1724925"/>
            <a:ext cx="7988224" cy="281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8" name="Google Shape;1158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00" y="1197925"/>
            <a:ext cx="6335749" cy="2927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9" name="Google Shape;1159;p109"/>
          <p:cNvSpPr/>
          <p:nvPr/>
        </p:nvSpPr>
        <p:spPr>
          <a:xfrm>
            <a:off x="6132025" y="1325375"/>
            <a:ext cx="2719500" cy="25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is the worst content coupling ever in terms of code and execution, if the DisplayServer dies, or connection is SLOW, everything will break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65" name="Google Shape;1165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6" name="Google Shape;1166;p110"/>
          <p:cNvSpPr/>
          <p:nvPr/>
        </p:nvSpPr>
        <p:spPr>
          <a:xfrm>
            <a:off x="436250" y="316075"/>
            <a:ext cx="8577000" cy="112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Same way as Command Pattern , threads are used to execute </a:t>
            </a: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commands in a different/parallel flow without the risk to break the main flow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67" name="Google Shape;116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26" y="1544225"/>
            <a:ext cx="6712575" cy="352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DisplayServer</a:t>
            </a:r>
            <a:endParaRPr sz="3400"/>
          </a:p>
        </p:txBody>
      </p:sp>
      <p:sp>
        <p:nvSpPr>
          <p:cNvPr id="1173" name="Google Shape;1173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4" name="Google Shape;1174;p111"/>
          <p:cNvSpPr/>
          <p:nvPr/>
        </p:nvSpPr>
        <p:spPr>
          <a:xfrm>
            <a:off x="4890200" y="147725"/>
            <a:ext cx="4179300" cy="12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NEXT : how to execute those commands in a different/parallel flow without the risk to break the main flow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75" name="Google Shape;1175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1653700"/>
            <a:ext cx="7359779" cy="33092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6" name="Google Shape;1176;p111"/>
          <p:cNvSpPr/>
          <p:nvPr/>
        </p:nvSpPr>
        <p:spPr>
          <a:xfrm>
            <a:off x="6991400" y="1529425"/>
            <a:ext cx="2078100" cy="143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Of course, hardcode a URL into the code is not a good practice ! better to pass it via arguments or use config files</a:t>
            </a:r>
            <a:endParaRPr b="1" sz="1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44" name="Google Shape;644;p5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5" name="Google Shape;64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51" name="Google Shape;651;p5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2" name="Google Shape;65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54"/>
          <p:cNvSpPr/>
          <p:nvPr/>
        </p:nvSpPr>
        <p:spPr>
          <a:xfrm flipH="1">
            <a:off x="2443575" y="2240076"/>
            <a:ext cx="4191600" cy="156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What’s the objective for a company to deploy such system ?</a:t>
            </a:r>
            <a:br>
              <a:rPr b="1" lang="en"/>
            </a:br>
            <a:br>
              <a:rPr b="1" lang="en"/>
            </a:br>
            <a:r>
              <a:rPr b="1" lang="en"/>
              <a:t>What the company would like to see when they deploy the system ?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Ticket Queueing System:</a:t>
            </a:r>
            <a:br>
              <a:rPr lang="en" sz="3400"/>
            </a:br>
            <a:r>
              <a:rPr lang="en" sz="3400"/>
              <a:t>Functional Requirements</a:t>
            </a:r>
            <a:endParaRPr sz="3400"/>
          </a:p>
        </p:txBody>
      </p:sp>
      <p:sp>
        <p:nvSpPr>
          <p:cNvPr id="659" name="Google Shape;659;p5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List of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Implicit requirements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Customize the printed ticket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logo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company name/address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Add/Edit Greeting messages…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Special priority queues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people with special needs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?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0" name="Google Shape;66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55"/>
          <p:cNvSpPr/>
          <p:nvPr/>
        </p:nvSpPr>
        <p:spPr>
          <a:xfrm flipH="1">
            <a:off x="2443575" y="2033475"/>
            <a:ext cx="4191600" cy="244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Statistics about the daily wait time + number of customers being served.</a:t>
            </a:r>
            <a:br>
              <a:rPr b="1" lang="en"/>
            </a:br>
            <a:br>
              <a:rPr b="1" lang="en"/>
            </a:br>
            <a:r>
              <a:rPr b="1" lang="en"/>
              <a:t>- Times/hours when the agency is busy vs when the agency has no customers.</a:t>
            </a:r>
            <a:br>
              <a:rPr b="1" lang="en"/>
            </a:br>
            <a:br>
              <a:rPr b="1" lang="en"/>
            </a:br>
            <a:r>
              <a:rPr b="1" lang="en"/>
              <a:t>- Analyse the performance of employees.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