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37">
          <p15:clr>
            <a:srgbClr val="A4A3A4"/>
          </p15:clr>
        </p15:guide>
        <p15:guide id="2" pos="3120">
          <p15:clr>
            <a:srgbClr val="A4A3A4"/>
          </p15:clr>
        </p15:guide>
      </p15:sldGuideLst>
    </p:ext>
    <p:ext uri="GoogleSlidesCustomDataVersion2">
      <go:slidesCustomData xmlns:go="http://customooxmlschemas.google.com/" r:id="rId32" roundtripDataSignature="AMtx7milYMLI18HoAI64vXmsHQM0S/k5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37" orient="horz"/>
        <p:guide pos="312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ko-KR"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 name="Google Shape;43;p1: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559b1af11_5_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2c559b1af11_5_72: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559b1af11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2c559b1af11_0_22: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559b1af11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2c559b1af11_0_27: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c559b1af11_0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g2c559b1af11_0_77: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c559b1af11_0_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2c559b1af11_0_9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c559b1af11_2_62: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c559b1af11_2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2c559b1af11_2_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ko-K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c559b1af11_2_7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c559b1af11_2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2c559b1af11_2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ko-K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c559b1af11_3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g2c559b1af11_3_6: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c559b1af11_2_6: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c559b1af11_2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2c559b1af11_2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ko-K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2c559b1af11_4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 name="Google Shape;53;g2c559b1af11_4_3: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c559b1af11_2_22: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c559b1af11_2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2c559b1af11_2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ko-K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559b1af11_2_3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c559b1af11_2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2c559b1af11_2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ko-K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c559b1af11_3_57: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c559b1af11_3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2c559b1af11_3_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ko-K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6: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c559b1af11_1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g2c559b1af11_1_1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c559b1af11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g2c559b1af11_1_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p7: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c559b1af11_4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 name="Google Shape;65;g2c559b1af11_4_28: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c559b1af11_4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ko-KR"/>
              <a:t>중구나 동대문구에 유동인구가 많고 탑승인원도 많은데 정류장이 적은 이유 : 이미 지하철이 더 잘되어있고, 시간도 짧게 걸려서다 라는 말이 있음. </a:t>
            </a:r>
            <a:endParaRPr/>
          </a:p>
          <a:p>
            <a:pPr indent="0" lvl="0" marL="0" rtl="0" algn="l">
              <a:lnSpc>
                <a:spcPct val="100000"/>
              </a:lnSpc>
              <a:spcBef>
                <a:spcPts val="0"/>
              </a:spcBef>
              <a:spcAft>
                <a:spcPts val="0"/>
              </a:spcAft>
              <a:buSzPts val="1400"/>
              <a:buNone/>
            </a:pPr>
            <a:r>
              <a:rPr lang="ko-KR"/>
              <a:t>이런 지하철 노선이 얼마나 잘되어있느냐도 고려해봐야할 부분이긴함.</a:t>
            </a:r>
            <a:endParaRPr/>
          </a:p>
        </p:txBody>
      </p:sp>
      <p:sp>
        <p:nvSpPr>
          <p:cNvPr id="75" name="Google Shape;75;g2c559b1af11_4_4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559b1af11_4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g2c559b1af11_4_61: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3: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559b1af11_5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g2c559b1af11_5_7: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559b1af11_5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2c559b1af11_5_46: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559b1af11_5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g2c559b1af11_5_56: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ront Cover_Course Name">
  <p:cSld name="Front Cover_Course Name">
    <p:spTree>
      <p:nvGrpSpPr>
        <p:cNvPr id="10" name="Shape 10"/>
        <p:cNvGrpSpPr/>
        <p:nvPr/>
      </p:nvGrpSpPr>
      <p:grpSpPr>
        <a:xfrm>
          <a:off x="0" y="0"/>
          <a:ext cx="0" cy="0"/>
          <a:chOff x="0" y="0"/>
          <a:chExt cx="0" cy="0"/>
        </a:xfrm>
      </p:grpSpPr>
      <p:pic>
        <p:nvPicPr>
          <p:cNvPr id="11" name="Google Shape;11;p9"/>
          <p:cNvPicPr preferRelativeResize="0"/>
          <p:nvPr/>
        </p:nvPicPr>
        <p:blipFill rotWithShape="1">
          <a:blip r:embed="rId2">
            <a:alphaModFix/>
          </a:blip>
          <a:srcRect b="0" l="0" r="0" t="0"/>
          <a:stretch/>
        </p:blipFill>
        <p:spPr>
          <a:xfrm>
            <a:off x="0" y="0"/>
            <a:ext cx="9906000" cy="6861414"/>
          </a:xfrm>
          <a:prstGeom prst="rect">
            <a:avLst/>
          </a:prstGeom>
          <a:noFill/>
          <a:ln>
            <a:noFill/>
          </a:ln>
        </p:spPr>
      </p:pic>
      <p:pic>
        <p:nvPicPr>
          <p:cNvPr id="12" name="Google Shape;12;p9"/>
          <p:cNvPicPr preferRelativeResize="0"/>
          <p:nvPr/>
        </p:nvPicPr>
        <p:blipFill rotWithShape="1">
          <a:blip r:embed="rId3">
            <a:alphaModFix/>
          </a:blip>
          <a:srcRect b="0" l="0" r="0" t="0"/>
          <a:stretch/>
        </p:blipFill>
        <p:spPr>
          <a:xfrm>
            <a:off x="449613" y="402965"/>
            <a:ext cx="1068038" cy="243241"/>
          </a:xfrm>
          <a:prstGeom prst="rect">
            <a:avLst/>
          </a:prstGeom>
          <a:noFill/>
          <a:ln>
            <a:noFill/>
          </a:ln>
        </p:spPr>
      </p:pic>
      <p:pic>
        <p:nvPicPr>
          <p:cNvPr descr="텍스트, 좌석, 벡터그래픽이(가) 표시된 사진&#10;&#10;자동 생성된 설명" id="13" name="Google Shape;13;p9"/>
          <p:cNvPicPr preferRelativeResize="0"/>
          <p:nvPr/>
        </p:nvPicPr>
        <p:blipFill rotWithShape="1">
          <a:blip r:embed="rId4">
            <a:alphaModFix/>
          </a:blip>
          <a:srcRect b="0" l="0" r="0" t="0"/>
          <a:stretch/>
        </p:blipFill>
        <p:spPr>
          <a:xfrm>
            <a:off x="9187543" y="386869"/>
            <a:ext cx="279859" cy="25933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사용자 지정 레이아웃">
  <p:cSld name="사용자 지정 레이아웃">
    <p:spTree>
      <p:nvGrpSpPr>
        <p:cNvPr id="14" name="Shape 14"/>
        <p:cNvGrpSpPr/>
        <p:nvPr/>
      </p:nvGrpSpPr>
      <p:grpSpPr>
        <a:xfrm>
          <a:off x="0" y="0"/>
          <a:ext cx="0" cy="0"/>
          <a:chOff x="0" y="0"/>
          <a:chExt cx="0" cy="0"/>
        </a:xfrm>
      </p:grpSpPr>
      <p:sp>
        <p:nvSpPr>
          <p:cNvPr id="15" name="Google Shape;15;p10"/>
          <p:cNvSpPr txBox="1"/>
          <p:nvPr>
            <p:ph type="title"/>
          </p:nvPr>
        </p:nvSpPr>
        <p:spPr>
          <a:xfrm>
            <a:off x="432620" y="510866"/>
            <a:ext cx="8792344" cy="5903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Calibri"/>
              <a:buNone/>
              <a:defRPr b="1" i="0" sz="2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cxnSp>
        <p:nvCxnSpPr>
          <p:cNvPr id="16" name="Google Shape;16;p10"/>
          <p:cNvCxnSpPr/>
          <p:nvPr/>
        </p:nvCxnSpPr>
        <p:spPr>
          <a:xfrm rot="10800000">
            <a:off x="0" y="1111048"/>
            <a:ext cx="9906004" cy="20820"/>
          </a:xfrm>
          <a:prstGeom prst="straightConnector1">
            <a:avLst/>
          </a:prstGeom>
          <a:noFill/>
          <a:ln cap="flat" cmpd="thickThin" w="28575">
            <a:solidFill>
              <a:srgbClr val="02BDB6"/>
            </a:solidFill>
            <a:prstDash val="solid"/>
            <a:miter lim="800000"/>
            <a:headEnd len="sm" w="sm" type="none"/>
            <a:tailEnd len="sm" w="sm" type="none"/>
          </a:ln>
        </p:spPr>
      </p:cxnSp>
      <p:pic>
        <p:nvPicPr>
          <p:cNvPr id="17" name="Google Shape;17;p10"/>
          <p:cNvPicPr preferRelativeResize="0"/>
          <p:nvPr/>
        </p:nvPicPr>
        <p:blipFill rotWithShape="1">
          <a:blip r:embed="rId2">
            <a:alphaModFix/>
          </a:blip>
          <a:srcRect b="0" l="0" r="0" t="0"/>
          <a:stretch/>
        </p:blipFill>
        <p:spPr>
          <a:xfrm>
            <a:off x="8620220" y="121885"/>
            <a:ext cx="1068038" cy="243241"/>
          </a:xfrm>
          <a:prstGeom prst="rect">
            <a:avLst/>
          </a:prstGeom>
          <a:noFill/>
          <a:ln>
            <a:noFill/>
          </a:ln>
        </p:spPr>
      </p:pic>
      <p:cxnSp>
        <p:nvCxnSpPr>
          <p:cNvPr id="18" name="Google Shape;18;p10"/>
          <p:cNvCxnSpPr/>
          <p:nvPr/>
        </p:nvCxnSpPr>
        <p:spPr>
          <a:xfrm>
            <a:off x="449614"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19" name="Google Shape;19;p10"/>
          <p:cNvSpPr txBox="1"/>
          <p:nvPr/>
        </p:nvSpPr>
        <p:spPr>
          <a:xfrm>
            <a:off x="8839176" y="6503323"/>
            <a:ext cx="614036" cy="127856"/>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831"/>
              <a:buFont typeface="Arial"/>
              <a:buNone/>
            </a:pPr>
            <a:fld id="{00000000-1234-1234-1234-123412341234}" type="slidenum">
              <a:rPr b="0" i="0" lang="ko-KR" sz="831" u="none" cap="none" strike="noStrike">
                <a:solidFill>
                  <a:srgbClr val="7F7F7F"/>
                </a:solidFill>
                <a:latin typeface="Arial"/>
                <a:ea typeface="Arial"/>
                <a:cs typeface="Arial"/>
                <a:sym typeface="Arial"/>
              </a:rPr>
              <a:t>‹#›</a:t>
            </a:fld>
            <a:endParaRPr b="0" i="0" sz="831" u="none" cap="none" strike="noStrike">
              <a:solidFill>
                <a:srgbClr val="7F7F7F"/>
              </a:solidFill>
              <a:latin typeface="Arial"/>
              <a:ea typeface="Arial"/>
              <a:cs typeface="Arial"/>
              <a:sym typeface="Arial"/>
            </a:endParaRPr>
          </a:p>
        </p:txBody>
      </p:sp>
      <p:sp>
        <p:nvSpPr>
          <p:cNvPr id="20" name="Google Shape;20;p10"/>
          <p:cNvSpPr/>
          <p:nvPr/>
        </p:nvSpPr>
        <p:spPr>
          <a:xfrm>
            <a:off x="449612" y="6498004"/>
            <a:ext cx="2889714" cy="16158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rPr b="1" i="0" lang="ko-KR" sz="1050" u="none" cap="none" strike="noStrike">
                <a:solidFill>
                  <a:srgbClr val="34AEAA"/>
                </a:solidFill>
                <a:latin typeface="Arial"/>
                <a:ea typeface="Arial"/>
                <a:cs typeface="Arial"/>
                <a:sym typeface="Arial"/>
              </a:rPr>
              <a:t>KT </a:t>
            </a:r>
            <a:r>
              <a:rPr b="1" i="0" lang="ko-KR" sz="1050" u="none" cap="none" strike="noStrike">
                <a:solidFill>
                  <a:schemeClr val="dk1"/>
                </a:solidFill>
                <a:latin typeface="Arial"/>
                <a:ea typeface="Arial"/>
                <a:cs typeface="Arial"/>
                <a:sym typeface="Arial"/>
              </a:rPr>
              <a:t>AI</a:t>
            </a:r>
            <a:r>
              <a:rPr b="1" i="0" lang="ko-KR" sz="1050" u="none" cap="none" strike="noStrike">
                <a:solidFill>
                  <a:srgbClr val="34AEAA"/>
                </a:solidFill>
                <a:latin typeface="Arial"/>
                <a:ea typeface="Arial"/>
                <a:cs typeface="Arial"/>
                <a:sym typeface="Arial"/>
              </a:rPr>
              <a:t>VLE School</a:t>
            </a:r>
            <a:endParaRPr b="0" i="0" sz="1400" u="none" cap="none" strike="noStrike">
              <a:solidFill>
                <a:srgbClr val="000000"/>
              </a:solidFill>
              <a:latin typeface="Arial"/>
              <a:ea typeface="Arial"/>
              <a:cs typeface="Arial"/>
              <a:sym typeface="Arial"/>
            </a:endParaRPr>
          </a:p>
        </p:txBody>
      </p:sp>
      <p:sp>
        <p:nvSpPr>
          <p:cNvPr id="21" name="Google Shape;21;p10"/>
          <p:cNvSpPr txBox="1"/>
          <p:nvPr>
            <p:ph idx="1" type="body"/>
          </p:nvPr>
        </p:nvSpPr>
        <p:spPr>
          <a:xfrm>
            <a:off x="449612" y="1338453"/>
            <a:ext cx="8740142" cy="1281889"/>
          </a:xfrm>
          <a:prstGeom prst="rect">
            <a:avLst/>
          </a:prstGeom>
          <a:noFill/>
          <a:ln>
            <a:noFill/>
          </a:ln>
        </p:spPr>
        <p:txBody>
          <a:bodyPr anchorCtr="0" anchor="t" bIns="45700" lIns="91425" spcFirstLastPara="1" rIns="91425" wrap="square" tIns="45700">
            <a:spAutoFit/>
          </a:bodyPr>
          <a:lstStyle>
            <a:lvl1pPr indent="-381000" lvl="0" marL="457200" marR="0" rtl="0" algn="l">
              <a:lnSpc>
                <a:spcPct val="90000"/>
              </a:lnSpc>
              <a:spcBef>
                <a:spcPts val="1000"/>
              </a:spcBef>
              <a:spcAft>
                <a:spcPts val="0"/>
              </a:spcAft>
              <a:buClr>
                <a:schemeClr val="dk1"/>
              </a:buClr>
              <a:buSzPts val="2400"/>
              <a:buFont typeface="Noto Sans Symbols"/>
              <a:buChar char="✔"/>
              <a:defRPr b="1" i="0" sz="2400" u="none" cap="none" strike="noStrike">
                <a:solidFill>
                  <a:schemeClr val="dk1"/>
                </a:solidFill>
                <a:latin typeface="Arial"/>
                <a:ea typeface="Arial"/>
                <a:cs typeface="Arial"/>
                <a:sym typeface="Arial"/>
              </a:defRPr>
            </a:lvl1pPr>
            <a:lvl2pPr indent="-342900" lvl="1" marL="9144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5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spTree>
      <p:nvGrpSpPr>
        <p:cNvPr id="22" name="Shape 22"/>
        <p:cNvGrpSpPr/>
        <p:nvPr/>
      </p:nvGrpSpPr>
      <p:grpSpPr>
        <a:xfrm>
          <a:off x="0" y="0"/>
          <a:ext cx="0" cy="0"/>
          <a:chOff x="0" y="0"/>
          <a:chExt cx="0" cy="0"/>
        </a:xfrm>
      </p:grpSpPr>
      <p:pic>
        <p:nvPicPr>
          <p:cNvPr descr="저성장&amp;#39;에 발목 잡힌 &amp;#39;한국 제조업&amp;#39;… &amp;#39;AI&amp;#39;와 사랑에 빠질 수 있을까 - 인더스트리뉴스" id="23" name="Google Shape;23;p11"/>
          <p:cNvPicPr preferRelativeResize="0"/>
          <p:nvPr/>
        </p:nvPicPr>
        <p:blipFill rotWithShape="1">
          <a:blip r:embed="rId2">
            <a:alphaModFix amt="49000"/>
          </a:blip>
          <a:srcRect b="0" l="0" r="14659" t="0"/>
          <a:stretch/>
        </p:blipFill>
        <p:spPr>
          <a:xfrm>
            <a:off x="1" y="0"/>
            <a:ext cx="9906000" cy="6857999"/>
          </a:xfrm>
          <a:prstGeom prst="rect">
            <a:avLst/>
          </a:prstGeom>
          <a:noFill/>
          <a:ln>
            <a:noFill/>
          </a:ln>
        </p:spPr>
      </p:pic>
      <p:sp>
        <p:nvSpPr>
          <p:cNvPr id="24" name="Google Shape;24;p11"/>
          <p:cNvSpPr/>
          <p:nvPr/>
        </p:nvSpPr>
        <p:spPr>
          <a:xfrm>
            <a:off x="0" y="-1891"/>
            <a:ext cx="9906000" cy="6858000"/>
          </a:xfrm>
          <a:prstGeom prst="rect">
            <a:avLst/>
          </a:prstGeom>
          <a:solidFill>
            <a:srgbClr val="01BCB5">
              <a:alpha val="26274"/>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5" name="Google Shape;25;p11"/>
          <p:cNvPicPr preferRelativeResize="0"/>
          <p:nvPr/>
        </p:nvPicPr>
        <p:blipFill rotWithShape="1">
          <a:blip r:embed="rId3">
            <a:alphaModFix/>
          </a:blip>
          <a:srcRect b="0" l="0" r="0" t="0"/>
          <a:stretch/>
        </p:blipFill>
        <p:spPr>
          <a:xfrm>
            <a:off x="8399364" y="404872"/>
            <a:ext cx="1068038" cy="243241"/>
          </a:xfrm>
          <a:prstGeom prst="rect">
            <a:avLst/>
          </a:prstGeom>
          <a:noFill/>
          <a:ln>
            <a:noFill/>
          </a:ln>
        </p:spPr>
      </p:pic>
      <p:pic>
        <p:nvPicPr>
          <p:cNvPr descr="텍스트, 좌석, 벡터그래픽이(가) 표시된 사진&#10;&#10;자동 생성된 설명" id="26" name="Google Shape;26;p11"/>
          <p:cNvPicPr preferRelativeResize="0"/>
          <p:nvPr/>
        </p:nvPicPr>
        <p:blipFill rotWithShape="1">
          <a:blip r:embed="rId4">
            <a:alphaModFix/>
          </a:blip>
          <a:srcRect b="0" l="0" r="0" t="0"/>
          <a:stretch/>
        </p:blipFill>
        <p:spPr>
          <a:xfrm>
            <a:off x="449613" y="421534"/>
            <a:ext cx="279859" cy="259337"/>
          </a:xfrm>
          <a:prstGeom prst="rect">
            <a:avLst/>
          </a:prstGeom>
          <a:noFill/>
          <a:ln>
            <a:noFill/>
          </a:ln>
        </p:spPr>
      </p:pic>
      <p:sp>
        <p:nvSpPr>
          <p:cNvPr id="27" name="Google Shape;27;p11"/>
          <p:cNvSpPr/>
          <p:nvPr/>
        </p:nvSpPr>
        <p:spPr>
          <a:xfrm>
            <a:off x="6397277" y="3492798"/>
            <a:ext cx="2227365" cy="241039"/>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0" i="0" lang="ko-KR" sz="1600" u="none" cap="none" strike="noStrike">
                <a:solidFill>
                  <a:schemeClr val="lt1"/>
                </a:solidFill>
                <a:latin typeface="Arial"/>
                <a:ea typeface="Arial"/>
                <a:cs typeface="Arial"/>
                <a:sym typeface="Arial"/>
              </a:rPr>
              <a:t>Let’s make it possible</a:t>
            </a:r>
            <a:endParaRPr b="0" i="0" sz="1400" u="none" cap="none" strike="noStrike">
              <a:solidFill>
                <a:srgbClr val="000000"/>
              </a:solidFill>
              <a:latin typeface="Arial"/>
              <a:ea typeface="Arial"/>
              <a:cs typeface="Arial"/>
              <a:sym typeface="Arial"/>
            </a:endParaRPr>
          </a:p>
        </p:txBody>
      </p:sp>
      <p:pic>
        <p:nvPicPr>
          <p:cNvPr descr="텍스트, 클립아트이(가) 표시된 사진&#10;&#10;자동 생성된 설명" id="28" name="Google Shape;28;p11"/>
          <p:cNvPicPr preferRelativeResize="0"/>
          <p:nvPr/>
        </p:nvPicPr>
        <p:blipFill rotWithShape="1">
          <a:blip r:embed="rId5">
            <a:alphaModFix/>
          </a:blip>
          <a:srcRect b="0" l="0" r="0" t="0"/>
          <a:stretch/>
        </p:blipFill>
        <p:spPr>
          <a:xfrm>
            <a:off x="6542326" y="2907768"/>
            <a:ext cx="1927553" cy="49667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hapter &amp; Sub Unit">
  <p:cSld name="1_Chapter &amp; Sub Unit">
    <p:spTree>
      <p:nvGrpSpPr>
        <p:cNvPr id="29" name="Shape 29"/>
        <p:cNvGrpSpPr/>
        <p:nvPr/>
      </p:nvGrpSpPr>
      <p:grpSpPr>
        <a:xfrm>
          <a:off x="0" y="0"/>
          <a:ext cx="0" cy="0"/>
          <a:chOff x="0" y="0"/>
          <a:chExt cx="0" cy="0"/>
        </a:xfrm>
      </p:grpSpPr>
      <p:cxnSp>
        <p:nvCxnSpPr>
          <p:cNvPr id="30" name="Google Shape;30;p12"/>
          <p:cNvCxnSpPr/>
          <p:nvPr/>
        </p:nvCxnSpPr>
        <p:spPr>
          <a:xfrm>
            <a:off x="570046" y="6438029"/>
            <a:ext cx="8779971" cy="0"/>
          </a:xfrm>
          <a:prstGeom prst="straightConnector1">
            <a:avLst/>
          </a:prstGeom>
          <a:noFill/>
          <a:ln cap="flat" cmpd="sng" w="9525">
            <a:solidFill>
              <a:srgbClr val="BFBFBF"/>
            </a:solidFill>
            <a:prstDash val="solid"/>
            <a:miter lim="800000"/>
            <a:headEnd len="sm" w="sm" type="none"/>
            <a:tailEnd len="sm" w="sm" type="none"/>
          </a:ln>
        </p:spPr>
      </p:cxnSp>
      <p:pic>
        <p:nvPicPr>
          <p:cNvPr id="31" name="Google Shape;31;p12"/>
          <p:cNvPicPr preferRelativeResize="0"/>
          <p:nvPr/>
        </p:nvPicPr>
        <p:blipFill rotWithShape="1">
          <a:blip r:embed="rId2">
            <a:alphaModFix/>
          </a:blip>
          <a:srcRect b="0" l="0" r="0" t="0"/>
          <a:stretch/>
        </p:blipFill>
        <p:spPr>
          <a:xfrm>
            <a:off x="-1" y="0"/>
            <a:ext cx="9906001" cy="3600450"/>
          </a:xfrm>
          <a:prstGeom prst="rect">
            <a:avLst/>
          </a:prstGeom>
          <a:noFill/>
          <a:ln>
            <a:noFill/>
          </a:ln>
        </p:spPr>
      </p:pic>
      <p:sp>
        <p:nvSpPr>
          <p:cNvPr id="32" name="Google Shape;32;p12"/>
          <p:cNvSpPr/>
          <p:nvPr/>
        </p:nvSpPr>
        <p:spPr>
          <a:xfrm>
            <a:off x="1" y="0"/>
            <a:ext cx="437030" cy="6858000"/>
          </a:xfrm>
          <a:prstGeom prst="rect">
            <a:avLst/>
          </a:prstGeom>
          <a:solidFill>
            <a:srgbClr val="05686C"/>
          </a:solidFill>
          <a:ln>
            <a:noFill/>
          </a:ln>
        </p:spPr>
        <p:txBody>
          <a:bodyPr anchorCtr="0" anchor="ctr" bIns="34975" lIns="0" spcFirstLastPara="1" rIns="0" wrap="square" tIns="34975">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3" name="Shape 33"/>
        <p:cNvGrpSpPr/>
        <p:nvPr/>
      </p:nvGrpSpPr>
      <p:grpSpPr>
        <a:xfrm>
          <a:off x="0" y="0"/>
          <a:ext cx="0" cy="0"/>
          <a:chOff x="0" y="0"/>
          <a:chExt cx="0" cy="0"/>
        </a:xfrm>
      </p:grpSpPr>
      <p:sp>
        <p:nvSpPr>
          <p:cNvPr id="34" name="Google Shape;34;p13"/>
          <p:cNvSpPr txBox="1"/>
          <p:nvPr>
            <p:ph idx="1" type="body"/>
          </p:nvPr>
        </p:nvSpPr>
        <p:spPr>
          <a:xfrm>
            <a:off x="218758" y="1189178"/>
            <a:ext cx="9468487" cy="1717586"/>
          </a:xfrm>
          <a:prstGeom prst="rect">
            <a:avLst/>
          </a:prstGeom>
          <a:noFill/>
          <a:ln>
            <a:noFill/>
          </a:ln>
        </p:spPr>
        <p:txBody>
          <a:bodyPr anchorCtr="0" anchor="t" bIns="45700" lIns="91425" spcFirstLastPara="1" rIns="91425" wrap="square" tIns="45700">
            <a:spAutoFit/>
          </a:bodyPr>
          <a:lstStyle>
            <a:lvl1pPr indent="-393700" lvl="0" marL="457200" marR="0" rtl="0" algn="l">
              <a:lnSpc>
                <a:spcPct val="90000"/>
              </a:lnSpc>
              <a:spcBef>
                <a:spcPts val="1000"/>
              </a:spcBef>
              <a:spcAft>
                <a:spcPts val="0"/>
              </a:spcAft>
              <a:buClr>
                <a:schemeClr val="dk1"/>
              </a:buClr>
              <a:buSzPts val="2600"/>
              <a:buFont typeface="Noto Sans Symbols"/>
              <a:buChar char="✔"/>
              <a:defRPr b="0" i="0" sz="2600" u="none" cap="none" strike="noStrike">
                <a:solidFill>
                  <a:schemeClr val="dk1"/>
                </a:solidFill>
                <a:latin typeface="Calibri"/>
                <a:ea typeface="Calibri"/>
                <a:cs typeface="Calibri"/>
                <a:sym typeface="Calibri"/>
              </a:defRPr>
            </a:lvl1pPr>
            <a:lvl2pPr indent="-352425" lvl="1" marL="914400" marR="0" rtl="0" algn="l">
              <a:lnSpc>
                <a:spcPct val="90000"/>
              </a:lnSpc>
              <a:spcBef>
                <a:spcPts val="500"/>
              </a:spcBef>
              <a:spcAft>
                <a:spcPts val="0"/>
              </a:spcAft>
              <a:buClr>
                <a:schemeClr val="dk1"/>
              </a:buClr>
              <a:buSzPts val="1950"/>
              <a:buFont typeface="Noto Sans Symbols"/>
              <a:buChar char="▪"/>
              <a:defRPr b="0" i="0" sz="1950" u="none" cap="none" strike="noStrike">
                <a:solidFill>
                  <a:schemeClr val="dk1"/>
                </a:solidFill>
                <a:latin typeface="Calibri"/>
                <a:ea typeface="Calibri"/>
                <a:cs typeface="Calibri"/>
                <a:sym typeface="Calibri"/>
              </a:defRPr>
            </a:lvl2pPr>
            <a:lvl3pPr indent="-338645" lvl="2" marL="1371600" marR="0" rtl="0" algn="l">
              <a:lnSpc>
                <a:spcPct val="90000"/>
              </a:lnSpc>
              <a:spcBef>
                <a:spcPts val="500"/>
              </a:spcBef>
              <a:spcAft>
                <a:spcPts val="0"/>
              </a:spcAft>
              <a:buClr>
                <a:schemeClr val="dk1"/>
              </a:buClr>
              <a:buSzPts val="1733"/>
              <a:buFont typeface="Arial"/>
              <a:buChar char="•"/>
              <a:defRPr b="0" i="0" sz="1733"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 name="Google Shape;35;p13"/>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36" name="Shape 36"/>
        <p:cNvGrpSpPr/>
        <p:nvPr/>
      </p:nvGrpSpPr>
      <p:grpSpPr>
        <a:xfrm>
          <a:off x="0" y="0"/>
          <a:ext cx="0" cy="0"/>
          <a:chOff x="0" y="0"/>
          <a:chExt cx="0" cy="0"/>
        </a:xfrm>
      </p:grpSpPr>
      <p:sp>
        <p:nvSpPr>
          <p:cNvPr id="37" name="Google Shape;37;p14"/>
          <p:cNvSpPr txBox="1"/>
          <p:nvPr>
            <p:ph type="title"/>
          </p:nvPr>
        </p:nvSpPr>
        <p:spPr>
          <a:xfrm>
            <a:off x="495300" y="274320"/>
            <a:ext cx="8915400" cy="1143000"/>
          </a:xfrm>
          <a:prstGeom prst="rect">
            <a:avLst/>
          </a:prstGeom>
          <a:noFill/>
          <a:ln>
            <a:noFill/>
          </a:ln>
        </p:spPr>
        <p:txBody>
          <a:bodyPr anchorCtr="0" anchor="ctr" bIns="91425" lIns="91425" spcFirstLastPara="1" rIns="91425" wrap="square" tIns="91425">
            <a:noAutofit/>
          </a:bodyPr>
          <a:lstStyle>
            <a:lvl1pPr lvl="0" marR="0" rtl="0" algn="ctr">
              <a:lnSpc>
                <a:spcPct val="90000"/>
              </a:lnSpc>
              <a:spcBef>
                <a:spcPts val="0"/>
              </a:spcBef>
              <a:spcAft>
                <a:spcPts val="0"/>
              </a:spcAft>
              <a:buClr>
                <a:schemeClr val="dk1"/>
              </a:buClr>
              <a:buSzPts val="3510"/>
              <a:buFont typeface="Arial"/>
              <a:buNone/>
              <a:defRPr b="0" i="0" sz="3509"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510"/>
              <a:buFont typeface="Arial"/>
              <a:buNone/>
              <a:defRPr b="0" i="0" sz="3509"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510"/>
              <a:buFont typeface="Arial"/>
              <a:buNone/>
              <a:defRPr b="0" i="0" sz="3509"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510"/>
              <a:buFont typeface="Arial"/>
              <a:buNone/>
              <a:defRPr b="0" i="0" sz="3509"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510"/>
              <a:buFont typeface="Arial"/>
              <a:buNone/>
              <a:defRPr b="0" i="0" sz="3509"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574"/>
              <a:buFont typeface="Arial"/>
              <a:buNone/>
              <a:defRPr b="0" i="0" sz="3574"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574"/>
              <a:buFont typeface="Arial"/>
              <a:buNone/>
              <a:defRPr b="0" i="0" sz="3574"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574"/>
              <a:buFont typeface="Arial"/>
              <a:buNone/>
              <a:defRPr b="0" i="0" sz="3574"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574"/>
              <a:buFont typeface="Arial"/>
              <a:buNone/>
              <a:defRPr b="0" i="0" sz="3574" u="none" cap="none" strike="noStrike">
                <a:solidFill>
                  <a:schemeClr val="dk1"/>
                </a:solidFill>
                <a:latin typeface="Arial"/>
                <a:ea typeface="Arial"/>
                <a:cs typeface="Arial"/>
                <a:sym typeface="Arial"/>
              </a:defRPr>
            </a:lvl9pPr>
          </a:lstStyle>
          <a:p/>
        </p:txBody>
      </p:sp>
      <p:sp>
        <p:nvSpPr>
          <p:cNvPr id="38" name="Google Shape;38;p14"/>
          <p:cNvSpPr txBox="1"/>
          <p:nvPr>
            <p:ph idx="1" type="body"/>
          </p:nvPr>
        </p:nvSpPr>
        <p:spPr>
          <a:xfrm>
            <a:off x="495300" y="1600201"/>
            <a:ext cx="8915400" cy="565580"/>
          </a:xfrm>
          <a:prstGeom prst="rect">
            <a:avLst/>
          </a:prstGeom>
          <a:noFill/>
          <a:ln>
            <a:noFill/>
          </a:ln>
        </p:spPr>
        <p:txBody>
          <a:bodyPr anchorCtr="0" anchor="t" bIns="91425" lIns="91425" spcFirstLastPara="1" rIns="91425" wrap="square" tIns="91425">
            <a:noAutofit/>
          </a:bodyPr>
          <a:lstStyle>
            <a:lvl1pPr indent="-370967" lvl="0" marL="457200" marR="0" rtl="0" algn="l">
              <a:lnSpc>
                <a:spcPct val="90000"/>
              </a:lnSpc>
              <a:spcBef>
                <a:spcPts val="448"/>
              </a:spcBef>
              <a:spcAft>
                <a:spcPts val="0"/>
              </a:spcAft>
              <a:buClr>
                <a:schemeClr val="dk1"/>
              </a:buClr>
              <a:buSzPts val="2242"/>
              <a:buFont typeface="Arial"/>
              <a:buChar char="•"/>
              <a:defRPr b="0" i="0" sz="2242" u="none" cap="none" strike="noStrike">
                <a:solidFill>
                  <a:schemeClr val="dk1"/>
                </a:solidFill>
                <a:latin typeface="Arial"/>
                <a:ea typeface="Arial"/>
                <a:cs typeface="Arial"/>
                <a:sym typeface="Arial"/>
              </a:defRPr>
            </a:lvl1pPr>
            <a:lvl2pPr indent="-352425" lvl="1" marL="914400" marR="0" rtl="0" algn="l">
              <a:lnSpc>
                <a:spcPct val="90000"/>
              </a:lnSpc>
              <a:spcBef>
                <a:spcPts val="390"/>
              </a:spcBef>
              <a:spcAft>
                <a:spcPts val="0"/>
              </a:spcAft>
              <a:buClr>
                <a:schemeClr val="dk1"/>
              </a:buClr>
              <a:buSzPts val="1950"/>
              <a:buFont typeface="Arial"/>
              <a:buChar char="–"/>
              <a:defRPr b="0" i="0" sz="1950" u="none" cap="none" strike="noStrike">
                <a:solidFill>
                  <a:schemeClr val="dk1"/>
                </a:solidFill>
                <a:latin typeface="Arial"/>
                <a:ea typeface="Arial"/>
                <a:cs typeface="Arial"/>
                <a:sym typeface="Arial"/>
              </a:defRPr>
            </a:lvl2pPr>
            <a:lvl3pPr indent="-340042" lvl="2" marL="1371600" marR="0" rtl="0" algn="l">
              <a:lnSpc>
                <a:spcPct val="90000"/>
              </a:lnSpc>
              <a:spcBef>
                <a:spcPts val="351"/>
              </a:spcBef>
              <a:spcAft>
                <a:spcPts val="0"/>
              </a:spcAft>
              <a:buClr>
                <a:schemeClr val="dk1"/>
              </a:buClr>
              <a:buSzPts val="1755"/>
              <a:buFont typeface="Arial"/>
              <a:buChar char="•"/>
              <a:defRPr b="0" i="0" sz="1754" u="none" cap="none" strike="noStrike">
                <a:solidFill>
                  <a:schemeClr val="dk1"/>
                </a:solidFill>
                <a:latin typeface="Arial"/>
                <a:ea typeface="Arial"/>
                <a:cs typeface="Arial"/>
                <a:sym typeface="Arial"/>
              </a:defRPr>
            </a:lvl3pPr>
            <a:lvl4pPr indent="-327660" lvl="3" marL="1828800" marR="0" rtl="0" algn="l">
              <a:lnSpc>
                <a:spcPct val="90000"/>
              </a:lnSpc>
              <a:spcBef>
                <a:spcPts val="312"/>
              </a:spcBef>
              <a:spcAft>
                <a:spcPts val="0"/>
              </a:spcAft>
              <a:buClr>
                <a:schemeClr val="dk1"/>
              </a:buClr>
              <a:buSzPts val="1560"/>
              <a:buFont typeface="Arial"/>
              <a:buChar char="–"/>
              <a:defRPr b="0" i="0" sz="1560" u="none" cap="none" strike="noStrike">
                <a:solidFill>
                  <a:schemeClr val="dk1"/>
                </a:solidFill>
                <a:latin typeface="Arial"/>
                <a:ea typeface="Arial"/>
                <a:cs typeface="Arial"/>
                <a:sym typeface="Arial"/>
              </a:defRPr>
            </a:lvl4pPr>
            <a:lvl5pPr indent="-327660" lvl="4" marL="2286000" marR="0" rtl="0" algn="l">
              <a:lnSpc>
                <a:spcPct val="90000"/>
              </a:lnSpc>
              <a:spcBef>
                <a:spcPts val="312"/>
              </a:spcBef>
              <a:spcAft>
                <a:spcPts val="0"/>
              </a:spcAft>
              <a:buClr>
                <a:schemeClr val="dk1"/>
              </a:buClr>
              <a:buSzPts val="1560"/>
              <a:buFont typeface="Arial"/>
              <a:buChar char="»"/>
              <a:defRPr b="0" i="0" sz="1560" u="none" cap="none" strike="noStrike">
                <a:solidFill>
                  <a:schemeClr val="dk1"/>
                </a:solidFill>
                <a:latin typeface="Arial"/>
                <a:ea typeface="Arial"/>
                <a:cs typeface="Arial"/>
                <a:sym typeface="Arial"/>
              </a:defRPr>
            </a:lvl5pPr>
            <a:lvl6pPr indent="-329755" lvl="5" marL="2743200" marR="0" rtl="0" algn="l">
              <a:lnSpc>
                <a:spcPct val="90000"/>
              </a:lnSpc>
              <a:spcBef>
                <a:spcPts val="325"/>
              </a:spcBef>
              <a:spcAft>
                <a:spcPts val="0"/>
              </a:spcAft>
              <a:buClr>
                <a:schemeClr val="dk1"/>
              </a:buClr>
              <a:buSzPts val="1593"/>
              <a:buFont typeface="Arial"/>
              <a:buChar char="•"/>
              <a:defRPr b="0" i="0" sz="1625" u="none" cap="none" strike="noStrike">
                <a:solidFill>
                  <a:schemeClr val="dk1"/>
                </a:solidFill>
                <a:latin typeface="Arial"/>
                <a:ea typeface="Arial"/>
                <a:cs typeface="Arial"/>
                <a:sym typeface="Arial"/>
              </a:defRPr>
            </a:lvl6pPr>
            <a:lvl7pPr indent="-329755" lvl="6" marL="3200400" marR="0" rtl="0" algn="l">
              <a:lnSpc>
                <a:spcPct val="90000"/>
              </a:lnSpc>
              <a:spcBef>
                <a:spcPts val="325"/>
              </a:spcBef>
              <a:spcAft>
                <a:spcPts val="0"/>
              </a:spcAft>
              <a:buClr>
                <a:schemeClr val="dk1"/>
              </a:buClr>
              <a:buSzPts val="1593"/>
              <a:buFont typeface="Arial"/>
              <a:buChar char="•"/>
              <a:defRPr b="0" i="0" sz="1625" u="none" cap="none" strike="noStrike">
                <a:solidFill>
                  <a:schemeClr val="dk1"/>
                </a:solidFill>
                <a:latin typeface="Arial"/>
                <a:ea typeface="Arial"/>
                <a:cs typeface="Arial"/>
                <a:sym typeface="Arial"/>
              </a:defRPr>
            </a:lvl7pPr>
            <a:lvl8pPr indent="-329755" lvl="7" marL="3657600" marR="0" rtl="0" algn="l">
              <a:lnSpc>
                <a:spcPct val="90000"/>
              </a:lnSpc>
              <a:spcBef>
                <a:spcPts val="325"/>
              </a:spcBef>
              <a:spcAft>
                <a:spcPts val="0"/>
              </a:spcAft>
              <a:buClr>
                <a:schemeClr val="dk1"/>
              </a:buClr>
              <a:buSzPts val="1593"/>
              <a:buFont typeface="Arial"/>
              <a:buChar char="•"/>
              <a:defRPr b="0" i="0" sz="1625" u="none" cap="none" strike="noStrike">
                <a:solidFill>
                  <a:schemeClr val="dk1"/>
                </a:solidFill>
                <a:latin typeface="Arial"/>
                <a:ea typeface="Arial"/>
                <a:cs typeface="Arial"/>
                <a:sym typeface="Arial"/>
              </a:defRPr>
            </a:lvl8pPr>
            <a:lvl9pPr indent="-329755" lvl="8" marL="4114800" marR="0" rtl="0" algn="l">
              <a:lnSpc>
                <a:spcPct val="90000"/>
              </a:lnSpc>
              <a:spcBef>
                <a:spcPts val="325"/>
              </a:spcBef>
              <a:spcAft>
                <a:spcPts val="0"/>
              </a:spcAft>
              <a:buClr>
                <a:schemeClr val="dk1"/>
              </a:buClr>
              <a:buSzPts val="1593"/>
              <a:buFont typeface="Arial"/>
              <a:buChar char="•"/>
              <a:defRPr b="0" i="0" sz="1625"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spTree>
      <p:nvGrpSpPr>
        <p:cNvPr id="39" name="Shape 39"/>
        <p:cNvGrpSpPr/>
        <p:nvPr/>
      </p:nvGrpSpPr>
      <p:grpSpPr>
        <a:xfrm>
          <a:off x="0" y="0"/>
          <a:ext cx="0" cy="0"/>
          <a:chOff x="0" y="0"/>
          <a:chExt cx="0" cy="0"/>
        </a:xfrm>
      </p:grpSpPr>
      <p:sp>
        <p:nvSpPr>
          <p:cNvPr id="40" name="Google Shape;40;p15"/>
          <p:cNvSpPr txBox="1"/>
          <p:nvPr>
            <p:ph type="title"/>
          </p:nvPr>
        </p:nvSpPr>
        <p:spPr>
          <a:xfrm>
            <a:off x="218758" y="2084172"/>
            <a:ext cx="9468487" cy="1101456"/>
          </a:xfrm>
          <a:prstGeom prst="rect">
            <a:avLst/>
          </a:prstGeom>
          <a:noFill/>
          <a:ln>
            <a:noFill/>
          </a:ln>
        </p:spPr>
        <p:txBody>
          <a:bodyPr anchorCtr="0" anchor="t" bIns="91425" lIns="91425" spcFirstLastPara="1" rIns="91425" wrap="square" tIns="91425">
            <a:spAutoFit/>
          </a:bodyPr>
          <a:lstStyle>
            <a:lvl1pPr lvl="0" marR="0" rtl="0" algn="l">
              <a:lnSpc>
                <a:spcPct val="90000"/>
              </a:lnSpc>
              <a:spcBef>
                <a:spcPts val="0"/>
              </a:spcBef>
              <a:spcAft>
                <a:spcPts val="0"/>
              </a:spcAft>
              <a:buClr>
                <a:schemeClr val="dk1"/>
              </a:buClr>
              <a:buSzPts val="5735"/>
              <a:buFont typeface="Calibri"/>
              <a:buNone/>
              <a:defRPr b="0" i="0" sz="5735"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
          <p:cNvSpPr/>
          <p:nvPr/>
        </p:nvSpPr>
        <p:spPr>
          <a:xfrm>
            <a:off x="976506" y="2240542"/>
            <a:ext cx="3702468" cy="30777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ko-KR" sz="2000" u="none" cap="none" strike="noStrike">
                <a:solidFill>
                  <a:srgbClr val="34AEAA"/>
                </a:solidFill>
                <a:latin typeface="Arial"/>
                <a:ea typeface="Arial"/>
                <a:cs typeface="Arial"/>
                <a:sym typeface="Arial"/>
              </a:rPr>
              <a:t>KT </a:t>
            </a:r>
            <a:r>
              <a:rPr b="1" i="0" lang="ko-KR" sz="2000" u="none" cap="none" strike="noStrike">
                <a:solidFill>
                  <a:schemeClr val="dk1"/>
                </a:solidFill>
                <a:latin typeface="Arial"/>
                <a:ea typeface="Arial"/>
                <a:cs typeface="Arial"/>
                <a:sym typeface="Arial"/>
              </a:rPr>
              <a:t>AI</a:t>
            </a:r>
            <a:r>
              <a:rPr b="1" i="0" lang="ko-KR" sz="2000" u="none" cap="none" strike="noStrike">
                <a:solidFill>
                  <a:srgbClr val="34AEAA"/>
                </a:solidFill>
                <a:latin typeface="Arial"/>
                <a:ea typeface="Arial"/>
                <a:cs typeface="Arial"/>
                <a:sym typeface="Arial"/>
              </a:rPr>
              <a:t>VLE School</a:t>
            </a:r>
            <a:endParaRPr b="0" i="0" sz="1400" u="none" cap="none" strike="noStrike">
              <a:solidFill>
                <a:srgbClr val="000000"/>
              </a:solidFill>
              <a:latin typeface="Arial"/>
              <a:ea typeface="Arial"/>
              <a:cs typeface="Arial"/>
              <a:sym typeface="Arial"/>
            </a:endParaRPr>
          </a:p>
        </p:txBody>
      </p:sp>
      <p:sp>
        <p:nvSpPr>
          <p:cNvPr id="46" name="Google Shape;46;p1"/>
          <p:cNvSpPr/>
          <p:nvPr/>
        </p:nvSpPr>
        <p:spPr>
          <a:xfrm>
            <a:off x="7292137" y="6204683"/>
            <a:ext cx="2227365" cy="241039"/>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0" i="0" lang="ko-KR" sz="1600" u="none" cap="none" strike="noStrike">
                <a:solidFill>
                  <a:schemeClr val="lt1"/>
                </a:solidFill>
                <a:latin typeface="Arial"/>
                <a:ea typeface="Arial"/>
                <a:cs typeface="Arial"/>
                <a:sym typeface="Arial"/>
              </a:rPr>
              <a:t>Let’s make it possible</a:t>
            </a:r>
            <a:endParaRPr b="0" i="0" sz="1400" u="none" cap="none" strike="noStrike">
              <a:solidFill>
                <a:srgbClr val="000000"/>
              </a:solidFill>
              <a:latin typeface="Arial"/>
              <a:ea typeface="Arial"/>
              <a:cs typeface="Arial"/>
              <a:sym typeface="Arial"/>
            </a:endParaRPr>
          </a:p>
        </p:txBody>
      </p:sp>
      <p:sp>
        <p:nvSpPr>
          <p:cNvPr id="47" name="Google Shape;47;p1"/>
          <p:cNvSpPr/>
          <p:nvPr/>
        </p:nvSpPr>
        <p:spPr>
          <a:xfrm>
            <a:off x="1054243" y="2890841"/>
            <a:ext cx="8870058" cy="67710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000"/>
              <a:buFont typeface="Arial"/>
              <a:buNone/>
            </a:pPr>
            <a:r>
              <a:rPr b="0" i="0" lang="ko-KR" sz="4000" u="none" cap="none" strike="noStrike">
                <a:solidFill>
                  <a:schemeClr val="dk1"/>
                </a:solidFill>
                <a:latin typeface="Arial"/>
                <a:ea typeface="Arial"/>
                <a:cs typeface="Arial"/>
                <a:sym typeface="Arial"/>
              </a:rPr>
              <a:t>2차 미니프로젝트_조별 발표 템플릿</a:t>
            </a:r>
            <a:endParaRPr b="0" i="0" sz="4000" u="none" cap="none" strike="noStrike">
              <a:solidFill>
                <a:schemeClr val="dk1"/>
              </a:solidFill>
              <a:latin typeface="Arial"/>
              <a:ea typeface="Arial"/>
              <a:cs typeface="Arial"/>
              <a:sym typeface="Arial"/>
            </a:endParaRPr>
          </a:p>
        </p:txBody>
      </p:sp>
      <p:cxnSp>
        <p:nvCxnSpPr>
          <p:cNvPr id="48" name="Google Shape;48;p1"/>
          <p:cNvCxnSpPr/>
          <p:nvPr/>
        </p:nvCxnSpPr>
        <p:spPr>
          <a:xfrm>
            <a:off x="976506" y="2849436"/>
            <a:ext cx="0" cy="768407"/>
          </a:xfrm>
          <a:prstGeom prst="straightConnector1">
            <a:avLst/>
          </a:prstGeom>
          <a:noFill/>
          <a:ln cap="flat" cmpd="sng" w="28575">
            <a:solidFill>
              <a:srgbClr val="02BDB6"/>
            </a:solidFill>
            <a:prstDash val="solid"/>
            <a:miter lim="800000"/>
            <a:headEnd len="sm" w="sm" type="none"/>
            <a:tailEnd len="sm" w="sm" type="none"/>
          </a:ln>
        </p:spPr>
      </p:cxnSp>
      <p:pic>
        <p:nvPicPr>
          <p:cNvPr descr="텍스트, 클립아트이(가) 표시된 사진&#10;&#10;자동 생성된 설명" id="49" name="Google Shape;49;p1"/>
          <p:cNvPicPr preferRelativeResize="0"/>
          <p:nvPr/>
        </p:nvPicPr>
        <p:blipFill rotWithShape="1">
          <a:blip r:embed="rId3">
            <a:alphaModFix/>
          </a:blip>
          <a:srcRect b="0" l="0" r="0" t="0"/>
          <a:stretch/>
        </p:blipFill>
        <p:spPr>
          <a:xfrm>
            <a:off x="7437186" y="5619653"/>
            <a:ext cx="1927553" cy="496671"/>
          </a:xfrm>
          <a:prstGeom prst="rect">
            <a:avLst/>
          </a:prstGeom>
          <a:noFill/>
          <a:ln>
            <a:noFill/>
          </a:ln>
        </p:spPr>
      </p:pic>
      <p:sp>
        <p:nvSpPr>
          <p:cNvPr id="50" name="Google Shape;50;p1"/>
          <p:cNvSpPr/>
          <p:nvPr/>
        </p:nvSpPr>
        <p:spPr>
          <a:xfrm>
            <a:off x="998925" y="4380950"/>
            <a:ext cx="3657600" cy="1325700"/>
          </a:xfrm>
          <a:prstGeom prst="rect">
            <a:avLst/>
          </a:prstGeom>
          <a:no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ko-KR" sz="1600">
                <a:solidFill>
                  <a:schemeClr val="dk1"/>
                </a:solidFill>
              </a:rPr>
              <a:t>DX</a:t>
            </a:r>
            <a:r>
              <a:rPr b="1" i="0" lang="ko-KR" sz="1600" u="none" cap="none" strike="noStrike">
                <a:solidFill>
                  <a:schemeClr val="dk1"/>
                </a:solidFill>
                <a:latin typeface="Arial"/>
                <a:ea typeface="Arial"/>
                <a:cs typeface="Arial"/>
                <a:sym typeface="Arial"/>
              </a:rPr>
              <a:t> </a:t>
            </a:r>
            <a:r>
              <a:rPr b="1" lang="ko-KR" sz="1600">
                <a:solidFill>
                  <a:schemeClr val="dk1"/>
                </a:solidFill>
              </a:rPr>
              <a:t>4</a:t>
            </a:r>
            <a:r>
              <a:rPr b="1" i="0" lang="ko-KR" sz="1600" u="none" cap="none" strike="noStrike">
                <a:solidFill>
                  <a:schemeClr val="dk1"/>
                </a:solidFill>
                <a:latin typeface="Arial"/>
                <a:ea typeface="Arial"/>
                <a:cs typeface="Arial"/>
                <a:sym typeface="Arial"/>
              </a:rPr>
              <a:t>반 </a:t>
            </a:r>
            <a:r>
              <a:rPr b="1" lang="ko-KR" sz="1600">
                <a:solidFill>
                  <a:schemeClr val="dk1"/>
                </a:solidFill>
              </a:rPr>
              <a:t>16</a:t>
            </a:r>
            <a:r>
              <a:rPr b="1" i="0" lang="ko-KR" sz="1600" u="none" cap="none" strike="noStrike">
                <a:solidFill>
                  <a:schemeClr val="dk1"/>
                </a:solidFill>
                <a:latin typeface="Arial"/>
                <a:ea typeface="Arial"/>
                <a:cs typeface="Arial"/>
                <a:sym typeface="Arial"/>
              </a:rPr>
              <a:t>조</a:t>
            </a:r>
            <a:endParaRPr b="1"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1" sz="1600">
              <a:solidFill>
                <a:schemeClr val="dk1"/>
              </a:solidFill>
            </a:endParaRPr>
          </a:p>
          <a:p>
            <a:pPr indent="0" lvl="0" marL="0" marR="0" rtl="0" algn="ctr">
              <a:lnSpc>
                <a:spcPct val="100000"/>
              </a:lnSpc>
              <a:spcBef>
                <a:spcPts val="0"/>
              </a:spcBef>
              <a:spcAft>
                <a:spcPts val="0"/>
              </a:spcAft>
              <a:buNone/>
            </a:pPr>
            <a:r>
              <a:rPr b="1" lang="ko-KR" sz="1500">
                <a:solidFill>
                  <a:schemeClr val="dk1"/>
                </a:solidFill>
              </a:rPr>
              <a:t>강지은, 박도아, 여지은,</a:t>
            </a:r>
            <a:endParaRPr b="1" sz="1500">
              <a:solidFill>
                <a:schemeClr val="dk1"/>
              </a:solidFill>
            </a:endParaRPr>
          </a:p>
          <a:p>
            <a:pPr indent="0" lvl="0" marL="0" marR="0" rtl="0" algn="ctr">
              <a:lnSpc>
                <a:spcPct val="100000"/>
              </a:lnSpc>
              <a:spcBef>
                <a:spcPts val="0"/>
              </a:spcBef>
              <a:spcAft>
                <a:spcPts val="0"/>
              </a:spcAft>
              <a:buNone/>
            </a:pPr>
            <a:r>
              <a:rPr b="1" lang="ko-KR" sz="1500">
                <a:solidFill>
                  <a:schemeClr val="dk1"/>
                </a:solidFill>
              </a:rPr>
              <a:t>윤명식, 임수별, 한채원</a:t>
            </a:r>
            <a:endParaRPr b="1" sz="1500">
              <a:solidFill>
                <a:schemeClr val="dk1"/>
              </a:solidFill>
            </a:endParaRPr>
          </a:p>
          <a:p>
            <a:pPr indent="0" lvl="0" marL="0" marR="0" rtl="0" algn="ctr">
              <a:lnSpc>
                <a:spcPct val="100000"/>
              </a:lnSpc>
              <a:spcBef>
                <a:spcPts val="0"/>
              </a:spcBef>
              <a:spcAft>
                <a:spcPts val="0"/>
              </a:spcAft>
              <a:buNone/>
            </a:pPr>
            <a:r>
              <a:t/>
            </a:r>
            <a:endParaRPr b="1" sz="15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c559b1af11_5_72"/>
          <p:cNvSpPr txBox="1"/>
          <p:nvPr>
            <p:ph type="title"/>
          </p:nvPr>
        </p:nvSpPr>
        <p:spPr>
          <a:xfrm>
            <a:off x="432625" y="510875"/>
            <a:ext cx="4905900" cy="872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lang="ko-KR">
                <a:latin typeface="Arial"/>
                <a:ea typeface="Arial"/>
                <a:cs typeface="Arial"/>
                <a:sym typeface="Arial"/>
              </a:rPr>
              <a:t>단변량 분석 </a:t>
            </a:r>
            <a:endParaRPr>
              <a:latin typeface="Arial"/>
              <a:ea typeface="Arial"/>
              <a:cs typeface="Arial"/>
              <a:sym typeface="Arial"/>
            </a:endParaRPr>
          </a:p>
        </p:txBody>
      </p:sp>
      <p:sp>
        <p:nvSpPr>
          <p:cNvPr id="153" name="Google Shape;153;g2c559b1af11_5_72"/>
          <p:cNvSpPr/>
          <p:nvPr/>
        </p:nvSpPr>
        <p:spPr>
          <a:xfrm>
            <a:off x="432620" y="5108312"/>
            <a:ext cx="631800" cy="286200"/>
          </a:xfrm>
          <a:prstGeom prst="rect">
            <a:avLst/>
          </a:prstGeom>
          <a:noFill/>
          <a:ln>
            <a:noFill/>
          </a:ln>
        </p:spPr>
        <p:txBody>
          <a:bodyPr anchorCtr="0" anchor="t" bIns="45700" lIns="91425" spcFirstLastPara="1" rIns="91425" wrap="square" tIns="45700">
            <a:noAutofit/>
          </a:bodyPr>
          <a:lstStyle/>
          <a:p>
            <a:pPr indent="0" lvl="0" marL="457200" marR="0" rtl="0" algn="l">
              <a:lnSpc>
                <a:spcPct val="90000"/>
              </a:lnSpc>
              <a:spcBef>
                <a:spcPts val="0"/>
              </a:spcBef>
              <a:spcAft>
                <a:spcPts val="0"/>
              </a:spcAft>
              <a:buNone/>
            </a:pPr>
            <a:r>
              <a:rPr b="0" i="0" lang="ko-KR" sz="1400" u="none" cap="none" strike="noStrike">
                <a:solidFill>
                  <a:srgbClr val="000000"/>
                </a:solidFill>
                <a:latin typeface="Arial"/>
                <a:ea typeface="Arial"/>
                <a:cs typeface="Arial"/>
                <a:sym typeface="Arial"/>
              </a:rPr>
              <a:t> </a:t>
            </a:r>
            <a:endParaRPr/>
          </a:p>
        </p:txBody>
      </p:sp>
      <p:sp>
        <p:nvSpPr>
          <p:cNvPr id="154" name="Google Shape;154;g2c559b1af11_5_72"/>
          <p:cNvSpPr/>
          <p:nvPr/>
        </p:nvSpPr>
        <p:spPr>
          <a:xfrm>
            <a:off x="432620" y="3588896"/>
            <a:ext cx="631800" cy="286200"/>
          </a:xfrm>
          <a:prstGeom prst="rect">
            <a:avLst/>
          </a:prstGeom>
          <a:noFill/>
          <a:ln>
            <a:noFill/>
          </a:ln>
        </p:spPr>
        <p:txBody>
          <a:bodyPr anchorCtr="0" anchor="t" bIns="45700" lIns="91425" spcFirstLastPara="1" rIns="91425" wrap="square" tIns="45700">
            <a:noAutofit/>
          </a:bodyPr>
          <a:lstStyle/>
          <a:p>
            <a:pPr indent="0" lvl="0" marL="457200" marR="0" rtl="0" algn="l">
              <a:lnSpc>
                <a:spcPct val="90000"/>
              </a:lnSpc>
              <a:spcBef>
                <a:spcPts val="0"/>
              </a:spcBef>
              <a:spcAft>
                <a:spcPts val="0"/>
              </a:spcAft>
              <a:buNone/>
            </a:pPr>
            <a:r>
              <a:rPr b="0" i="0" lang="ko-KR" sz="1400" u="none" cap="none" strike="noStrike">
                <a:solidFill>
                  <a:srgbClr val="000000"/>
                </a:solidFill>
                <a:latin typeface="Arial"/>
                <a:ea typeface="Arial"/>
                <a:cs typeface="Arial"/>
                <a:sym typeface="Arial"/>
              </a:rPr>
              <a:t> </a:t>
            </a:r>
            <a:endParaRPr/>
          </a:p>
        </p:txBody>
      </p:sp>
      <p:sp>
        <p:nvSpPr>
          <p:cNvPr id="155" name="Google Shape;155;g2c559b1af11_5_72"/>
          <p:cNvSpPr txBox="1"/>
          <p:nvPr/>
        </p:nvSpPr>
        <p:spPr>
          <a:xfrm>
            <a:off x="5929050" y="1383275"/>
            <a:ext cx="2868300" cy="460800"/>
          </a:xfrm>
          <a:prstGeom prst="rect">
            <a:avLst/>
          </a:prstGeom>
          <a:solidFill>
            <a:srgbClr val="34AEA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1600">
                <a:solidFill>
                  <a:schemeClr val="lt1"/>
                </a:solidFill>
              </a:rPr>
              <a:t>☑️ 추가로 분석해봐야할 사항</a:t>
            </a:r>
            <a:endParaRPr sz="1600">
              <a:solidFill>
                <a:schemeClr val="lt1"/>
              </a:solidFill>
            </a:endParaRPr>
          </a:p>
        </p:txBody>
      </p:sp>
      <p:sp>
        <p:nvSpPr>
          <p:cNvPr id="156" name="Google Shape;156;g2c559b1af11_5_72"/>
          <p:cNvSpPr txBox="1"/>
          <p:nvPr/>
        </p:nvSpPr>
        <p:spPr>
          <a:xfrm>
            <a:off x="647925" y="1398125"/>
            <a:ext cx="3567300" cy="431100"/>
          </a:xfrm>
          <a:prstGeom prst="rect">
            <a:avLst/>
          </a:prstGeom>
          <a:solidFill>
            <a:srgbClr val="34AEAA"/>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KR" sz="1600">
                <a:solidFill>
                  <a:schemeClr val="dk1"/>
                </a:solidFill>
              </a:rPr>
              <a:t>💡</a:t>
            </a:r>
            <a:r>
              <a:rPr lang="ko-KR" sz="1600">
                <a:solidFill>
                  <a:schemeClr val="lt1"/>
                </a:solidFill>
              </a:rPr>
              <a:t>단변량 분석으로 파악한 내용 정리</a:t>
            </a:r>
            <a:endParaRPr>
              <a:solidFill>
                <a:schemeClr val="lt1"/>
              </a:solidFill>
            </a:endParaRPr>
          </a:p>
        </p:txBody>
      </p:sp>
      <p:sp>
        <p:nvSpPr>
          <p:cNvPr id="157" name="Google Shape;157;g2c559b1af11_5_72"/>
          <p:cNvSpPr txBox="1"/>
          <p:nvPr/>
        </p:nvSpPr>
        <p:spPr>
          <a:xfrm>
            <a:off x="708300" y="2015175"/>
            <a:ext cx="3633600" cy="39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a:t>평균 이동시간은 63분이며 표준편차가 4분 이내로 대체로 60분대가 소요됨</a:t>
            </a:r>
            <a:endParaRPr/>
          </a:p>
          <a:p>
            <a:pPr indent="0" lvl="0" marL="0" rtl="0" algn="l">
              <a:spcBef>
                <a:spcPts val="0"/>
              </a:spcBef>
              <a:spcAft>
                <a:spcPts val="0"/>
              </a:spcAft>
              <a:buNone/>
            </a:pPr>
            <a:r>
              <a:t/>
            </a:r>
            <a:endParaRPr/>
          </a:p>
          <a:p>
            <a:pPr indent="0" lvl="0" marL="0" rtl="0" algn="l">
              <a:spcBef>
                <a:spcPts val="0"/>
              </a:spcBef>
              <a:spcAft>
                <a:spcPts val="0"/>
              </a:spcAft>
              <a:buNone/>
            </a:pPr>
            <a:r>
              <a:rPr lang="ko-KR"/>
              <a:t>평균 이동인구는 50명, 표준편차가 15명으로 데이터의 변동이 매우 큰 편이라 분석에 활용하기에는 어려움이 있다고 파악됨</a:t>
            </a:r>
            <a:endParaRPr/>
          </a:p>
          <a:p>
            <a:pPr indent="0" lvl="0" marL="0" rtl="0" algn="l">
              <a:spcBef>
                <a:spcPts val="0"/>
              </a:spcBef>
              <a:spcAft>
                <a:spcPts val="0"/>
              </a:spcAft>
              <a:buNone/>
            </a:pPr>
            <a:r>
              <a:t/>
            </a:r>
            <a:endParaRPr/>
          </a:p>
          <a:p>
            <a:pPr indent="0" lvl="0" marL="0" rtl="0" algn="l">
              <a:spcBef>
                <a:spcPts val="0"/>
              </a:spcBef>
              <a:spcAft>
                <a:spcPts val="0"/>
              </a:spcAft>
              <a:buNone/>
            </a:pPr>
            <a:r>
              <a:rPr lang="ko-KR"/>
              <a:t>평균 승차 고객수와 하차 고객 수는 각 평균이 4백만명대로 데이터의 분포와 표준편차 모두 비슷한 양상을 보임  </a:t>
            </a:r>
            <a:endParaRPr/>
          </a:p>
          <a:p>
            <a:pPr indent="0" lvl="0" marL="0" rtl="0" algn="l">
              <a:spcBef>
                <a:spcPts val="0"/>
              </a:spcBef>
              <a:spcAft>
                <a:spcPts val="0"/>
              </a:spcAft>
              <a:buNone/>
            </a:pPr>
            <a:r>
              <a:t/>
            </a:r>
            <a:endParaRPr/>
          </a:p>
          <a:p>
            <a:pPr indent="0" lvl="0" marL="0" rtl="0" algn="l">
              <a:spcBef>
                <a:spcPts val="0"/>
              </a:spcBef>
              <a:spcAft>
                <a:spcPts val="0"/>
              </a:spcAft>
              <a:buNone/>
            </a:pPr>
            <a:r>
              <a:rPr b="1" lang="ko-KR"/>
              <a:t>단변량 분석만으로는 어떤 자치구에 버스 정류장을 설치하는 게 좋을 지 </a:t>
            </a:r>
            <a:endParaRPr b="1"/>
          </a:p>
          <a:p>
            <a:pPr indent="0" lvl="0" marL="0" rtl="0" algn="l">
              <a:spcBef>
                <a:spcPts val="0"/>
              </a:spcBef>
              <a:spcAft>
                <a:spcPts val="0"/>
              </a:spcAft>
              <a:buNone/>
            </a:pPr>
            <a:r>
              <a:rPr b="1" lang="ko-KR"/>
              <a:t>파악이 어려움. 이변량 분석을 통해 </a:t>
            </a:r>
            <a:endParaRPr b="1"/>
          </a:p>
          <a:p>
            <a:pPr indent="0" lvl="0" marL="0" rtl="0" algn="l">
              <a:spcBef>
                <a:spcPts val="0"/>
              </a:spcBef>
              <a:spcAft>
                <a:spcPts val="0"/>
              </a:spcAft>
              <a:buNone/>
            </a:pPr>
            <a:r>
              <a:rPr b="1" lang="ko-KR"/>
              <a:t>유의성 및 상관관계를 파악하는 것이 필요해보임 </a:t>
            </a:r>
            <a:endParaRPr b="1"/>
          </a:p>
        </p:txBody>
      </p:sp>
      <p:sp>
        <p:nvSpPr>
          <p:cNvPr id="158" name="Google Shape;158;g2c559b1af11_5_72"/>
          <p:cNvSpPr txBox="1"/>
          <p:nvPr/>
        </p:nvSpPr>
        <p:spPr>
          <a:xfrm>
            <a:off x="5929050" y="2087975"/>
            <a:ext cx="30000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a:t>성별은 가변수화가 가능하지만 성별과 버스 정류장 설치와의 연관성이 작다고 판단하여 해당 변수는 데이터 분석에 반영하지 않음</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ko-KR"/>
              <a:t>인구수 데이터에 연령대가 포함되어 있지 않아 추가적인 분석에 어려움이 있었음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ko-KR"/>
              <a:t>자치구별 주된 연령층 자료를 추가하여 자치구별 버스 이용 연령층을 분석한다면 </a:t>
            </a:r>
            <a:endParaRPr b="1"/>
          </a:p>
          <a:p>
            <a:pPr indent="0" lvl="0" marL="0" rtl="0" algn="l">
              <a:spcBef>
                <a:spcPts val="0"/>
              </a:spcBef>
              <a:spcAft>
                <a:spcPts val="0"/>
              </a:spcAft>
              <a:buNone/>
            </a:pPr>
            <a:r>
              <a:rPr b="1" lang="ko-KR"/>
              <a:t>데이터 분석에 활용하기 </a:t>
            </a:r>
            <a:endParaRPr b="1"/>
          </a:p>
          <a:p>
            <a:pPr indent="0" lvl="0" marL="0" rtl="0" algn="l">
              <a:spcBef>
                <a:spcPts val="0"/>
              </a:spcBef>
              <a:spcAft>
                <a:spcPts val="0"/>
              </a:spcAft>
              <a:buNone/>
            </a:pPr>
            <a:r>
              <a:rPr b="1" lang="ko-KR"/>
              <a:t>좋을 것 같음</a:t>
            </a:r>
            <a:endParaRPr b="1"/>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c559b1af11_0_22"/>
          <p:cNvSpPr txBox="1"/>
          <p:nvPr>
            <p:ph type="title"/>
          </p:nvPr>
        </p:nvSpPr>
        <p:spPr>
          <a:xfrm>
            <a:off x="432626" y="510875"/>
            <a:ext cx="3943200" cy="590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lang="ko-KR">
                <a:latin typeface="Arial"/>
                <a:ea typeface="Arial"/>
                <a:cs typeface="Arial"/>
                <a:sym typeface="Arial"/>
              </a:rPr>
              <a:t>이변량 분석</a:t>
            </a:r>
            <a:endParaRPr>
              <a:latin typeface="Arial"/>
              <a:ea typeface="Arial"/>
              <a:cs typeface="Arial"/>
              <a:sym typeface="Arial"/>
            </a:endParaRPr>
          </a:p>
          <a:p>
            <a:pPr indent="0" lvl="0" marL="0" rtl="0" algn="l">
              <a:lnSpc>
                <a:spcPct val="90000"/>
              </a:lnSpc>
              <a:spcBef>
                <a:spcPts val="0"/>
              </a:spcBef>
              <a:spcAft>
                <a:spcPts val="0"/>
              </a:spcAft>
              <a:buClr>
                <a:schemeClr val="dk1"/>
              </a:buClr>
              <a:buSzPts val="2800"/>
              <a:buFont typeface="Calibri"/>
              <a:buNone/>
            </a:pPr>
            <a:r>
              <a:t/>
            </a:r>
            <a:endParaRPr>
              <a:latin typeface="Arial"/>
              <a:ea typeface="Arial"/>
              <a:cs typeface="Arial"/>
              <a:sym typeface="Arial"/>
            </a:endParaRPr>
          </a:p>
        </p:txBody>
      </p:sp>
      <p:sp>
        <p:nvSpPr>
          <p:cNvPr id="164" name="Google Shape;164;g2c559b1af11_0_22"/>
          <p:cNvSpPr txBox="1"/>
          <p:nvPr>
            <p:ph idx="1" type="body"/>
          </p:nvPr>
        </p:nvSpPr>
        <p:spPr>
          <a:xfrm>
            <a:off x="449600" y="1338450"/>
            <a:ext cx="8740200" cy="5056500"/>
          </a:xfrm>
          <a:prstGeom prst="rect">
            <a:avLst/>
          </a:prstGeom>
          <a:noFill/>
          <a:ln>
            <a:noFill/>
          </a:ln>
        </p:spPr>
        <p:txBody>
          <a:bodyPr anchorCtr="0" anchor="t" bIns="45700" lIns="91425" spcFirstLastPara="1" rIns="91425" wrap="square" tIns="45700">
            <a:spAutoFit/>
          </a:bodyPr>
          <a:lstStyle/>
          <a:p>
            <a:pPr indent="-158360" lvl="1" marL="429517" rtl="0" algn="l">
              <a:lnSpc>
                <a:spcPct val="100000"/>
              </a:lnSpc>
              <a:spcBef>
                <a:spcPts val="500"/>
              </a:spcBef>
              <a:spcAft>
                <a:spcPts val="0"/>
              </a:spcAft>
              <a:buClr>
                <a:schemeClr val="dk1"/>
              </a:buClr>
              <a:buSzPts val="1500"/>
              <a:buChar char="▪"/>
            </a:pPr>
            <a:r>
              <a:rPr lang="ko-KR" sz="1500">
                <a:latin typeface="Arial"/>
                <a:ea typeface="Arial"/>
                <a:cs typeface="Arial"/>
                <a:sym typeface="Arial"/>
              </a:rPr>
              <a:t>X 와 Y의 관계를 살펴봅시다.</a:t>
            </a:r>
            <a:endParaRPr sz="1500">
              <a:latin typeface="Arial"/>
              <a:ea typeface="Arial"/>
              <a:cs typeface="Arial"/>
              <a:sym typeface="Arial"/>
            </a:endParaRPr>
          </a:p>
          <a:p>
            <a:pPr indent="-63110" lvl="1" marL="429517" rtl="0" algn="l">
              <a:lnSpc>
                <a:spcPct val="100000"/>
              </a:lnSpc>
              <a:spcBef>
                <a:spcPts val="500"/>
              </a:spcBef>
              <a:spcAft>
                <a:spcPts val="0"/>
              </a:spcAft>
              <a:buClr>
                <a:schemeClr val="dk1"/>
              </a:buClr>
              <a:buSzPts val="1800"/>
              <a:buNone/>
            </a:pPr>
            <a:r>
              <a:rPr lang="ko-KR" sz="1500"/>
              <a:t>X : 이동인구(합), 평균 이동 시간(분),  승차평균승객수, </a:t>
            </a:r>
            <a:r>
              <a:rPr lang="ko-KR" sz="1500">
                <a:highlight>
                  <a:srgbClr val="FFFFFF"/>
                </a:highlight>
              </a:rPr>
              <a:t>하차평균승객수</a:t>
            </a:r>
            <a:r>
              <a:rPr lang="ko-KR" sz="1500"/>
              <a:t>,</a:t>
            </a:r>
            <a:r>
              <a:rPr lang="ko-KR" sz="1500"/>
              <a:t> 총 이동시간, 노선수 ,</a:t>
            </a:r>
            <a:r>
              <a:rPr lang="ko-KR" sz="1500">
                <a:highlight>
                  <a:srgbClr val="FFFFFF"/>
                </a:highlight>
              </a:rPr>
              <a:t>승차총승객수, </a:t>
            </a:r>
            <a:r>
              <a:rPr lang="ko-KR" sz="1500">
                <a:highlight>
                  <a:srgbClr val="FFFFFF"/>
                </a:highlight>
              </a:rPr>
              <a:t>하차총승객수,한식 일반 음식점업</a:t>
            </a:r>
            <a:endParaRPr sz="1500"/>
          </a:p>
          <a:p>
            <a:pPr indent="-63110" lvl="1" marL="429517" rtl="0" algn="l">
              <a:lnSpc>
                <a:spcPct val="100000"/>
              </a:lnSpc>
              <a:spcBef>
                <a:spcPts val="500"/>
              </a:spcBef>
              <a:spcAft>
                <a:spcPts val="0"/>
              </a:spcAft>
              <a:buClr>
                <a:schemeClr val="dk1"/>
              </a:buClr>
              <a:buSzPts val="1800"/>
              <a:buNone/>
            </a:pPr>
            <a:r>
              <a:rPr lang="ko-KR" sz="1500"/>
              <a:t>Y : 정류장수</a:t>
            </a:r>
            <a:endParaRPr sz="1500"/>
          </a:p>
          <a:p>
            <a:pPr indent="-63110" lvl="1" marL="429517" rtl="0" algn="l">
              <a:lnSpc>
                <a:spcPct val="100000"/>
              </a:lnSpc>
              <a:spcBef>
                <a:spcPts val="500"/>
              </a:spcBef>
              <a:spcAft>
                <a:spcPts val="0"/>
              </a:spcAft>
              <a:buClr>
                <a:schemeClr val="dk1"/>
              </a:buClr>
              <a:buSzPts val="1800"/>
              <a:buNone/>
            </a:pPr>
            <a:r>
              <a:t/>
            </a:r>
            <a:endParaRPr sz="1500">
              <a:latin typeface="Arial"/>
              <a:ea typeface="Arial"/>
              <a:cs typeface="Arial"/>
              <a:sym typeface="Arial"/>
            </a:endParaRPr>
          </a:p>
          <a:p>
            <a:pPr indent="-323850" lvl="0" marL="457200" rtl="0" algn="l">
              <a:lnSpc>
                <a:spcPct val="100000"/>
              </a:lnSpc>
              <a:spcBef>
                <a:spcPts val="500"/>
              </a:spcBef>
              <a:spcAft>
                <a:spcPts val="0"/>
              </a:spcAft>
              <a:buSzPts val="1500"/>
              <a:buAutoNum type="arabicPeriod"/>
            </a:pPr>
            <a:r>
              <a:rPr lang="ko-KR" sz="1500"/>
              <a:t>이동인구(합) -&gt; 정류장수 :</a:t>
            </a:r>
            <a:r>
              <a:rPr b="0" lang="ko-KR" sz="1500">
                <a:highlight>
                  <a:srgbClr val="FFFFFF"/>
                </a:highlight>
              </a:rPr>
              <a:t> </a:t>
            </a:r>
            <a:r>
              <a:rPr b="0" lang="ko-KR" sz="1500">
                <a:highlight>
                  <a:srgbClr val="FFFFFF"/>
                </a:highlight>
              </a:rPr>
              <a:t>P_value:0.03715313223558512</a:t>
            </a:r>
            <a:r>
              <a:rPr b="0" lang="ko-KR" sz="1500">
                <a:highlight>
                  <a:srgbClr val="FFFFFF"/>
                </a:highlight>
              </a:rPr>
              <a:t>  &lt; 0.05</a:t>
            </a:r>
            <a:endParaRPr b="0" sz="1500">
              <a:highlight>
                <a:srgbClr val="FFFFFF"/>
              </a:highlight>
            </a:endParaRPr>
          </a:p>
          <a:p>
            <a:pPr indent="-323850" lvl="0" marL="457200" rtl="0" algn="l">
              <a:lnSpc>
                <a:spcPct val="100000"/>
              </a:lnSpc>
              <a:spcBef>
                <a:spcPts val="0"/>
              </a:spcBef>
              <a:spcAft>
                <a:spcPts val="0"/>
              </a:spcAft>
              <a:buSzPts val="1500"/>
              <a:buAutoNum type="arabicPeriod"/>
            </a:pPr>
            <a:r>
              <a:rPr lang="ko-KR" sz="1500">
                <a:highlight>
                  <a:srgbClr val="FFFFFF"/>
                </a:highlight>
              </a:rPr>
              <a:t>평균 이동 시간(분) -&gt; 정류장수 : </a:t>
            </a:r>
            <a:r>
              <a:rPr b="0" lang="ko-KR" sz="1500">
                <a:highlight>
                  <a:srgbClr val="FFFFFF"/>
                </a:highlight>
              </a:rPr>
              <a:t>P_value:0.15989402944218428 &gt;</a:t>
            </a:r>
            <a:r>
              <a:rPr b="0" lang="ko-KR" sz="1500">
                <a:highlight>
                  <a:srgbClr val="FFFFFF"/>
                </a:highlight>
              </a:rPr>
              <a:t> 0.05</a:t>
            </a:r>
            <a:endParaRPr b="0" sz="1500">
              <a:highlight>
                <a:srgbClr val="FFFFFF"/>
              </a:highlight>
            </a:endParaRPr>
          </a:p>
          <a:p>
            <a:pPr indent="-323850" lvl="0" marL="457200" rtl="0" algn="l">
              <a:lnSpc>
                <a:spcPct val="100000"/>
              </a:lnSpc>
              <a:spcBef>
                <a:spcPts val="0"/>
              </a:spcBef>
              <a:spcAft>
                <a:spcPts val="0"/>
              </a:spcAft>
              <a:buSzPts val="1500"/>
              <a:buAutoNum type="arabicPeriod"/>
            </a:pPr>
            <a:r>
              <a:rPr lang="ko-KR" sz="1500">
                <a:highlight>
                  <a:srgbClr val="FFFFFF"/>
                </a:highlight>
              </a:rPr>
              <a:t>승차평균승객수 -&gt; 정류장수 : </a:t>
            </a:r>
            <a:r>
              <a:rPr b="0" lang="ko-KR" sz="1500">
                <a:highlight>
                  <a:srgbClr val="FFFFFF"/>
                </a:highlight>
              </a:rPr>
              <a:t>P_value:0.38953651436653697</a:t>
            </a:r>
            <a:r>
              <a:rPr b="0" lang="ko-KR" sz="1500">
                <a:highlight>
                  <a:srgbClr val="FFFFFF"/>
                </a:highlight>
              </a:rPr>
              <a:t> &gt; 0.05</a:t>
            </a:r>
            <a:endParaRPr b="0" sz="1500">
              <a:highlight>
                <a:srgbClr val="FFFFFF"/>
              </a:highlight>
            </a:endParaRPr>
          </a:p>
          <a:p>
            <a:pPr indent="-323850" lvl="0" marL="457200" rtl="0" algn="l">
              <a:lnSpc>
                <a:spcPct val="100000"/>
              </a:lnSpc>
              <a:spcBef>
                <a:spcPts val="0"/>
              </a:spcBef>
              <a:spcAft>
                <a:spcPts val="0"/>
              </a:spcAft>
              <a:buSzPts val="1500"/>
              <a:buAutoNum type="arabicPeriod"/>
            </a:pPr>
            <a:r>
              <a:rPr lang="ko-KR" sz="1500">
                <a:highlight>
                  <a:srgbClr val="FFFFFF"/>
                </a:highlight>
              </a:rPr>
              <a:t>하차평균승객수 -&gt; 정류장수 : </a:t>
            </a:r>
            <a:r>
              <a:rPr b="0" lang="ko-KR" sz="1500">
                <a:highlight>
                  <a:srgbClr val="FFFFFF"/>
                </a:highlight>
              </a:rPr>
              <a:t>P_value:0.44914376201899525 &gt;0.05</a:t>
            </a:r>
            <a:endParaRPr b="0" sz="1500">
              <a:highlight>
                <a:srgbClr val="FFFFFF"/>
              </a:highlight>
            </a:endParaRPr>
          </a:p>
          <a:p>
            <a:pPr indent="-323850" lvl="0" marL="457200" rtl="0" algn="l">
              <a:lnSpc>
                <a:spcPct val="100000"/>
              </a:lnSpc>
              <a:spcBef>
                <a:spcPts val="0"/>
              </a:spcBef>
              <a:spcAft>
                <a:spcPts val="0"/>
              </a:spcAft>
              <a:buSzPts val="1500"/>
              <a:buFont typeface="Arial"/>
              <a:buAutoNum type="arabicPeriod"/>
            </a:pPr>
            <a:r>
              <a:rPr lang="ko-KR" sz="1500">
                <a:highlight>
                  <a:srgbClr val="FFFFFF"/>
                </a:highlight>
              </a:rPr>
              <a:t>총 이동 시간 -&gt; 정류장수 : </a:t>
            </a:r>
            <a:r>
              <a:rPr b="0" lang="ko-KR" sz="1500">
                <a:highlight>
                  <a:srgbClr val="FFFFFF"/>
                </a:highlight>
              </a:rPr>
              <a:t>P_value:0.0339844913202063 &lt; 0.05 </a:t>
            </a:r>
            <a:endParaRPr b="0" sz="1500">
              <a:highlight>
                <a:srgbClr val="FFFFFF"/>
              </a:highlight>
            </a:endParaRPr>
          </a:p>
          <a:p>
            <a:pPr indent="-323850" lvl="0" marL="457200" rtl="0" algn="l">
              <a:lnSpc>
                <a:spcPct val="100000"/>
              </a:lnSpc>
              <a:spcBef>
                <a:spcPts val="0"/>
              </a:spcBef>
              <a:spcAft>
                <a:spcPts val="0"/>
              </a:spcAft>
              <a:buSzPts val="1500"/>
              <a:buAutoNum type="arabicPeriod"/>
            </a:pPr>
            <a:r>
              <a:rPr lang="ko-KR" sz="1500">
                <a:highlight>
                  <a:srgbClr val="FFFFFF"/>
                </a:highlight>
              </a:rPr>
              <a:t>노선수 -&gt; 정류장수  : </a:t>
            </a:r>
            <a:r>
              <a:rPr b="0" lang="ko-KR" sz="1500">
                <a:highlight>
                  <a:srgbClr val="FFFFFF"/>
                </a:highlight>
              </a:rPr>
              <a:t>P_value:0.18772533029186592</a:t>
            </a:r>
            <a:r>
              <a:rPr b="0" lang="ko-KR" sz="1500">
                <a:highlight>
                  <a:srgbClr val="FFFFFF"/>
                </a:highlight>
              </a:rPr>
              <a:t> &gt; 0.05</a:t>
            </a:r>
            <a:endParaRPr b="0" sz="1500">
              <a:highlight>
                <a:srgbClr val="FFFFFF"/>
              </a:highlight>
            </a:endParaRPr>
          </a:p>
          <a:p>
            <a:pPr indent="-323850" lvl="0" marL="457200" rtl="0" algn="l">
              <a:lnSpc>
                <a:spcPct val="100000"/>
              </a:lnSpc>
              <a:spcBef>
                <a:spcPts val="0"/>
              </a:spcBef>
              <a:spcAft>
                <a:spcPts val="0"/>
              </a:spcAft>
              <a:buSzPts val="1500"/>
              <a:buAutoNum type="arabicPeriod"/>
            </a:pPr>
            <a:r>
              <a:rPr lang="ko-KR" sz="1500">
                <a:highlight>
                  <a:srgbClr val="FFFFFF"/>
                </a:highlight>
              </a:rPr>
              <a:t>승차총승객수 -&gt; </a:t>
            </a:r>
            <a:r>
              <a:rPr lang="ko-KR" sz="1500">
                <a:highlight>
                  <a:srgbClr val="FFFFFF"/>
                </a:highlight>
              </a:rPr>
              <a:t>정류장수 : </a:t>
            </a:r>
            <a:r>
              <a:rPr b="0" lang="ko-KR" sz="1500">
                <a:highlight>
                  <a:srgbClr val="FFFFFF"/>
                </a:highlight>
              </a:rPr>
              <a:t>P_value:0.002082561681352034 &lt; 0.05</a:t>
            </a:r>
            <a:endParaRPr sz="1500">
              <a:highlight>
                <a:srgbClr val="FFFFFF"/>
              </a:highlight>
            </a:endParaRPr>
          </a:p>
          <a:p>
            <a:pPr indent="-323850" lvl="0" marL="457200" rtl="0" algn="l">
              <a:lnSpc>
                <a:spcPct val="100000"/>
              </a:lnSpc>
              <a:spcBef>
                <a:spcPts val="0"/>
              </a:spcBef>
              <a:spcAft>
                <a:spcPts val="0"/>
              </a:spcAft>
              <a:buSzPts val="1500"/>
              <a:buAutoNum type="arabicPeriod"/>
            </a:pPr>
            <a:r>
              <a:rPr lang="ko-KR" sz="1500">
                <a:highlight>
                  <a:srgbClr val="FFFFFF"/>
                </a:highlight>
              </a:rPr>
              <a:t>하차총승객수 -&gt; 정류장수 : </a:t>
            </a:r>
            <a:r>
              <a:rPr b="0" lang="ko-KR" sz="1500">
                <a:highlight>
                  <a:srgbClr val="FFFFFF"/>
                </a:highlight>
              </a:rPr>
              <a:t>P_value:0.0017068493886241004</a:t>
            </a:r>
            <a:r>
              <a:rPr b="0" lang="ko-KR" sz="1500">
                <a:highlight>
                  <a:srgbClr val="FFFFFF"/>
                </a:highlight>
              </a:rPr>
              <a:t> &lt; 0.05</a:t>
            </a:r>
            <a:endParaRPr b="0" sz="1500">
              <a:highlight>
                <a:srgbClr val="FFFFFF"/>
              </a:highlight>
            </a:endParaRPr>
          </a:p>
          <a:p>
            <a:pPr indent="-323850" lvl="0" marL="457200" rtl="0" algn="l">
              <a:lnSpc>
                <a:spcPct val="100000"/>
              </a:lnSpc>
              <a:spcBef>
                <a:spcPts val="0"/>
              </a:spcBef>
              <a:spcAft>
                <a:spcPts val="0"/>
              </a:spcAft>
              <a:buSzPts val="1500"/>
              <a:buAutoNum type="arabicPeriod"/>
            </a:pPr>
            <a:r>
              <a:rPr lang="ko-KR" sz="1500">
                <a:highlight>
                  <a:srgbClr val="FFFFFF"/>
                </a:highlight>
              </a:rPr>
              <a:t>한식 일반 음식점업 -&gt; 정류장수 : </a:t>
            </a:r>
            <a:r>
              <a:rPr b="0" lang="ko-KR" sz="1500">
                <a:highlight>
                  <a:srgbClr val="FFFFFF"/>
                </a:highlight>
              </a:rPr>
              <a:t>P_value:0.3651026724855162 </a:t>
            </a:r>
            <a:r>
              <a:rPr b="0" lang="ko-KR" sz="1500">
                <a:highlight>
                  <a:srgbClr val="FFFFFF"/>
                </a:highlight>
              </a:rPr>
              <a:t>&gt; 0.05</a:t>
            </a:r>
            <a:endParaRPr sz="1500">
              <a:highlight>
                <a:srgbClr val="FFFFFF"/>
              </a:highlight>
            </a:endParaRPr>
          </a:p>
          <a:p>
            <a:pPr indent="0" lvl="1" marL="0" rtl="0" algn="l">
              <a:lnSpc>
                <a:spcPct val="100000"/>
              </a:lnSpc>
              <a:spcBef>
                <a:spcPts val="500"/>
              </a:spcBef>
              <a:spcAft>
                <a:spcPts val="0"/>
              </a:spcAft>
              <a:buClr>
                <a:schemeClr val="dk1"/>
              </a:buClr>
              <a:buSzPts val="1800"/>
              <a:buNone/>
            </a:pPr>
            <a:r>
              <a:t/>
            </a:r>
            <a:endParaRPr sz="1500">
              <a:latin typeface="Arial"/>
              <a:ea typeface="Arial"/>
              <a:cs typeface="Arial"/>
              <a:sym typeface="Arial"/>
            </a:endParaRPr>
          </a:p>
          <a:p>
            <a:pPr indent="-158360" lvl="1" marL="429517" rtl="0" algn="l">
              <a:lnSpc>
                <a:spcPct val="100000"/>
              </a:lnSpc>
              <a:spcBef>
                <a:spcPts val="500"/>
              </a:spcBef>
              <a:spcAft>
                <a:spcPts val="0"/>
              </a:spcAft>
              <a:buClr>
                <a:schemeClr val="dk1"/>
              </a:buClr>
              <a:buSzPts val="1500"/>
              <a:buChar char="▪"/>
            </a:pPr>
            <a:r>
              <a:rPr lang="ko-KR" sz="1500">
                <a:latin typeface="Arial"/>
                <a:ea typeface="Arial"/>
                <a:cs typeface="Arial"/>
                <a:sym typeface="Arial"/>
              </a:rPr>
              <a:t>Y와의 관계를 3가지 그룹으로 정리해봅시다. </a:t>
            </a:r>
            <a:endParaRPr sz="1500">
              <a:latin typeface="Arial"/>
              <a:ea typeface="Arial"/>
              <a:cs typeface="Arial"/>
              <a:sym typeface="Arial"/>
            </a:endParaRPr>
          </a:p>
          <a:p>
            <a:pPr indent="-266700" lvl="1" marL="652157" rtl="0" algn="l">
              <a:lnSpc>
                <a:spcPct val="100000"/>
              </a:lnSpc>
              <a:spcBef>
                <a:spcPts val="500"/>
              </a:spcBef>
              <a:spcAft>
                <a:spcPts val="0"/>
              </a:spcAft>
              <a:buClr>
                <a:schemeClr val="dk1"/>
              </a:buClr>
              <a:buSzPts val="1500"/>
              <a:buFont typeface="Arial"/>
              <a:buChar char="-"/>
            </a:pPr>
            <a:r>
              <a:rPr lang="ko-KR" sz="1500">
                <a:latin typeface="Arial"/>
                <a:ea typeface="Arial"/>
                <a:cs typeface="Arial"/>
                <a:sym typeface="Arial"/>
              </a:rPr>
              <a:t>강한 관계의 x : </a:t>
            </a:r>
            <a:r>
              <a:rPr lang="ko-KR" sz="1500"/>
              <a:t>이동인구(합), 총이동시간, 승하차총승객수</a:t>
            </a:r>
            <a:endParaRPr sz="1500"/>
          </a:p>
          <a:p>
            <a:pPr indent="-266700" lvl="1" marL="652157" rtl="0" algn="l">
              <a:lnSpc>
                <a:spcPct val="100000"/>
              </a:lnSpc>
              <a:spcBef>
                <a:spcPts val="500"/>
              </a:spcBef>
              <a:spcAft>
                <a:spcPts val="0"/>
              </a:spcAft>
              <a:buClr>
                <a:schemeClr val="dk1"/>
              </a:buClr>
              <a:buSzPts val="1500"/>
              <a:buFont typeface="Arial"/>
              <a:buChar char="-"/>
            </a:pPr>
            <a:r>
              <a:rPr lang="ko-KR" sz="1500">
                <a:latin typeface="Arial"/>
                <a:ea typeface="Arial"/>
                <a:cs typeface="Arial"/>
                <a:sym typeface="Arial"/>
              </a:rPr>
              <a:t>중간 관계의 x : </a:t>
            </a:r>
            <a:endParaRPr sz="1500"/>
          </a:p>
          <a:p>
            <a:pPr indent="-266700" lvl="1" marL="652157" rtl="0" algn="l">
              <a:lnSpc>
                <a:spcPct val="100000"/>
              </a:lnSpc>
              <a:spcBef>
                <a:spcPts val="500"/>
              </a:spcBef>
              <a:spcAft>
                <a:spcPts val="0"/>
              </a:spcAft>
              <a:buClr>
                <a:schemeClr val="dk1"/>
              </a:buClr>
              <a:buSzPts val="1500"/>
              <a:buFont typeface="Arial"/>
              <a:buChar char="-"/>
            </a:pPr>
            <a:r>
              <a:rPr lang="ko-KR" sz="1500">
                <a:latin typeface="Arial"/>
                <a:ea typeface="Arial"/>
                <a:cs typeface="Arial"/>
                <a:sym typeface="Arial"/>
              </a:rPr>
              <a:t>약한 관계의 x </a:t>
            </a:r>
            <a:r>
              <a:rPr lang="ko-KR" sz="1500"/>
              <a:t>: 평균 이동 시간(분), 승하차 평균승객수, 노선수, 음식점(카페)</a:t>
            </a:r>
            <a:endParaRPr sz="15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c559b1af11_0_27"/>
          <p:cNvSpPr txBox="1"/>
          <p:nvPr>
            <p:ph type="title"/>
          </p:nvPr>
        </p:nvSpPr>
        <p:spPr>
          <a:xfrm>
            <a:off x="432626" y="510875"/>
            <a:ext cx="3943200" cy="590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lang="ko-KR">
                <a:latin typeface="Arial"/>
                <a:ea typeface="Arial"/>
                <a:cs typeface="Arial"/>
                <a:sym typeface="Arial"/>
              </a:rPr>
              <a:t>이변량 분석</a:t>
            </a:r>
            <a:endParaRPr>
              <a:latin typeface="Arial"/>
              <a:ea typeface="Arial"/>
              <a:cs typeface="Arial"/>
              <a:sym typeface="Arial"/>
            </a:endParaRPr>
          </a:p>
          <a:p>
            <a:pPr indent="0" lvl="0" marL="0" rtl="0" algn="l">
              <a:lnSpc>
                <a:spcPct val="90000"/>
              </a:lnSpc>
              <a:spcBef>
                <a:spcPts val="0"/>
              </a:spcBef>
              <a:spcAft>
                <a:spcPts val="0"/>
              </a:spcAft>
              <a:buClr>
                <a:schemeClr val="dk1"/>
              </a:buClr>
              <a:buSzPts val="2800"/>
              <a:buFont typeface="Calibri"/>
              <a:buNone/>
            </a:pPr>
            <a:r>
              <a:t/>
            </a:r>
            <a:endParaRPr>
              <a:latin typeface="Arial"/>
              <a:ea typeface="Arial"/>
              <a:cs typeface="Arial"/>
              <a:sym typeface="Arial"/>
            </a:endParaRPr>
          </a:p>
        </p:txBody>
      </p:sp>
      <p:sp>
        <p:nvSpPr>
          <p:cNvPr id="170" name="Google Shape;170;g2c559b1af11_0_27"/>
          <p:cNvSpPr txBox="1"/>
          <p:nvPr>
            <p:ph idx="1" type="body"/>
          </p:nvPr>
        </p:nvSpPr>
        <p:spPr>
          <a:xfrm>
            <a:off x="449612" y="1338453"/>
            <a:ext cx="8740200" cy="5056500"/>
          </a:xfrm>
          <a:prstGeom prst="rect">
            <a:avLst/>
          </a:prstGeom>
          <a:noFill/>
          <a:ln>
            <a:noFill/>
          </a:ln>
        </p:spPr>
        <p:txBody>
          <a:bodyPr anchorCtr="0" anchor="t" bIns="45700" lIns="91425" spcFirstLastPara="1" rIns="91425" wrap="square" tIns="45700">
            <a:spAutoFit/>
          </a:bodyPr>
          <a:lstStyle/>
          <a:p>
            <a:pPr indent="-158360" lvl="1" marL="429517" rtl="0" algn="l">
              <a:lnSpc>
                <a:spcPct val="100000"/>
              </a:lnSpc>
              <a:spcBef>
                <a:spcPts val="500"/>
              </a:spcBef>
              <a:spcAft>
                <a:spcPts val="0"/>
              </a:spcAft>
              <a:buClr>
                <a:schemeClr val="dk1"/>
              </a:buClr>
              <a:buSzPts val="1500"/>
              <a:buChar char="▪"/>
            </a:pPr>
            <a:r>
              <a:rPr lang="ko-KR" sz="1500">
                <a:latin typeface="Arial"/>
                <a:ea typeface="Arial"/>
                <a:cs typeface="Arial"/>
                <a:sym typeface="Arial"/>
              </a:rPr>
              <a:t>X 와 Y의 관계를 살펴봅시다.</a:t>
            </a:r>
            <a:endParaRPr sz="1500">
              <a:latin typeface="Arial"/>
              <a:ea typeface="Arial"/>
              <a:cs typeface="Arial"/>
              <a:sym typeface="Arial"/>
            </a:endParaRPr>
          </a:p>
          <a:p>
            <a:pPr indent="-63110" lvl="1" marL="429517" rtl="0" algn="l">
              <a:lnSpc>
                <a:spcPct val="100000"/>
              </a:lnSpc>
              <a:spcBef>
                <a:spcPts val="500"/>
              </a:spcBef>
              <a:spcAft>
                <a:spcPts val="0"/>
              </a:spcAft>
              <a:buClr>
                <a:schemeClr val="dk1"/>
              </a:buClr>
              <a:buSzPts val="1800"/>
              <a:buNone/>
            </a:pPr>
            <a:r>
              <a:rPr lang="ko-KR" sz="1500"/>
              <a:t>X : </a:t>
            </a:r>
            <a:r>
              <a:rPr lang="ko-KR" sz="1500"/>
              <a:t>이동인구(합), 평균 이동 시간(분),  승차평균승객수, </a:t>
            </a:r>
            <a:r>
              <a:rPr lang="ko-KR" sz="1500">
                <a:highlight>
                  <a:srgbClr val="FFFFFF"/>
                </a:highlight>
              </a:rPr>
              <a:t>하차평균승객수</a:t>
            </a:r>
            <a:r>
              <a:rPr lang="ko-KR" sz="1500"/>
              <a:t>, 총 이동시간, 정류장수, </a:t>
            </a:r>
            <a:r>
              <a:rPr lang="ko-KR" sz="1500">
                <a:highlight>
                  <a:srgbClr val="FFFFFF"/>
                </a:highlight>
              </a:rPr>
              <a:t>승차총승객수, 하차총승객수,한식 일반 음식점업</a:t>
            </a:r>
            <a:endParaRPr sz="1500"/>
          </a:p>
          <a:p>
            <a:pPr indent="-63110" lvl="1" marL="429517" rtl="0" algn="l">
              <a:lnSpc>
                <a:spcPct val="100000"/>
              </a:lnSpc>
              <a:spcBef>
                <a:spcPts val="500"/>
              </a:spcBef>
              <a:spcAft>
                <a:spcPts val="0"/>
              </a:spcAft>
              <a:buClr>
                <a:schemeClr val="dk1"/>
              </a:buClr>
              <a:buSzPts val="1800"/>
              <a:buNone/>
            </a:pPr>
            <a:r>
              <a:rPr lang="ko-KR" sz="1500"/>
              <a:t>Y : 노선수</a:t>
            </a:r>
            <a:endParaRPr sz="1500"/>
          </a:p>
          <a:p>
            <a:pPr indent="-63110" lvl="1" marL="429517" rtl="0" algn="l">
              <a:lnSpc>
                <a:spcPct val="100000"/>
              </a:lnSpc>
              <a:spcBef>
                <a:spcPts val="500"/>
              </a:spcBef>
              <a:spcAft>
                <a:spcPts val="0"/>
              </a:spcAft>
              <a:buClr>
                <a:schemeClr val="dk1"/>
              </a:buClr>
              <a:buSzPts val="1800"/>
              <a:buNone/>
            </a:pPr>
            <a:r>
              <a:t/>
            </a:r>
            <a:endParaRPr sz="1500">
              <a:latin typeface="Arial"/>
              <a:ea typeface="Arial"/>
              <a:cs typeface="Arial"/>
              <a:sym typeface="Arial"/>
            </a:endParaRPr>
          </a:p>
          <a:p>
            <a:pPr indent="-323850" lvl="0" marL="457200" rtl="0" algn="l">
              <a:lnSpc>
                <a:spcPct val="100000"/>
              </a:lnSpc>
              <a:spcBef>
                <a:spcPts val="500"/>
              </a:spcBef>
              <a:spcAft>
                <a:spcPts val="0"/>
              </a:spcAft>
              <a:buSzPts val="1500"/>
              <a:buAutoNum type="arabicPeriod"/>
            </a:pPr>
            <a:r>
              <a:rPr lang="ko-KR" sz="1500"/>
              <a:t>이동인구(합) -&gt; 노선수 : </a:t>
            </a:r>
            <a:r>
              <a:rPr b="0" lang="ko-KR" sz="1500">
                <a:highlight>
                  <a:srgbClr val="FFFFFF"/>
                </a:highlight>
              </a:rPr>
              <a:t>P_value:0.7504637243839861 </a:t>
            </a:r>
            <a:r>
              <a:rPr b="0" lang="ko-KR" sz="1500">
                <a:highlight>
                  <a:srgbClr val="FFFFFF"/>
                </a:highlight>
              </a:rPr>
              <a:t>&gt; 0.05</a:t>
            </a:r>
            <a:endParaRPr b="0" sz="1500">
              <a:highlight>
                <a:srgbClr val="FFFFFF"/>
              </a:highlight>
            </a:endParaRPr>
          </a:p>
          <a:p>
            <a:pPr indent="-323850" lvl="0" marL="457200" rtl="0" algn="l">
              <a:lnSpc>
                <a:spcPct val="100000"/>
              </a:lnSpc>
              <a:spcBef>
                <a:spcPts val="0"/>
              </a:spcBef>
              <a:spcAft>
                <a:spcPts val="0"/>
              </a:spcAft>
              <a:buSzPts val="1500"/>
              <a:buAutoNum type="arabicPeriod"/>
            </a:pPr>
            <a:r>
              <a:rPr lang="ko-KR" sz="1500">
                <a:highlight>
                  <a:srgbClr val="FFFFFF"/>
                </a:highlight>
              </a:rPr>
              <a:t>평균 이동 시간(분) -&gt; 노선수 : </a:t>
            </a:r>
            <a:r>
              <a:rPr b="0" lang="ko-KR" sz="1500">
                <a:highlight>
                  <a:srgbClr val="FFFFFF"/>
                </a:highlight>
              </a:rPr>
              <a:t>P_value:0.0028839388625083113</a:t>
            </a:r>
            <a:r>
              <a:rPr b="0" lang="ko-KR" sz="1500">
                <a:highlight>
                  <a:srgbClr val="FFFFFF"/>
                </a:highlight>
              </a:rPr>
              <a:t> &lt; 0.05</a:t>
            </a:r>
            <a:endParaRPr b="0" sz="1500">
              <a:highlight>
                <a:srgbClr val="FFFFFF"/>
              </a:highlight>
            </a:endParaRPr>
          </a:p>
          <a:p>
            <a:pPr indent="-323850" lvl="0" marL="457200" rtl="0" algn="l">
              <a:lnSpc>
                <a:spcPct val="100000"/>
              </a:lnSpc>
              <a:spcBef>
                <a:spcPts val="0"/>
              </a:spcBef>
              <a:spcAft>
                <a:spcPts val="0"/>
              </a:spcAft>
              <a:buSzPts val="1500"/>
              <a:buAutoNum type="arabicPeriod"/>
            </a:pPr>
            <a:r>
              <a:rPr lang="ko-KR" sz="1500">
                <a:highlight>
                  <a:srgbClr val="FFFFFF"/>
                </a:highlight>
              </a:rPr>
              <a:t>승차평균승객수 -&gt; 노선수 : </a:t>
            </a:r>
            <a:r>
              <a:rPr b="0" lang="ko-KR" sz="1500">
                <a:highlight>
                  <a:srgbClr val="FFFFFF"/>
                </a:highlight>
              </a:rPr>
              <a:t>P_value:0.016186867803679693 &lt; 0.05</a:t>
            </a:r>
            <a:endParaRPr b="0" sz="1500">
              <a:highlight>
                <a:srgbClr val="FFFFFF"/>
              </a:highlight>
            </a:endParaRPr>
          </a:p>
          <a:p>
            <a:pPr indent="-323850" lvl="0" marL="457200" rtl="0" algn="l">
              <a:lnSpc>
                <a:spcPct val="100000"/>
              </a:lnSpc>
              <a:spcBef>
                <a:spcPts val="0"/>
              </a:spcBef>
              <a:spcAft>
                <a:spcPts val="0"/>
              </a:spcAft>
              <a:buSzPts val="1500"/>
              <a:buAutoNum type="arabicPeriod"/>
            </a:pPr>
            <a:r>
              <a:rPr lang="ko-KR" sz="1500">
                <a:highlight>
                  <a:srgbClr val="FFFFFF"/>
                </a:highlight>
              </a:rPr>
              <a:t>하차평균승객수 -&gt; 노선수 : </a:t>
            </a:r>
            <a:r>
              <a:rPr b="0" lang="ko-KR" sz="1500">
                <a:highlight>
                  <a:srgbClr val="FFFFFF"/>
                </a:highlight>
              </a:rPr>
              <a:t>P_value:0.021127661115689745 &lt; 0.05</a:t>
            </a:r>
            <a:endParaRPr b="0" sz="1500">
              <a:highlight>
                <a:srgbClr val="FFFFFF"/>
              </a:highlight>
            </a:endParaRPr>
          </a:p>
          <a:p>
            <a:pPr indent="-323850" lvl="0" marL="457200" rtl="0" algn="l">
              <a:lnSpc>
                <a:spcPct val="100000"/>
              </a:lnSpc>
              <a:spcBef>
                <a:spcPts val="0"/>
              </a:spcBef>
              <a:spcAft>
                <a:spcPts val="0"/>
              </a:spcAft>
              <a:buSzPts val="1500"/>
              <a:buFont typeface="Arial"/>
              <a:buAutoNum type="arabicPeriod"/>
            </a:pPr>
            <a:r>
              <a:rPr lang="ko-KR" sz="1500">
                <a:highlight>
                  <a:srgbClr val="FFFFFF"/>
                </a:highlight>
              </a:rPr>
              <a:t>총 이동 시간 -&gt; 노선수 : </a:t>
            </a:r>
            <a:r>
              <a:rPr b="0" lang="ko-KR" sz="1500">
                <a:highlight>
                  <a:srgbClr val="FFFFFF"/>
                </a:highlight>
              </a:rPr>
              <a:t>P_value:0.05404259016862269 &gt; 0.05 </a:t>
            </a:r>
            <a:endParaRPr b="0" sz="1500">
              <a:highlight>
                <a:srgbClr val="FFFFFF"/>
              </a:highlight>
            </a:endParaRPr>
          </a:p>
          <a:p>
            <a:pPr indent="-323850" lvl="0" marL="457200" rtl="0" algn="l">
              <a:lnSpc>
                <a:spcPct val="100000"/>
              </a:lnSpc>
              <a:spcBef>
                <a:spcPts val="0"/>
              </a:spcBef>
              <a:spcAft>
                <a:spcPts val="0"/>
              </a:spcAft>
              <a:buSzPts val="1500"/>
              <a:buAutoNum type="arabicPeriod"/>
            </a:pPr>
            <a:r>
              <a:rPr lang="ko-KR" sz="1500">
                <a:highlight>
                  <a:srgbClr val="FFFFFF"/>
                </a:highlight>
              </a:rPr>
              <a:t>정류장수 -&gt; 노선수: </a:t>
            </a:r>
            <a:r>
              <a:rPr b="0" lang="ko-KR" sz="1500">
                <a:highlight>
                  <a:srgbClr val="FFFFFF"/>
                </a:highlight>
              </a:rPr>
              <a:t>P_value:0.18772533029186592 &gt; 0.05</a:t>
            </a:r>
            <a:endParaRPr b="0" sz="1500">
              <a:highlight>
                <a:srgbClr val="FFFFFF"/>
              </a:highlight>
            </a:endParaRPr>
          </a:p>
          <a:p>
            <a:pPr indent="-323850" lvl="0" marL="457200" rtl="0" algn="l">
              <a:lnSpc>
                <a:spcPct val="100000"/>
              </a:lnSpc>
              <a:spcBef>
                <a:spcPts val="0"/>
              </a:spcBef>
              <a:spcAft>
                <a:spcPts val="0"/>
              </a:spcAft>
              <a:buSzPts val="1500"/>
              <a:buAutoNum type="arabicPeriod"/>
            </a:pPr>
            <a:r>
              <a:rPr lang="ko-KR" sz="1500">
                <a:highlight>
                  <a:srgbClr val="FFFFFF"/>
                </a:highlight>
              </a:rPr>
              <a:t>승차총승객수 -&gt; 노선수 : </a:t>
            </a:r>
            <a:r>
              <a:rPr b="0" lang="ko-KR" sz="1500">
                <a:highlight>
                  <a:srgbClr val="FFFFFF"/>
                </a:highlight>
              </a:rPr>
              <a:t>P_value:0.0001252983060152851 &lt; 0.05</a:t>
            </a:r>
            <a:endParaRPr sz="1500">
              <a:highlight>
                <a:srgbClr val="FFFFFF"/>
              </a:highlight>
            </a:endParaRPr>
          </a:p>
          <a:p>
            <a:pPr indent="-323850" lvl="0" marL="457200" rtl="0" algn="l">
              <a:lnSpc>
                <a:spcPct val="100000"/>
              </a:lnSpc>
              <a:spcBef>
                <a:spcPts val="0"/>
              </a:spcBef>
              <a:spcAft>
                <a:spcPts val="0"/>
              </a:spcAft>
              <a:buSzPts val="1500"/>
              <a:buAutoNum type="arabicPeriod"/>
            </a:pPr>
            <a:r>
              <a:rPr lang="ko-KR" sz="1500">
                <a:highlight>
                  <a:srgbClr val="FFFFFF"/>
                </a:highlight>
              </a:rPr>
              <a:t>하차총승객수 -&gt; 노선수 : </a:t>
            </a:r>
            <a:r>
              <a:rPr b="0" lang="ko-KR" sz="1500">
                <a:highlight>
                  <a:srgbClr val="FFFFFF"/>
                </a:highlight>
              </a:rPr>
              <a:t>P_value:0.0001744480772107051 &lt; 0.05</a:t>
            </a:r>
            <a:endParaRPr b="0" sz="1500">
              <a:highlight>
                <a:srgbClr val="FFFFFF"/>
              </a:highlight>
            </a:endParaRPr>
          </a:p>
          <a:p>
            <a:pPr indent="-323850" lvl="0" marL="457200" rtl="0" algn="l">
              <a:lnSpc>
                <a:spcPct val="100000"/>
              </a:lnSpc>
              <a:spcBef>
                <a:spcPts val="0"/>
              </a:spcBef>
              <a:spcAft>
                <a:spcPts val="0"/>
              </a:spcAft>
              <a:buSzPts val="1500"/>
              <a:buAutoNum type="arabicPeriod"/>
            </a:pPr>
            <a:r>
              <a:rPr lang="ko-KR" sz="1500">
                <a:highlight>
                  <a:srgbClr val="FFFFFF"/>
                </a:highlight>
              </a:rPr>
              <a:t>한식 일반 음식점업 -&gt; 노선수 : </a:t>
            </a:r>
            <a:r>
              <a:rPr b="0" lang="ko-KR" sz="1500">
                <a:highlight>
                  <a:srgbClr val="FFFFFF"/>
                </a:highlight>
              </a:rPr>
              <a:t>P_value:0.029047285300136633 &lt; 0.05</a:t>
            </a:r>
            <a:endParaRPr sz="1500">
              <a:highlight>
                <a:srgbClr val="FFFFFF"/>
              </a:highlight>
            </a:endParaRPr>
          </a:p>
          <a:p>
            <a:pPr indent="0" lvl="1" marL="0" rtl="0" algn="l">
              <a:lnSpc>
                <a:spcPct val="100000"/>
              </a:lnSpc>
              <a:spcBef>
                <a:spcPts val="500"/>
              </a:spcBef>
              <a:spcAft>
                <a:spcPts val="0"/>
              </a:spcAft>
              <a:buClr>
                <a:schemeClr val="dk1"/>
              </a:buClr>
              <a:buSzPts val="1800"/>
              <a:buNone/>
            </a:pPr>
            <a:r>
              <a:t/>
            </a:r>
            <a:endParaRPr sz="1500">
              <a:latin typeface="Arial"/>
              <a:ea typeface="Arial"/>
              <a:cs typeface="Arial"/>
              <a:sym typeface="Arial"/>
            </a:endParaRPr>
          </a:p>
          <a:p>
            <a:pPr indent="-158360" lvl="1" marL="429517" rtl="0" algn="l">
              <a:lnSpc>
                <a:spcPct val="100000"/>
              </a:lnSpc>
              <a:spcBef>
                <a:spcPts val="500"/>
              </a:spcBef>
              <a:spcAft>
                <a:spcPts val="0"/>
              </a:spcAft>
              <a:buClr>
                <a:schemeClr val="dk1"/>
              </a:buClr>
              <a:buSzPts val="1500"/>
              <a:buChar char="▪"/>
            </a:pPr>
            <a:r>
              <a:rPr lang="ko-KR" sz="1500">
                <a:latin typeface="Arial"/>
                <a:ea typeface="Arial"/>
                <a:cs typeface="Arial"/>
                <a:sym typeface="Arial"/>
              </a:rPr>
              <a:t>Y와의 관계를 3가지 그룹으로 정리해봅시다. </a:t>
            </a:r>
            <a:endParaRPr sz="1500">
              <a:latin typeface="Arial"/>
              <a:ea typeface="Arial"/>
              <a:cs typeface="Arial"/>
              <a:sym typeface="Arial"/>
            </a:endParaRPr>
          </a:p>
          <a:p>
            <a:pPr indent="-266700" lvl="1" marL="652157" rtl="0" algn="l">
              <a:lnSpc>
                <a:spcPct val="100000"/>
              </a:lnSpc>
              <a:spcBef>
                <a:spcPts val="500"/>
              </a:spcBef>
              <a:spcAft>
                <a:spcPts val="0"/>
              </a:spcAft>
              <a:buClr>
                <a:schemeClr val="dk1"/>
              </a:buClr>
              <a:buSzPts val="1500"/>
              <a:buFont typeface="Arial"/>
              <a:buChar char="-"/>
            </a:pPr>
            <a:r>
              <a:rPr lang="ko-KR" sz="1500">
                <a:latin typeface="Arial"/>
                <a:ea typeface="Arial"/>
                <a:cs typeface="Arial"/>
                <a:sym typeface="Arial"/>
              </a:rPr>
              <a:t>강한 관계의 x : </a:t>
            </a:r>
            <a:r>
              <a:rPr lang="ko-KR" sz="1500"/>
              <a:t>평균 이동 시간(분), 승하차평균승객수, 승하차총승객수, 음식점(카페)</a:t>
            </a:r>
            <a:endParaRPr sz="1500"/>
          </a:p>
          <a:p>
            <a:pPr indent="-266700" lvl="1" marL="652157" rtl="0" algn="l">
              <a:lnSpc>
                <a:spcPct val="100000"/>
              </a:lnSpc>
              <a:spcBef>
                <a:spcPts val="500"/>
              </a:spcBef>
              <a:spcAft>
                <a:spcPts val="0"/>
              </a:spcAft>
              <a:buClr>
                <a:schemeClr val="dk1"/>
              </a:buClr>
              <a:buSzPts val="1500"/>
              <a:buFont typeface="Arial"/>
              <a:buChar char="-"/>
            </a:pPr>
            <a:r>
              <a:rPr lang="ko-KR" sz="1500">
                <a:latin typeface="Arial"/>
                <a:ea typeface="Arial"/>
                <a:cs typeface="Arial"/>
                <a:sym typeface="Arial"/>
              </a:rPr>
              <a:t>중간 관계의 x : </a:t>
            </a:r>
            <a:r>
              <a:rPr lang="ko-KR" sz="1500"/>
              <a:t>총 이동 시간</a:t>
            </a:r>
            <a:endParaRPr sz="1500"/>
          </a:p>
          <a:p>
            <a:pPr indent="-266700" lvl="1" marL="652157" rtl="0" algn="l">
              <a:lnSpc>
                <a:spcPct val="100000"/>
              </a:lnSpc>
              <a:spcBef>
                <a:spcPts val="500"/>
              </a:spcBef>
              <a:spcAft>
                <a:spcPts val="0"/>
              </a:spcAft>
              <a:buClr>
                <a:schemeClr val="dk1"/>
              </a:buClr>
              <a:buSzPts val="1500"/>
              <a:buFont typeface="Arial"/>
              <a:buChar char="-"/>
            </a:pPr>
            <a:r>
              <a:rPr lang="ko-KR" sz="1500">
                <a:latin typeface="Arial"/>
                <a:ea typeface="Arial"/>
                <a:cs typeface="Arial"/>
                <a:sym typeface="Arial"/>
              </a:rPr>
              <a:t>약한 관계의 x </a:t>
            </a:r>
            <a:r>
              <a:rPr lang="ko-KR" sz="1500"/>
              <a:t>: 이동인구(합), 정류장수</a:t>
            </a:r>
            <a:endParaRPr sz="15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c559b1af11_0_77"/>
          <p:cNvSpPr txBox="1"/>
          <p:nvPr>
            <p:ph type="title"/>
          </p:nvPr>
        </p:nvSpPr>
        <p:spPr>
          <a:xfrm>
            <a:off x="432626" y="510875"/>
            <a:ext cx="3943200" cy="590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lang="ko-KR">
                <a:latin typeface="Arial"/>
                <a:ea typeface="Arial"/>
                <a:cs typeface="Arial"/>
                <a:sym typeface="Arial"/>
              </a:rPr>
              <a:t>이변량 분석</a:t>
            </a:r>
            <a:endParaRPr>
              <a:latin typeface="Arial"/>
              <a:ea typeface="Arial"/>
              <a:cs typeface="Arial"/>
              <a:sym typeface="Arial"/>
            </a:endParaRPr>
          </a:p>
          <a:p>
            <a:pPr indent="0" lvl="0" marL="0" rtl="0" algn="l">
              <a:lnSpc>
                <a:spcPct val="90000"/>
              </a:lnSpc>
              <a:spcBef>
                <a:spcPts val="0"/>
              </a:spcBef>
              <a:spcAft>
                <a:spcPts val="0"/>
              </a:spcAft>
              <a:buClr>
                <a:schemeClr val="dk1"/>
              </a:buClr>
              <a:buSzPts val="2800"/>
              <a:buFont typeface="Calibri"/>
              <a:buNone/>
            </a:pPr>
            <a:r>
              <a:t/>
            </a:r>
            <a:endParaRPr>
              <a:latin typeface="Arial"/>
              <a:ea typeface="Arial"/>
              <a:cs typeface="Arial"/>
              <a:sym typeface="Arial"/>
            </a:endParaRPr>
          </a:p>
        </p:txBody>
      </p:sp>
      <p:sp>
        <p:nvSpPr>
          <p:cNvPr id="176" name="Google Shape;176;g2c559b1af11_0_77"/>
          <p:cNvSpPr txBox="1"/>
          <p:nvPr>
            <p:ph idx="1" type="body"/>
          </p:nvPr>
        </p:nvSpPr>
        <p:spPr>
          <a:xfrm>
            <a:off x="449612" y="1338453"/>
            <a:ext cx="8740200" cy="4363800"/>
          </a:xfrm>
          <a:prstGeom prst="rect">
            <a:avLst/>
          </a:prstGeom>
          <a:noFill/>
          <a:ln>
            <a:noFill/>
          </a:ln>
        </p:spPr>
        <p:txBody>
          <a:bodyPr anchorCtr="0" anchor="t" bIns="45700" lIns="91425" spcFirstLastPara="1" rIns="91425" wrap="square" tIns="45700">
            <a:spAutoFit/>
          </a:bodyPr>
          <a:lstStyle/>
          <a:p>
            <a:pPr indent="-158360" lvl="1" marL="429517" rtl="0" algn="l">
              <a:lnSpc>
                <a:spcPct val="100000"/>
              </a:lnSpc>
              <a:spcBef>
                <a:spcPts val="500"/>
              </a:spcBef>
              <a:spcAft>
                <a:spcPts val="0"/>
              </a:spcAft>
              <a:buClr>
                <a:schemeClr val="dk1"/>
              </a:buClr>
              <a:buSzPts val="1500"/>
              <a:buChar char="▪"/>
            </a:pPr>
            <a:r>
              <a:rPr lang="ko-KR" sz="1500">
                <a:latin typeface="Arial"/>
                <a:ea typeface="Arial"/>
                <a:cs typeface="Arial"/>
                <a:sym typeface="Arial"/>
              </a:rPr>
              <a:t>X 와 Y의 관계를 살펴봅시다.</a:t>
            </a:r>
            <a:endParaRPr sz="1500">
              <a:latin typeface="Arial"/>
              <a:ea typeface="Arial"/>
              <a:cs typeface="Arial"/>
              <a:sym typeface="Arial"/>
            </a:endParaRPr>
          </a:p>
          <a:p>
            <a:pPr indent="-63110" lvl="1" marL="429517" rtl="0" algn="l">
              <a:lnSpc>
                <a:spcPct val="100000"/>
              </a:lnSpc>
              <a:spcBef>
                <a:spcPts val="500"/>
              </a:spcBef>
              <a:spcAft>
                <a:spcPts val="0"/>
              </a:spcAft>
              <a:buClr>
                <a:schemeClr val="dk1"/>
              </a:buClr>
              <a:buSzPts val="1800"/>
              <a:buNone/>
            </a:pPr>
            <a:r>
              <a:rPr lang="ko-KR" sz="1500"/>
              <a:t>X : </a:t>
            </a:r>
            <a:r>
              <a:rPr lang="ko-KR" sz="1500">
                <a:highlight>
                  <a:srgbClr val="FFFFFF"/>
                </a:highlight>
              </a:rPr>
              <a:t>한식 일반 음식점업, 커피전문점,  한식 육류요리 전문점, 남녀용 겉옷 및 셔츠 도매업, 부동산 중개 및 대리업, </a:t>
            </a:r>
            <a:r>
              <a:rPr lang="ko-KR" sz="1500"/>
              <a:t>일반 교과 학원</a:t>
            </a:r>
            <a:endParaRPr sz="1500">
              <a:highlight>
                <a:srgbClr val="FFFFFF"/>
              </a:highlight>
            </a:endParaRPr>
          </a:p>
          <a:p>
            <a:pPr indent="-63110" lvl="1" marL="429517" rtl="0" algn="l">
              <a:lnSpc>
                <a:spcPct val="100000"/>
              </a:lnSpc>
              <a:spcBef>
                <a:spcPts val="500"/>
              </a:spcBef>
              <a:spcAft>
                <a:spcPts val="0"/>
              </a:spcAft>
              <a:buClr>
                <a:schemeClr val="dk1"/>
              </a:buClr>
              <a:buSzPts val="1800"/>
              <a:buNone/>
            </a:pPr>
            <a:r>
              <a:rPr lang="ko-KR" sz="1500"/>
              <a:t>Y : </a:t>
            </a:r>
            <a:r>
              <a:rPr lang="ko-KR" sz="1500"/>
              <a:t>총 이동 시간</a:t>
            </a:r>
            <a:endParaRPr sz="1500"/>
          </a:p>
          <a:p>
            <a:pPr indent="-63110" lvl="1" marL="429517" rtl="0" algn="l">
              <a:lnSpc>
                <a:spcPct val="100000"/>
              </a:lnSpc>
              <a:spcBef>
                <a:spcPts val="500"/>
              </a:spcBef>
              <a:spcAft>
                <a:spcPts val="0"/>
              </a:spcAft>
              <a:buClr>
                <a:schemeClr val="dk1"/>
              </a:buClr>
              <a:buSzPts val="1800"/>
              <a:buNone/>
            </a:pPr>
            <a:r>
              <a:t/>
            </a:r>
            <a:endParaRPr sz="1500">
              <a:latin typeface="Arial"/>
              <a:ea typeface="Arial"/>
              <a:cs typeface="Arial"/>
              <a:sym typeface="Arial"/>
            </a:endParaRPr>
          </a:p>
          <a:p>
            <a:pPr indent="-323850" lvl="0" marL="457200" rtl="0" algn="l">
              <a:lnSpc>
                <a:spcPct val="100000"/>
              </a:lnSpc>
              <a:spcBef>
                <a:spcPts val="500"/>
              </a:spcBef>
              <a:spcAft>
                <a:spcPts val="0"/>
              </a:spcAft>
              <a:buSzPts val="1500"/>
              <a:buAutoNum type="arabicPeriod"/>
            </a:pPr>
            <a:r>
              <a:rPr lang="ko-KR" sz="1500"/>
              <a:t>한식 일반 음식점업</a:t>
            </a:r>
            <a:r>
              <a:rPr lang="ko-KR" sz="1500"/>
              <a:t> -&gt; 총 이동 시간 : </a:t>
            </a:r>
            <a:r>
              <a:rPr b="0" lang="ko-KR" sz="1500">
                <a:highlight>
                  <a:srgbClr val="FFFFFF"/>
                </a:highlight>
              </a:rPr>
              <a:t>P_value:6.865531801333397e-08 </a:t>
            </a:r>
            <a:r>
              <a:rPr b="0" lang="ko-KR" sz="1500">
                <a:highlight>
                  <a:srgbClr val="FFFFFF"/>
                </a:highlight>
              </a:rPr>
              <a:t> &lt; 0.05</a:t>
            </a:r>
            <a:endParaRPr b="0" sz="1500">
              <a:highlight>
                <a:srgbClr val="FFFFFF"/>
              </a:highlight>
            </a:endParaRPr>
          </a:p>
          <a:p>
            <a:pPr indent="-323850" lvl="0" marL="457200" rtl="0" algn="l">
              <a:lnSpc>
                <a:spcPct val="100000"/>
              </a:lnSpc>
              <a:spcBef>
                <a:spcPts val="0"/>
              </a:spcBef>
              <a:spcAft>
                <a:spcPts val="0"/>
              </a:spcAft>
              <a:buSzPts val="1500"/>
              <a:buAutoNum type="arabicPeriod"/>
            </a:pPr>
            <a:r>
              <a:rPr lang="ko-KR" sz="1500">
                <a:highlight>
                  <a:srgbClr val="FFFFFF"/>
                </a:highlight>
              </a:rPr>
              <a:t>커피전문점</a:t>
            </a:r>
            <a:r>
              <a:rPr lang="ko-KR" sz="1500">
                <a:highlight>
                  <a:srgbClr val="FFFFFF"/>
                </a:highlight>
              </a:rPr>
              <a:t> -&gt; </a:t>
            </a:r>
            <a:r>
              <a:rPr lang="ko-KR" sz="1500"/>
              <a:t>총 이동 시간 </a:t>
            </a:r>
            <a:r>
              <a:rPr lang="ko-KR" sz="1500">
                <a:highlight>
                  <a:srgbClr val="FFFFFF"/>
                </a:highlight>
              </a:rPr>
              <a:t>: </a:t>
            </a:r>
            <a:r>
              <a:rPr b="0" lang="ko-KR" sz="1500">
                <a:highlight>
                  <a:srgbClr val="FFFFFF"/>
                </a:highlight>
              </a:rPr>
              <a:t>P_value:1.535732413408657e-07</a:t>
            </a:r>
            <a:r>
              <a:rPr b="0" lang="ko-KR" sz="1500">
                <a:highlight>
                  <a:srgbClr val="FFFFFF"/>
                </a:highlight>
              </a:rPr>
              <a:t> &lt; 0.05</a:t>
            </a:r>
            <a:endParaRPr b="0" sz="1500">
              <a:highlight>
                <a:srgbClr val="FFFFFF"/>
              </a:highlight>
            </a:endParaRPr>
          </a:p>
          <a:p>
            <a:pPr indent="-323850" lvl="0" marL="457200" rtl="0" algn="l">
              <a:lnSpc>
                <a:spcPct val="100000"/>
              </a:lnSpc>
              <a:spcBef>
                <a:spcPts val="0"/>
              </a:spcBef>
              <a:spcAft>
                <a:spcPts val="0"/>
              </a:spcAft>
              <a:buSzPts val="1500"/>
              <a:buAutoNum type="arabicPeriod"/>
            </a:pPr>
            <a:r>
              <a:rPr lang="ko-KR" sz="1500">
                <a:highlight>
                  <a:srgbClr val="FFFFFF"/>
                </a:highlight>
              </a:rPr>
              <a:t>한식 육류요리 전문점</a:t>
            </a:r>
            <a:r>
              <a:rPr lang="ko-KR" sz="1500">
                <a:highlight>
                  <a:srgbClr val="FFFFFF"/>
                </a:highlight>
              </a:rPr>
              <a:t> -&gt; </a:t>
            </a:r>
            <a:r>
              <a:rPr lang="ko-KR" sz="1500"/>
              <a:t>총 이동 시간 </a:t>
            </a:r>
            <a:r>
              <a:rPr lang="ko-KR" sz="1500">
                <a:highlight>
                  <a:srgbClr val="FFFFFF"/>
                </a:highlight>
              </a:rPr>
              <a:t>: </a:t>
            </a:r>
            <a:r>
              <a:rPr b="0" lang="ko-KR" sz="1500">
                <a:highlight>
                  <a:srgbClr val="FFFFFF"/>
                </a:highlight>
              </a:rPr>
              <a:t>P_value:1.3808888260594379e-06</a:t>
            </a:r>
            <a:r>
              <a:rPr b="0" lang="ko-KR" sz="1500">
                <a:highlight>
                  <a:srgbClr val="FFFFFF"/>
                </a:highlight>
              </a:rPr>
              <a:t> &lt; 0.05</a:t>
            </a:r>
            <a:endParaRPr b="0" sz="1500">
              <a:highlight>
                <a:srgbClr val="FFFFFF"/>
              </a:highlight>
            </a:endParaRPr>
          </a:p>
          <a:p>
            <a:pPr indent="-323850" lvl="0" marL="457200" rtl="0" algn="l">
              <a:lnSpc>
                <a:spcPct val="100000"/>
              </a:lnSpc>
              <a:spcBef>
                <a:spcPts val="0"/>
              </a:spcBef>
              <a:spcAft>
                <a:spcPts val="0"/>
              </a:spcAft>
              <a:buSzPts val="1500"/>
              <a:buAutoNum type="arabicPeriod"/>
            </a:pPr>
            <a:r>
              <a:rPr lang="ko-KR" sz="1500">
                <a:highlight>
                  <a:srgbClr val="FFFFFF"/>
                </a:highlight>
              </a:rPr>
              <a:t>남녀용 겉옷 및 셔츠 도매업</a:t>
            </a:r>
            <a:r>
              <a:rPr lang="ko-KR" sz="1500">
                <a:highlight>
                  <a:srgbClr val="FFFFFF"/>
                </a:highlight>
              </a:rPr>
              <a:t> -&gt; </a:t>
            </a:r>
            <a:r>
              <a:rPr lang="ko-KR" sz="1500"/>
              <a:t>총 이동 시간 </a:t>
            </a:r>
            <a:r>
              <a:rPr lang="ko-KR" sz="1500">
                <a:highlight>
                  <a:srgbClr val="FFFFFF"/>
                </a:highlight>
              </a:rPr>
              <a:t>: </a:t>
            </a:r>
            <a:r>
              <a:rPr b="0" lang="ko-KR" sz="1500">
                <a:highlight>
                  <a:srgbClr val="FFFFFF"/>
                </a:highlight>
              </a:rPr>
              <a:t>P_value:0.6883311215229955</a:t>
            </a:r>
            <a:r>
              <a:rPr b="0" lang="ko-KR" sz="1500">
                <a:highlight>
                  <a:srgbClr val="FFFFFF"/>
                </a:highlight>
              </a:rPr>
              <a:t> &gt; 0.05</a:t>
            </a:r>
            <a:endParaRPr b="0" sz="1500">
              <a:highlight>
                <a:srgbClr val="FFFFFF"/>
              </a:highlight>
            </a:endParaRPr>
          </a:p>
          <a:p>
            <a:pPr indent="-323850" lvl="0" marL="457200" rtl="0" algn="l">
              <a:lnSpc>
                <a:spcPct val="100000"/>
              </a:lnSpc>
              <a:spcBef>
                <a:spcPts val="0"/>
              </a:spcBef>
              <a:spcAft>
                <a:spcPts val="0"/>
              </a:spcAft>
              <a:buSzPts val="1500"/>
              <a:buFont typeface="Arial"/>
              <a:buAutoNum type="arabicPeriod"/>
            </a:pPr>
            <a:r>
              <a:rPr lang="ko-KR" sz="1500">
                <a:highlight>
                  <a:srgbClr val="FFFFFF"/>
                </a:highlight>
              </a:rPr>
              <a:t>부동산 중개 및 대리업</a:t>
            </a:r>
            <a:r>
              <a:rPr lang="ko-KR" sz="1500">
                <a:highlight>
                  <a:srgbClr val="FFFFFF"/>
                </a:highlight>
              </a:rPr>
              <a:t> -&gt; </a:t>
            </a:r>
            <a:r>
              <a:rPr lang="ko-KR" sz="1500"/>
              <a:t>총 이동 시간 </a:t>
            </a:r>
            <a:r>
              <a:rPr lang="ko-KR" sz="1500">
                <a:highlight>
                  <a:srgbClr val="FFFFFF"/>
                </a:highlight>
              </a:rPr>
              <a:t>: </a:t>
            </a:r>
            <a:r>
              <a:rPr b="0" lang="ko-KR" sz="1500">
                <a:highlight>
                  <a:srgbClr val="FFFFFF"/>
                </a:highlight>
              </a:rPr>
              <a:t>P_value:8.614878290228481e-06</a:t>
            </a:r>
            <a:r>
              <a:rPr b="0" lang="ko-KR" sz="1500">
                <a:highlight>
                  <a:srgbClr val="FFFFFF"/>
                </a:highlight>
              </a:rPr>
              <a:t> &lt; 0.05 </a:t>
            </a:r>
            <a:endParaRPr b="0" sz="1500">
              <a:highlight>
                <a:srgbClr val="FFFFFF"/>
              </a:highlight>
            </a:endParaRPr>
          </a:p>
          <a:p>
            <a:pPr indent="-323850" lvl="0" marL="457200" rtl="0" algn="l">
              <a:lnSpc>
                <a:spcPct val="100000"/>
              </a:lnSpc>
              <a:spcBef>
                <a:spcPts val="0"/>
              </a:spcBef>
              <a:spcAft>
                <a:spcPts val="0"/>
              </a:spcAft>
              <a:buSzPts val="1500"/>
              <a:buAutoNum type="arabicPeriod"/>
            </a:pPr>
            <a:r>
              <a:rPr lang="ko-KR" sz="1500">
                <a:highlight>
                  <a:srgbClr val="FFFFFF"/>
                </a:highlight>
              </a:rPr>
              <a:t>일반 교과 학원 -&gt; 총 이동 시간 : </a:t>
            </a:r>
            <a:r>
              <a:rPr b="0" lang="ko-KR" sz="1500">
                <a:highlight>
                  <a:srgbClr val="FFFFFF"/>
                </a:highlight>
              </a:rPr>
              <a:t>P_value:0.22632911539024933 &gt; 0.05</a:t>
            </a:r>
            <a:endParaRPr sz="1500">
              <a:highlight>
                <a:srgbClr val="FFFFFF"/>
              </a:highlight>
            </a:endParaRPr>
          </a:p>
          <a:p>
            <a:pPr indent="0" lvl="1" marL="0" rtl="0" algn="l">
              <a:lnSpc>
                <a:spcPct val="100000"/>
              </a:lnSpc>
              <a:spcBef>
                <a:spcPts val="500"/>
              </a:spcBef>
              <a:spcAft>
                <a:spcPts val="0"/>
              </a:spcAft>
              <a:buClr>
                <a:schemeClr val="dk1"/>
              </a:buClr>
              <a:buSzPts val="1800"/>
              <a:buNone/>
            </a:pPr>
            <a:r>
              <a:t/>
            </a:r>
            <a:endParaRPr sz="1500">
              <a:latin typeface="Arial"/>
              <a:ea typeface="Arial"/>
              <a:cs typeface="Arial"/>
              <a:sym typeface="Arial"/>
            </a:endParaRPr>
          </a:p>
          <a:p>
            <a:pPr indent="-158360" lvl="1" marL="429517" rtl="0" algn="l">
              <a:lnSpc>
                <a:spcPct val="100000"/>
              </a:lnSpc>
              <a:spcBef>
                <a:spcPts val="500"/>
              </a:spcBef>
              <a:spcAft>
                <a:spcPts val="0"/>
              </a:spcAft>
              <a:buClr>
                <a:schemeClr val="dk1"/>
              </a:buClr>
              <a:buSzPts val="1500"/>
              <a:buChar char="▪"/>
            </a:pPr>
            <a:r>
              <a:rPr lang="ko-KR" sz="1500">
                <a:latin typeface="Arial"/>
                <a:ea typeface="Arial"/>
                <a:cs typeface="Arial"/>
                <a:sym typeface="Arial"/>
              </a:rPr>
              <a:t>Y와의 관계를 3가지 그룹으로 정리해봅시다. </a:t>
            </a:r>
            <a:endParaRPr sz="1500">
              <a:latin typeface="Arial"/>
              <a:ea typeface="Arial"/>
              <a:cs typeface="Arial"/>
              <a:sym typeface="Arial"/>
            </a:endParaRPr>
          </a:p>
          <a:p>
            <a:pPr indent="-266700" lvl="1" marL="652157" rtl="0" algn="l">
              <a:lnSpc>
                <a:spcPct val="100000"/>
              </a:lnSpc>
              <a:spcBef>
                <a:spcPts val="500"/>
              </a:spcBef>
              <a:spcAft>
                <a:spcPts val="0"/>
              </a:spcAft>
              <a:buClr>
                <a:schemeClr val="dk1"/>
              </a:buClr>
              <a:buSzPts val="1500"/>
              <a:buFont typeface="Arial"/>
              <a:buChar char="-"/>
            </a:pPr>
            <a:r>
              <a:rPr lang="ko-KR" sz="1500">
                <a:latin typeface="Arial"/>
                <a:ea typeface="Arial"/>
                <a:cs typeface="Arial"/>
                <a:sym typeface="Arial"/>
              </a:rPr>
              <a:t>강한 관계의 x : </a:t>
            </a:r>
            <a:r>
              <a:rPr lang="ko-KR" sz="1500"/>
              <a:t>한식 일반 음식점업, 커피전문점, 한식 육류요리 전문점, 부동산 중개 및 대리업</a:t>
            </a:r>
            <a:endParaRPr sz="1500"/>
          </a:p>
          <a:p>
            <a:pPr indent="-266700" lvl="1" marL="652157" rtl="0" algn="l">
              <a:lnSpc>
                <a:spcPct val="100000"/>
              </a:lnSpc>
              <a:spcBef>
                <a:spcPts val="500"/>
              </a:spcBef>
              <a:spcAft>
                <a:spcPts val="0"/>
              </a:spcAft>
              <a:buClr>
                <a:schemeClr val="dk1"/>
              </a:buClr>
              <a:buSzPts val="1500"/>
              <a:buFont typeface="Arial"/>
              <a:buChar char="-"/>
            </a:pPr>
            <a:r>
              <a:rPr lang="ko-KR" sz="1500">
                <a:latin typeface="Arial"/>
                <a:ea typeface="Arial"/>
                <a:cs typeface="Arial"/>
                <a:sym typeface="Arial"/>
              </a:rPr>
              <a:t>중간 관계의 x : </a:t>
            </a:r>
            <a:endParaRPr sz="1500"/>
          </a:p>
          <a:p>
            <a:pPr indent="-266700" lvl="1" marL="652157" rtl="0" algn="l">
              <a:lnSpc>
                <a:spcPct val="100000"/>
              </a:lnSpc>
              <a:spcBef>
                <a:spcPts val="500"/>
              </a:spcBef>
              <a:spcAft>
                <a:spcPts val="0"/>
              </a:spcAft>
              <a:buClr>
                <a:schemeClr val="dk1"/>
              </a:buClr>
              <a:buSzPts val="1500"/>
              <a:buFont typeface="Arial"/>
              <a:buChar char="-"/>
            </a:pPr>
            <a:r>
              <a:rPr lang="ko-KR" sz="1500">
                <a:latin typeface="Arial"/>
                <a:ea typeface="Arial"/>
                <a:cs typeface="Arial"/>
                <a:sym typeface="Arial"/>
              </a:rPr>
              <a:t>약한 관계의 x </a:t>
            </a:r>
            <a:r>
              <a:rPr lang="ko-KR" sz="1500"/>
              <a:t>: 남녀용 겉옷 및 셔츠 도매업, 일반 교과 학원</a:t>
            </a:r>
            <a:endParaRPr sz="15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c559b1af11_0_94"/>
          <p:cNvSpPr txBox="1"/>
          <p:nvPr>
            <p:ph type="title"/>
          </p:nvPr>
        </p:nvSpPr>
        <p:spPr>
          <a:xfrm>
            <a:off x="432626" y="510875"/>
            <a:ext cx="3943200" cy="590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lang="ko-KR">
                <a:latin typeface="Arial"/>
                <a:ea typeface="Arial"/>
                <a:cs typeface="Arial"/>
                <a:sym typeface="Arial"/>
              </a:rPr>
              <a:t>이변량 분석</a:t>
            </a:r>
            <a:endParaRPr>
              <a:latin typeface="Arial"/>
              <a:ea typeface="Arial"/>
              <a:cs typeface="Arial"/>
              <a:sym typeface="Arial"/>
            </a:endParaRPr>
          </a:p>
          <a:p>
            <a:pPr indent="0" lvl="0" marL="0" rtl="0" algn="l">
              <a:lnSpc>
                <a:spcPct val="90000"/>
              </a:lnSpc>
              <a:spcBef>
                <a:spcPts val="0"/>
              </a:spcBef>
              <a:spcAft>
                <a:spcPts val="0"/>
              </a:spcAft>
              <a:buClr>
                <a:schemeClr val="dk1"/>
              </a:buClr>
              <a:buSzPts val="2800"/>
              <a:buFont typeface="Calibri"/>
              <a:buNone/>
            </a:pPr>
            <a:r>
              <a:t/>
            </a:r>
            <a:endParaRPr>
              <a:latin typeface="Arial"/>
              <a:ea typeface="Arial"/>
              <a:cs typeface="Arial"/>
              <a:sym typeface="Arial"/>
            </a:endParaRPr>
          </a:p>
        </p:txBody>
      </p:sp>
      <p:sp>
        <p:nvSpPr>
          <p:cNvPr id="182" name="Google Shape;182;g2c559b1af11_0_94"/>
          <p:cNvSpPr txBox="1"/>
          <p:nvPr>
            <p:ph idx="1" type="body"/>
          </p:nvPr>
        </p:nvSpPr>
        <p:spPr>
          <a:xfrm>
            <a:off x="449612" y="1338453"/>
            <a:ext cx="8740200" cy="4594500"/>
          </a:xfrm>
          <a:prstGeom prst="rect">
            <a:avLst/>
          </a:prstGeom>
          <a:noFill/>
          <a:ln>
            <a:noFill/>
          </a:ln>
        </p:spPr>
        <p:txBody>
          <a:bodyPr anchorCtr="0" anchor="t" bIns="45700" lIns="91425" spcFirstLastPara="1" rIns="91425" wrap="square" tIns="45700">
            <a:spAutoFit/>
          </a:bodyPr>
          <a:lstStyle/>
          <a:p>
            <a:pPr indent="-158360" lvl="1" marL="429517" rtl="0" algn="l">
              <a:lnSpc>
                <a:spcPct val="100000"/>
              </a:lnSpc>
              <a:spcBef>
                <a:spcPts val="500"/>
              </a:spcBef>
              <a:spcAft>
                <a:spcPts val="0"/>
              </a:spcAft>
              <a:buClr>
                <a:schemeClr val="dk1"/>
              </a:buClr>
              <a:buSzPts val="1500"/>
              <a:buChar char="▪"/>
            </a:pPr>
            <a:r>
              <a:rPr lang="ko-KR" sz="1500">
                <a:latin typeface="Arial"/>
                <a:ea typeface="Arial"/>
                <a:cs typeface="Arial"/>
                <a:sym typeface="Arial"/>
              </a:rPr>
              <a:t>X 와 Y의 관계를 살펴봅시다.</a:t>
            </a:r>
            <a:endParaRPr sz="1500">
              <a:latin typeface="Arial"/>
              <a:ea typeface="Arial"/>
              <a:cs typeface="Arial"/>
              <a:sym typeface="Arial"/>
            </a:endParaRPr>
          </a:p>
          <a:p>
            <a:pPr indent="-63110" lvl="1" marL="429517" rtl="0" algn="l">
              <a:lnSpc>
                <a:spcPct val="100000"/>
              </a:lnSpc>
              <a:spcBef>
                <a:spcPts val="500"/>
              </a:spcBef>
              <a:spcAft>
                <a:spcPts val="0"/>
              </a:spcAft>
              <a:buClr>
                <a:schemeClr val="dk1"/>
              </a:buClr>
              <a:buSzPts val="1800"/>
              <a:buNone/>
            </a:pPr>
            <a:r>
              <a:rPr lang="ko-KR" sz="1500"/>
              <a:t>X : </a:t>
            </a:r>
            <a:r>
              <a:rPr lang="ko-KR" sz="1500">
                <a:highlight>
                  <a:srgbClr val="FFFFFF"/>
                </a:highlight>
              </a:rPr>
              <a:t>한식 일반 음식점업, 커피전문점,  한식 육류요리 전문점, 남녀용 겉옷 및 셔츠 도매업, 부동산 중개 및 대리업</a:t>
            </a:r>
            <a:endParaRPr sz="1500">
              <a:highlight>
                <a:srgbClr val="FFFFFF"/>
              </a:highlight>
            </a:endParaRPr>
          </a:p>
          <a:p>
            <a:pPr indent="-63110" lvl="1" marL="429517" rtl="0" algn="l">
              <a:lnSpc>
                <a:spcPct val="100000"/>
              </a:lnSpc>
              <a:spcBef>
                <a:spcPts val="500"/>
              </a:spcBef>
              <a:spcAft>
                <a:spcPts val="0"/>
              </a:spcAft>
              <a:buClr>
                <a:schemeClr val="dk1"/>
              </a:buClr>
              <a:buSzPts val="1800"/>
              <a:buNone/>
            </a:pPr>
            <a:r>
              <a:rPr lang="ko-KR" sz="1500"/>
              <a:t>Y : </a:t>
            </a:r>
            <a:r>
              <a:rPr lang="ko-KR" sz="1500"/>
              <a:t>평균 이동 시간(분)</a:t>
            </a:r>
            <a:endParaRPr sz="1500"/>
          </a:p>
          <a:p>
            <a:pPr indent="-63110" lvl="1" marL="429517" rtl="0" algn="l">
              <a:lnSpc>
                <a:spcPct val="100000"/>
              </a:lnSpc>
              <a:spcBef>
                <a:spcPts val="500"/>
              </a:spcBef>
              <a:spcAft>
                <a:spcPts val="0"/>
              </a:spcAft>
              <a:buClr>
                <a:schemeClr val="dk1"/>
              </a:buClr>
              <a:buSzPts val="1800"/>
              <a:buNone/>
            </a:pPr>
            <a:r>
              <a:t/>
            </a:r>
            <a:endParaRPr sz="1500">
              <a:latin typeface="Arial"/>
              <a:ea typeface="Arial"/>
              <a:cs typeface="Arial"/>
              <a:sym typeface="Arial"/>
            </a:endParaRPr>
          </a:p>
          <a:p>
            <a:pPr indent="-323850" lvl="0" marL="457200" rtl="0" algn="l">
              <a:lnSpc>
                <a:spcPct val="100000"/>
              </a:lnSpc>
              <a:spcBef>
                <a:spcPts val="500"/>
              </a:spcBef>
              <a:spcAft>
                <a:spcPts val="0"/>
              </a:spcAft>
              <a:buSzPts val="1500"/>
              <a:buAutoNum type="arabicPeriod"/>
            </a:pPr>
            <a:r>
              <a:rPr lang="ko-KR" sz="1500"/>
              <a:t>한식 일반 음식점업 -&gt; 평균 이동 시간(분) : </a:t>
            </a:r>
            <a:r>
              <a:rPr b="0" lang="ko-KR" sz="1100">
                <a:highlight>
                  <a:srgbClr val="FFFFFF"/>
                </a:highlight>
              </a:rPr>
              <a:t>P_value:0.9910243589567854</a:t>
            </a:r>
            <a:r>
              <a:rPr b="0" lang="ko-KR" sz="1100">
                <a:highlight>
                  <a:srgbClr val="FFFFFF"/>
                </a:highlight>
              </a:rPr>
              <a:t> </a:t>
            </a:r>
            <a:r>
              <a:rPr b="0" lang="ko-KR" sz="1500">
                <a:highlight>
                  <a:srgbClr val="FFFFFF"/>
                </a:highlight>
              </a:rPr>
              <a:t> &gt; 0.05</a:t>
            </a:r>
            <a:endParaRPr b="0" sz="1500">
              <a:highlight>
                <a:srgbClr val="FFFFFF"/>
              </a:highlight>
            </a:endParaRPr>
          </a:p>
          <a:p>
            <a:pPr indent="-323850" lvl="0" marL="457200" rtl="0" algn="l">
              <a:lnSpc>
                <a:spcPct val="100000"/>
              </a:lnSpc>
              <a:spcBef>
                <a:spcPts val="0"/>
              </a:spcBef>
              <a:spcAft>
                <a:spcPts val="0"/>
              </a:spcAft>
              <a:buSzPts val="1500"/>
              <a:buAutoNum type="arabicPeriod"/>
            </a:pPr>
            <a:r>
              <a:rPr lang="ko-KR" sz="1500">
                <a:highlight>
                  <a:srgbClr val="FFFFFF"/>
                </a:highlight>
              </a:rPr>
              <a:t>커피전문점 -&gt; </a:t>
            </a:r>
            <a:r>
              <a:rPr lang="ko-KR" sz="1500"/>
              <a:t>평균 이동 시간(분)</a:t>
            </a:r>
            <a:r>
              <a:rPr lang="ko-KR" sz="1500"/>
              <a:t> </a:t>
            </a:r>
            <a:r>
              <a:rPr lang="ko-KR" sz="1500">
                <a:highlight>
                  <a:srgbClr val="FFFFFF"/>
                </a:highlight>
              </a:rPr>
              <a:t>: </a:t>
            </a:r>
            <a:r>
              <a:rPr b="0" lang="ko-KR" sz="1100">
                <a:highlight>
                  <a:srgbClr val="FFFFFF"/>
                </a:highlight>
              </a:rPr>
              <a:t>P_value:0.7461633480845694</a:t>
            </a:r>
            <a:r>
              <a:rPr b="0" lang="ko-KR" sz="1500">
                <a:highlight>
                  <a:srgbClr val="FFFFFF"/>
                </a:highlight>
              </a:rPr>
              <a:t> &gt; 0.05</a:t>
            </a:r>
            <a:endParaRPr b="0" sz="1500">
              <a:highlight>
                <a:srgbClr val="FFFFFF"/>
              </a:highlight>
            </a:endParaRPr>
          </a:p>
          <a:p>
            <a:pPr indent="-323850" lvl="0" marL="457200" rtl="0" algn="l">
              <a:lnSpc>
                <a:spcPct val="100000"/>
              </a:lnSpc>
              <a:spcBef>
                <a:spcPts val="0"/>
              </a:spcBef>
              <a:spcAft>
                <a:spcPts val="0"/>
              </a:spcAft>
              <a:buSzPts val="1500"/>
              <a:buAutoNum type="arabicPeriod"/>
            </a:pPr>
            <a:r>
              <a:rPr lang="ko-KR" sz="1500">
                <a:highlight>
                  <a:srgbClr val="FFFFFF"/>
                </a:highlight>
              </a:rPr>
              <a:t>한식 육류요리 전문점 -&gt; </a:t>
            </a:r>
            <a:r>
              <a:rPr lang="ko-KR" sz="1500"/>
              <a:t>평균 이동 시간(분)</a:t>
            </a:r>
            <a:r>
              <a:rPr lang="ko-KR" sz="1500"/>
              <a:t> </a:t>
            </a:r>
            <a:r>
              <a:rPr lang="ko-KR" sz="1500">
                <a:highlight>
                  <a:srgbClr val="FFFFFF"/>
                </a:highlight>
              </a:rPr>
              <a:t>: </a:t>
            </a:r>
            <a:r>
              <a:rPr b="0" lang="ko-KR" sz="1100">
                <a:highlight>
                  <a:srgbClr val="FFFFFF"/>
                </a:highlight>
              </a:rPr>
              <a:t>P_value:0.20508901000518204</a:t>
            </a:r>
            <a:r>
              <a:rPr b="0" lang="ko-KR" sz="1500">
                <a:highlight>
                  <a:srgbClr val="FFFFFF"/>
                </a:highlight>
              </a:rPr>
              <a:t> &gt; 0.05</a:t>
            </a:r>
            <a:endParaRPr b="0" sz="1500">
              <a:highlight>
                <a:srgbClr val="FFFFFF"/>
              </a:highlight>
            </a:endParaRPr>
          </a:p>
          <a:p>
            <a:pPr indent="-323850" lvl="0" marL="457200" rtl="0" algn="l">
              <a:lnSpc>
                <a:spcPct val="100000"/>
              </a:lnSpc>
              <a:spcBef>
                <a:spcPts val="0"/>
              </a:spcBef>
              <a:spcAft>
                <a:spcPts val="0"/>
              </a:spcAft>
              <a:buSzPts val="1500"/>
              <a:buAutoNum type="arabicPeriod"/>
            </a:pPr>
            <a:r>
              <a:rPr lang="ko-KR" sz="1500">
                <a:highlight>
                  <a:srgbClr val="FFFFFF"/>
                </a:highlight>
              </a:rPr>
              <a:t>남녀용 겉옷 및 셔츠 도매업 -&gt; </a:t>
            </a:r>
            <a:r>
              <a:rPr lang="ko-KR" sz="1500"/>
              <a:t>평균 이동 시간(분)</a:t>
            </a:r>
            <a:r>
              <a:rPr lang="ko-KR" sz="1500"/>
              <a:t> </a:t>
            </a:r>
            <a:r>
              <a:rPr lang="ko-KR" sz="1500">
                <a:highlight>
                  <a:srgbClr val="FFFFFF"/>
                </a:highlight>
              </a:rPr>
              <a:t>: </a:t>
            </a:r>
            <a:r>
              <a:rPr b="0" lang="ko-KR" sz="1100">
                <a:highlight>
                  <a:srgbClr val="FFFFFF"/>
                </a:highlight>
              </a:rPr>
              <a:t>P_value:0.15821200870171587</a:t>
            </a:r>
            <a:r>
              <a:rPr b="0" lang="ko-KR" sz="1500">
                <a:highlight>
                  <a:srgbClr val="FFFFFF"/>
                </a:highlight>
              </a:rPr>
              <a:t>&gt; 0.05</a:t>
            </a:r>
            <a:endParaRPr b="0" sz="1500">
              <a:highlight>
                <a:srgbClr val="FFFFFF"/>
              </a:highlight>
            </a:endParaRPr>
          </a:p>
          <a:p>
            <a:pPr indent="-323850" lvl="0" marL="457200" rtl="0" algn="l">
              <a:lnSpc>
                <a:spcPct val="100000"/>
              </a:lnSpc>
              <a:spcBef>
                <a:spcPts val="0"/>
              </a:spcBef>
              <a:spcAft>
                <a:spcPts val="0"/>
              </a:spcAft>
              <a:buSzPts val="1500"/>
              <a:buFont typeface="Arial"/>
              <a:buAutoNum type="arabicPeriod"/>
            </a:pPr>
            <a:r>
              <a:rPr lang="ko-KR" sz="1500">
                <a:highlight>
                  <a:srgbClr val="FFFFFF"/>
                </a:highlight>
              </a:rPr>
              <a:t>부동산 중개 및 대리업 -&gt; </a:t>
            </a:r>
            <a:r>
              <a:rPr lang="ko-KR" sz="1500"/>
              <a:t>평균 이동 시간(분)</a:t>
            </a:r>
            <a:r>
              <a:rPr lang="ko-KR" sz="1500"/>
              <a:t> </a:t>
            </a:r>
            <a:r>
              <a:rPr lang="ko-KR" sz="1500">
                <a:highlight>
                  <a:srgbClr val="FFFFFF"/>
                </a:highlight>
              </a:rPr>
              <a:t>: </a:t>
            </a:r>
            <a:r>
              <a:rPr b="0" lang="ko-KR" sz="1100">
                <a:highlight>
                  <a:srgbClr val="FFFFFF"/>
                </a:highlight>
              </a:rPr>
              <a:t>P_value:0.06615785900125074</a:t>
            </a:r>
            <a:r>
              <a:rPr b="0" lang="ko-KR" sz="1500">
                <a:highlight>
                  <a:srgbClr val="FFFFFF"/>
                </a:highlight>
              </a:rPr>
              <a:t> &lt; 0.05 </a:t>
            </a:r>
            <a:endParaRPr b="0" sz="1500">
              <a:highlight>
                <a:srgbClr val="FFFFFF"/>
              </a:highlight>
            </a:endParaRPr>
          </a:p>
          <a:p>
            <a:pPr indent="-323850" lvl="0" marL="457200" rtl="0" algn="l">
              <a:lnSpc>
                <a:spcPct val="100000"/>
              </a:lnSpc>
              <a:spcBef>
                <a:spcPts val="0"/>
              </a:spcBef>
              <a:spcAft>
                <a:spcPts val="0"/>
              </a:spcAft>
              <a:buSzPts val="1500"/>
              <a:buAutoNum type="arabicPeriod"/>
            </a:pPr>
            <a:r>
              <a:rPr lang="ko-KR" sz="1500">
                <a:highlight>
                  <a:srgbClr val="FFFFFF"/>
                </a:highlight>
              </a:rPr>
              <a:t>일반 교과 학원 -&gt; 총 이동 시간 : </a:t>
            </a:r>
            <a:r>
              <a:rPr b="0" lang="ko-KR" sz="1500">
                <a:highlight>
                  <a:srgbClr val="FFFFFF"/>
                </a:highlight>
              </a:rPr>
              <a:t>P_value:0.04225597133070942 &lt; 0.05</a:t>
            </a:r>
            <a:endParaRPr b="0" sz="1500">
              <a:highlight>
                <a:srgbClr val="FFFFFF"/>
              </a:highlight>
            </a:endParaRPr>
          </a:p>
          <a:p>
            <a:pPr indent="0" lvl="1" marL="0" rtl="0" algn="l">
              <a:lnSpc>
                <a:spcPct val="100000"/>
              </a:lnSpc>
              <a:spcBef>
                <a:spcPts val="500"/>
              </a:spcBef>
              <a:spcAft>
                <a:spcPts val="0"/>
              </a:spcAft>
              <a:buClr>
                <a:schemeClr val="dk1"/>
              </a:buClr>
              <a:buSzPts val="1800"/>
              <a:buNone/>
            </a:pPr>
            <a:r>
              <a:t/>
            </a:r>
            <a:endParaRPr sz="1500">
              <a:latin typeface="Arial"/>
              <a:ea typeface="Arial"/>
              <a:cs typeface="Arial"/>
              <a:sym typeface="Arial"/>
            </a:endParaRPr>
          </a:p>
          <a:p>
            <a:pPr indent="-158360" lvl="1" marL="429517" rtl="0" algn="l">
              <a:lnSpc>
                <a:spcPct val="100000"/>
              </a:lnSpc>
              <a:spcBef>
                <a:spcPts val="500"/>
              </a:spcBef>
              <a:spcAft>
                <a:spcPts val="0"/>
              </a:spcAft>
              <a:buClr>
                <a:schemeClr val="dk1"/>
              </a:buClr>
              <a:buSzPts val="1500"/>
              <a:buChar char="▪"/>
            </a:pPr>
            <a:r>
              <a:rPr lang="ko-KR" sz="1500">
                <a:latin typeface="Arial"/>
                <a:ea typeface="Arial"/>
                <a:cs typeface="Arial"/>
                <a:sym typeface="Arial"/>
              </a:rPr>
              <a:t>Y와의 관계를 3가지 그룹으로 정리해봅시다. </a:t>
            </a:r>
            <a:endParaRPr sz="1500">
              <a:latin typeface="Arial"/>
              <a:ea typeface="Arial"/>
              <a:cs typeface="Arial"/>
              <a:sym typeface="Arial"/>
            </a:endParaRPr>
          </a:p>
          <a:p>
            <a:pPr indent="-266700" lvl="1" marL="652157" rtl="0" algn="l">
              <a:lnSpc>
                <a:spcPct val="100000"/>
              </a:lnSpc>
              <a:spcBef>
                <a:spcPts val="500"/>
              </a:spcBef>
              <a:spcAft>
                <a:spcPts val="0"/>
              </a:spcAft>
              <a:buClr>
                <a:schemeClr val="dk1"/>
              </a:buClr>
              <a:buSzPts val="1500"/>
              <a:buFont typeface="Arial"/>
              <a:buChar char="-"/>
            </a:pPr>
            <a:r>
              <a:rPr lang="ko-KR" sz="1500">
                <a:latin typeface="Arial"/>
                <a:ea typeface="Arial"/>
                <a:cs typeface="Arial"/>
                <a:sym typeface="Arial"/>
              </a:rPr>
              <a:t>강한 관계의 x : </a:t>
            </a:r>
            <a:r>
              <a:rPr lang="ko-KR" sz="1500"/>
              <a:t>부동산 중개 및 대리업, 일반 교과 학원</a:t>
            </a:r>
            <a:endParaRPr sz="1500"/>
          </a:p>
          <a:p>
            <a:pPr indent="-266700" lvl="1" marL="652157" rtl="0" algn="l">
              <a:lnSpc>
                <a:spcPct val="100000"/>
              </a:lnSpc>
              <a:spcBef>
                <a:spcPts val="500"/>
              </a:spcBef>
              <a:spcAft>
                <a:spcPts val="0"/>
              </a:spcAft>
              <a:buClr>
                <a:schemeClr val="dk1"/>
              </a:buClr>
              <a:buSzPts val="1500"/>
              <a:buFont typeface="Arial"/>
              <a:buChar char="-"/>
            </a:pPr>
            <a:r>
              <a:rPr lang="ko-KR" sz="1500">
                <a:latin typeface="Arial"/>
                <a:ea typeface="Arial"/>
                <a:cs typeface="Arial"/>
                <a:sym typeface="Arial"/>
              </a:rPr>
              <a:t>중간 관계의 x : </a:t>
            </a:r>
            <a:endParaRPr sz="1500"/>
          </a:p>
          <a:p>
            <a:pPr indent="-266700" lvl="1" marL="652157" rtl="0" algn="l">
              <a:lnSpc>
                <a:spcPct val="100000"/>
              </a:lnSpc>
              <a:spcBef>
                <a:spcPts val="500"/>
              </a:spcBef>
              <a:spcAft>
                <a:spcPts val="0"/>
              </a:spcAft>
              <a:buClr>
                <a:schemeClr val="dk1"/>
              </a:buClr>
              <a:buSzPts val="1500"/>
              <a:buFont typeface="Arial"/>
              <a:buChar char="-"/>
            </a:pPr>
            <a:r>
              <a:rPr lang="ko-KR" sz="1500">
                <a:latin typeface="Arial"/>
                <a:ea typeface="Arial"/>
                <a:cs typeface="Arial"/>
                <a:sym typeface="Arial"/>
              </a:rPr>
              <a:t>약한 관계의 x </a:t>
            </a:r>
            <a:r>
              <a:rPr lang="ko-KR" sz="1500"/>
              <a:t>: 한식 일반 음식점업, 커피전문점, 한식 육류요리 전문점, 남녀용 겉옷 및 셔츠 도매점</a:t>
            </a:r>
            <a:endParaRPr sz="15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5"/>
          <p:cNvSpPr txBox="1"/>
          <p:nvPr>
            <p:ph type="title"/>
          </p:nvPr>
        </p:nvSpPr>
        <p:spPr>
          <a:xfrm>
            <a:off x="432628" y="510875"/>
            <a:ext cx="4891500" cy="590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lang="ko-KR">
                <a:latin typeface="Arial"/>
                <a:ea typeface="Arial"/>
                <a:cs typeface="Arial"/>
                <a:sym typeface="Arial"/>
              </a:rPr>
              <a:t>가설 검증 과정 </a:t>
            </a:r>
            <a:endParaRPr>
              <a:latin typeface="Arial"/>
              <a:ea typeface="Arial"/>
              <a:cs typeface="Arial"/>
              <a:sym typeface="Arial"/>
            </a:endParaRPr>
          </a:p>
        </p:txBody>
      </p:sp>
      <p:sp>
        <p:nvSpPr>
          <p:cNvPr id="188" name="Google Shape;188;p5"/>
          <p:cNvSpPr txBox="1"/>
          <p:nvPr/>
        </p:nvSpPr>
        <p:spPr>
          <a:xfrm>
            <a:off x="375750" y="1537300"/>
            <a:ext cx="3717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KR" sz="1900"/>
              <a:t>노선수 - 이동인구(합)</a:t>
            </a:r>
            <a:endParaRPr b="1" sz="1900"/>
          </a:p>
        </p:txBody>
      </p:sp>
      <p:sp>
        <p:nvSpPr>
          <p:cNvPr id="189" name="Google Shape;189;p5"/>
          <p:cNvSpPr txBox="1"/>
          <p:nvPr/>
        </p:nvSpPr>
        <p:spPr>
          <a:xfrm>
            <a:off x="375750" y="2131550"/>
            <a:ext cx="3507600" cy="714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ko-KR" sz="1600">
                <a:solidFill>
                  <a:schemeClr val="dk1"/>
                </a:solidFill>
                <a:highlight>
                  <a:srgbClr val="FFFFFF"/>
                </a:highlight>
              </a:rPr>
              <a:t>상관계수 : 0.06575223775929234     </a:t>
            </a:r>
            <a:endParaRPr sz="1600">
              <a:solidFill>
                <a:schemeClr val="dk1"/>
              </a:solidFill>
              <a:highlight>
                <a:srgbClr val="FFFFFF"/>
              </a:highlight>
            </a:endParaRPr>
          </a:p>
          <a:p>
            <a:pPr indent="0" lvl="0" marL="0" rtl="0" algn="l">
              <a:lnSpc>
                <a:spcPct val="115000"/>
              </a:lnSpc>
              <a:spcBef>
                <a:spcPts val="0"/>
              </a:spcBef>
              <a:spcAft>
                <a:spcPts val="0"/>
              </a:spcAft>
              <a:buNone/>
            </a:pPr>
            <a:r>
              <a:rPr lang="ko-KR" sz="1600">
                <a:solidFill>
                  <a:schemeClr val="dk1"/>
                </a:solidFill>
                <a:highlight>
                  <a:srgbClr val="FFFFFF"/>
                </a:highlight>
              </a:rPr>
              <a:t> P_value : 0.7548369356689788</a:t>
            </a:r>
            <a:endParaRPr sz="1600"/>
          </a:p>
        </p:txBody>
      </p:sp>
      <p:pic>
        <p:nvPicPr>
          <p:cNvPr id="190" name="Google Shape;190;p5"/>
          <p:cNvPicPr preferRelativeResize="0"/>
          <p:nvPr/>
        </p:nvPicPr>
        <p:blipFill>
          <a:blip r:embed="rId3">
            <a:alphaModFix/>
          </a:blip>
          <a:stretch>
            <a:fillRect/>
          </a:stretch>
        </p:blipFill>
        <p:spPr>
          <a:xfrm>
            <a:off x="3960000" y="1260000"/>
            <a:ext cx="5219999" cy="5219999"/>
          </a:xfrm>
          <a:prstGeom prst="rect">
            <a:avLst/>
          </a:prstGeom>
          <a:noFill/>
          <a:ln>
            <a:noFill/>
          </a:ln>
        </p:spPr>
      </p:pic>
      <p:sp>
        <p:nvSpPr>
          <p:cNvPr id="191" name="Google Shape;191;p5"/>
          <p:cNvSpPr txBox="1"/>
          <p:nvPr/>
        </p:nvSpPr>
        <p:spPr>
          <a:xfrm>
            <a:off x="432625" y="3148375"/>
            <a:ext cx="2029800" cy="6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1500"/>
              <a:t>p-value 0.05 이상</a:t>
            </a:r>
            <a:endParaRPr sz="1500"/>
          </a:p>
          <a:p>
            <a:pPr indent="0" lvl="0" marL="0" rtl="0" algn="l">
              <a:spcBef>
                <a:spcPts val="0"/>
              </a:spcBef>
              <a:spcAft>
                <a:spcPts val="0"/>
              </a:spcAft>
              <a:buNone/>
            </a:pPr>
            <a:r>
              <a:rPr b="1" lang="ko-KR" sz="1500"/>
              <a:t>대립가설 성립 X</a:t>
            </a:r>
            <a:endParaRPr b="1"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c559b1af11_2_62"/>
          <p:cNvSpPr txBox="1"/>
          <p:nvPr>
            <p:ph type="title"/>
          </p:nvPr>
        </p:nvSpPr>
        <p:spPr>
          <a:xfrm>
            <a:off x="432628" y="510875"/>
            <a:ext cx="4891500" cy="590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lang="ko-KR">
                <a:latin typeface="Arial"/>
                <a:ea typeface="Arial"/>
                <a:cs typeface="Arial"/>
                <a:sym typeface="Arial"/>
              </a:rPr>
              <a:t>가설 검증 과정 </a:t>
            </a:r>
            <a:endParaRPr>
              <a:latin typeface="Arial"/>
              <a:ea typeface="Arial"/>
              <a:cs typeface="Arial"/>
              <a:sym typeface="Arial"/>
            </a:endParaRPr>
          </a:p>
        </p:txBody>
      </p:sp>
      <p:sp>
        <p:nvSpPr>
          <p:cNvPr id="198" name="Google Shape;198;g2c559b1af11_2_62"/>
          <p:cNvSpPr txBox="1"/>
          <p:nvPr/>
        </p:nvSpPr>
        <p:spPr>
          <a:xfrm>
            <a:off x="375750" y="1537300"/>
            <a:ext cx="3717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KR" sz="1900"/>
              <a:t>노선수 - 승차 총 승객수</a:t>
            </a:r>
            <a:endParaRPr b="1" sz="1900"/>
          </a:p>
        </p:txBody>
      </p:sp>
      <p:sp>
        <p:nvSpPr>
          <p:cNvPr id="199" name="Google Shape;199;g2c559b1af11_2_62"/>
          <p:cNvSpPr txBox="1"/>
          <p:nvPr/>
        </p:nvSpPr>
        <p:spPr>
          <a:xfrm>
            <a:off x="375750" y="2131550"/>
            <a:ext cx="3507600" cy="714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ko-KR" sz="1600">
                <a:solidFill>
                  <a:schemeClr val="dk1"/>
                </a:solidFill>
                <a:highlight>
                  <a:srgbClr val="FFFFFF"/>
                </a:highlight>
              </a:rPr>
              <a:t>상관계수 : </a:t>
            </a:r>
            <a:r>
              <a:rPr lang="ko-KR" sz="1600">
                <a:solidFill>
                  <a:schemeClr val="dk1"/>
                </a:solidFill>
                <a:highlight>
                  <a:srgbClr val="FFFFFF"/>
                </a:highlight>
              </a:rPr>
              <a:t>0.6924297291710948</a:t>
            </a:r>
            <a:endParaRPr sz="1600">
              <a:solidFill>
                <a:schemeClr val="dk1"/>
              </a:solidFill>
              <a:highlight>
                <a:srgbClr val="FFFFFF"/>
              </a:highlight>
            </a:endParaRPr>
          </a:p>
          <a:p>
            <a:pPr indent="0" lvl="0" marL="0" rtl="0" algn="l">
              <a:lnSpc>
                <a:spcPct val="115000"/>
              </a:lnSpc>
              <a:spcBef>
                <a:spcPts val="0"/>
              </a:spcBef>
              <a:spcAft>
                <a:spcPts val="0"/>
              </a:spcAft>
              <a:buNone/>
            </a:pPr>
            <a:r>
              <a:rPr lang="ko-KR" sz="1600">
                <a:solidFill>
                  <a:schemeClr val="dk1"/>
                </a:solidFill>
                <a:highlight>
                  <a:srgbClr val="FFFFFF"/>
                </a:highlight>
              </a:rPr>
              <a:t> P_value : </a:t>
            </a:r>
            <a:r>
              <a:rPr lang="ko-KR" sz="1600">
                <a:solidFill>
                  <a:schemeClr val="dk1"/>
                </a:solidFill>
                <a:highlight>
                  <a:srgbClr val="FFFFFF"/>
                </a:highlight>
              </a:rPr>
              <a:t>0.0001252983060152851</a:t>
            </a:r>
            <a:endParaRPr sz="1600">
              <a:solidFill>
                <a:schemeClr val="dk1"/>
              </a:solidFill>
              <a:highlight>
                <a:srgbClr val="FFFFFF"/>
              </a:highlight>
            </a:endParaRPr>
          </a:p>
        </p:txBody>
      </p:sp>
      <p:pic>
        <p:nvPicPr>
          <p:cNvPr id="200" name="Google Shape;200;g2c559b1af11_2_62"/>
          <p:cNvPicPr preferRelativeResize="0"/>
          <p:nvPr/>
        </p:nvPicPr>
        <p:blipFill>
          <a:blip r:embed="rId3">
            <a:alphaModFix/>
          </a:blip>
          <a:stretch>
            <a:fillRect/>
          </a:stretch>
        </p:blipFill>
        <p:spPr>
          <a:xfrm>
            <a:off x="3960000" y="1260000"/>
            <a:ext cx="5219999" cy="5219999"/>
          </a:xfrm>
          <a:prstGeom prst="rect">
            <a:avLst/>
          </a:prstGeom>
          <a:noFill/>
          <a:ln>
            <a:noFill/>
          </a:ln>
        </p:spPr>
      </p:pic>
      <p:sp>
        <p:nvSpPr>
          <p:cNvPr id="201" name="Google Shape;201;g2c559b1af11_2_62"/>
          <p:cNvSpPr txBox="1"/>
          <p:nvPr/>
        </p:nvSpPr>
        <p:spPr>
          <a:xfrm>
            <a:off x="432625" y="3148375"/>
            <a:ext cx="2029800" cy="6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1500"/>
              <a:t>p-value 0.05 이하</a:t>
            </a:r>
            <a:endParaRPr sz="1500"/>
          </a:p>
          <a:p>
            <a:pPr indent="0" lvl="0" marL="0" rtl="0" algn="l">
              <a:spcBef>
                <a:spcPts val="0"/>
              </a:spcBef>
              <a:spcAft>
                <a:spcPts val="0"/>
              </a:spcAft>
              <a:buNone/>
            </a:pPr>
            <a:r>
              <a:rPr b="1" lang="ko-KR" sz="1500">
                <a:solidFill>
                  <a:srgbClr val="FF0000"/>
                </a:solidFill>
              </a:rPr>
              <a:t>대립가설 성립 O</a:t>
            </a:r>
            <a:endParaRPr b="1" sz="150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c559b1af11_2_75"/>
          <p:cNvSpPr txBox="1"/>
          <p:nvPr>
            <p:ph type="title"/>
          </p:nvPr>
        </p:nvSpPr>
        <p:spPr>
          <a:xfrm>
            <a:off x="432628" y="510875"/>
            <a:ext cx="4891500" cy="590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lang="ko-KR">
                <a:latin typeface="Arial"/>
                <a:ea typeface="Arial"/>
                <a:cs typeface="Arial"/>
                <a:sym typeface="Arial"/>
              </a:rPr>
              <a:t>가설 검증 과정 </a:t>
            </a:r>
            <a:endParaRPr>
              <a:latin typeface="Arial"/>
              <a:ea typeface="Arial"/>
              <a:cs typeface="Arial"/>
              <a:sym typeface="Arial"/>
            </a:endParaRPr>
          </a:p>
        </p:txBody>
      </p:sp>
      <p:sp>
        <p:nvSpPr>
          <p:cNvPr id="208" name="Google Shape;208;g2c559b1af11_2_75"/>
          <p:cNvSpPr txBox="1"/>
          <p:nvPr/>
        </p:nvSpPr>
        <p:spPr>
          <a:xfrm>
            <a:off x="375750" y="1537300"/>
            <a:ext cx="3717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KR" sz="1900"/>
              <a:t>노선수 - 하차 총 승객수</a:t>
            </a:r>
            <a:endParaRPr b="1" sz="1900"/>
          </a:p>
        </p:txBody>
      </p:sp>
      <p:sp>
        <p:nvSpPr>
          <p:cNvPr id="209" name="Google Shape;209;g2c559b1af11_2_75"/>
          <p:cNvSpPr txBox="1"/>
          <p:nvPr/>
        </p:nvSpPr>
        <p:spPr>
          <a:xfrm>
            <a:off x="375750" y="2131550"/>
            <a:ext cx="3507600" cy="714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ko-KR" sz="1600">
                <a:solidFill>
                  <a:schemeClr val="dk1"/>
                </a:solidFill>
                <a:highlight>
                  <a:srgbClr val="FFFFFF"/>
                </a:highlight>
              </a:rPr>
              <a:t>상관계수 : </a:t>
            </a:r>
            <a:r>
              <a:rPr lang="ko-KR" sz="1600">
                <a:solidFill>
                  <a:schemeClr val="dk1"/>
                </a:solidFill>
                <a:highlight>
                  <a:srgbClr val="FFFFFF"/>
                </a:highlight>
              </a:rPr>
              <a:t>0.6818200903353782</a:t>
            </a:r>
            <a:r>
              <a:rPr lang="ko-KR" sz="1600">
                <a:solidFill>
                  <a:schemeClr val="dk1"/>
                </a:solidFill>
                <a:highlight>
                  <a:srgbClr val="FFFFFF"/>
                </a:highlight>
              </a:rPr>
              <a:t> </a:t>
            </a:r>
            <a:endParaRPr sz="1600">
              <a:solidFill>
                <a:schemeClr val="dk1"/>
              </a:solidFill>
              <a:highlight>
                <a:srgbClr val="FFFFFF"/>
              </a:highlight>
            </a:endParaRPr>
          </a:p>
          <a:p>
            <a:pPr indent="0" lvl="0" marL="0" rtl="0" algn="l">
              <a:lnSpc>
                <a:spcPct val="115000"/>
              </a:lnSpc>
              <a:spcBef>
                <a:spcPts val="0"/>
              </a:spcBef>
              <a:spcAft>
                <a:spcPts val="0"/>
              </a:spcAft>
              <a:buNone/>
            </a:pPr>
            <a:r>
              <a:rPr lang="ko-KR" sz="1600">
                <a:solidFill>
                  <a:schemeClr val="dk1"/>
                </a:solidFill>
                <a:highlight>
                  <a:srgbClr val="FFFFFF"/>
                </a:highlight>
              </a:rPr>
              <a:t> P_value : </a:t>
            </a:r>
            <a:r>
              <a:rPr lang="ko-KR" sz="1600">
                <a:solidFill>
                  <a:schemeClr val="dk1"/>
                </a:solidFill>
                <a:highlight>
                  <a:srgbClr val="FFFFFF"/>
                </a:highlight>
              </a:rPr>
              <a:t>0.0001744480772107051</a:t>
            </a:r>
            <a:endParaRPr sz="1600">
              <a:solidFill>
                <a:schemeClr val="dk1"/>
              </a:solidFill>
              <a:highlight>
                <a:srgbClr val="FFFFFF"/>
              </a:highlight>
            </a:endParaRPr>
          </a:p>
        </p:txBody>
      </p:sp>
      <p:pic>
        <p:nvPicPr>
          <p:cNvPr id="210" name="Google Shape;210;g2c559b1af11_2_75"/>
          <p:cNvPicPr preferRelativeResize="0"/>
          <p:nvPr/>
        </p:nvPicPr>
        <p:blipFill>
          <a:blip r:embed="rId3">
            <a:alphaModFix/>
          </a:blip>
          <a:stretch>
            <a:fillRect/>
          </a:stretch>
        </p:blipFill>
        <p:spPr>
          <a:xfrm>
            <a:off x="3960000" y="1260000"/>
            <a:ext cx="5219999" cy="5219999"/>
          </a:xfrm>
          <a:prstGeom prst="rect">
            <a:avLst/>
          </a:prstGeom>
          <a:noFill/>
          <a:ln>
            <a:noFill/>
          </a:ln>
        </p:spPr>
      </p:pic>
      <p:sp>
        <p:nvSpPr>
          <p:cNvPr id="211" name="Google Shape;211;g2c559b1af11_2_75"/>
          <p:cNvSpPr txBox="1"/>
          <p:nvPr/>
        </p:nvSpPr>
        <p:spPr>
          <a:xfrm>
            <a:off x="432625" y="3148375"/>
            <a:ext cx="2029800" cy="6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1500"/>
              <a:t>p-value 0.05 이하</a:t>
            </a:r>
            <a:endParaRPr sz="1500"/>
          </a:p>
          <a:p>
            <a:pPr indent="0" lvl="0" marL="0" rtl="0" algn="l">
              <a:spcBef>
                <a:spcPts val="0"/>
              </a:spcBef>
              <a:spcAft>
                <a:spcPts val="0"/>
              </a:spcAft>
              <a:buNone/>
            </a:pPr>
            <a:r>
              <a:rPr b="1" lang="ko-KR" sz="1500">
                <a:solidFill>
                  <a:srgbClr val="FF0000"/>
                </a:solidFill>
              </a:rPr>
              <a:t>대립가설 성립 O</a:t>
            </a:r>
            <a:endParaRPr b="1" sz="150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c559b1af11_3_6"/>
          <p:cNvSpPr txBox="1"/>
          <p:nvPr>
            <p:ph type="title"/>
          </p:nvPr>
        </p:nvSpPr>
        <p:spPr>
          <a:xfrm>
            <a:off x="432628" y="510875"/>
            <a:ext cx="4891500" cy="590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lang="ko-KR">
                <a:latin typeface="Arial"/>
                <a:ea typeface="Arial"/>
                <a:cs typeface="Arial"/>
                <a:sym typeface="Arial"/>
              </a:rPr>
              <a:t>가설 검증 과정 </a:t>
            </a:r>
            <a:endParaRPr>
              <a:latin typeface="Arial"/>
              <a:ea typeface="Arial"/>
              <a:cs typeface="Arial"/>
              <a:sym typeface="Arial"/>
            </a:endParaRPr>
          </a:p>
        </p:txBody>
      </p:sp>
      <p:pic>
        <p:nvPicPr>
          <p:cNvPr id="217" name="Google Shape;217;g2c559b1af11_3_6"/>
          <p:cNvPicPr preferRelativeResize="0"/>
          <p:nvPr/>
        </p:nvPicPr>
        <p:blipFill>
          <a:blip r:embed="rId3">
            <a:alphaModFix/>
          </a:blip>
          <a:stretch>
            <a:fillRect/>
          </a:stretch>
        </p:blipFill>
        <p:spPr>
          <a:xfrm>
            <a:off x="3960000" y="1260000"/>
            <a:ext cx="5219999" cy="5219999"/>
          </a:xfrm>
          <a:prstGeom prst="rect">
            <a:avLst/>
          </a:prstGeom>
          <a:noFill/>
          <a:ln>
            <a:noFill/>
          </a:ln>
        </p:spPr>
      </p:pic>
      <p:sp>
        <p:nvSpPr>
          <p:cNvPr id="218" name="Google Shape;218;g2c559b1af11_3_6"/>
          <p:cNvSpPr txBox="1"/>
          <p:nvPr/>
        </p:nvSpPr>
        <p:spPr>
          <a:xfrm>
            <a:off x="375750" y="1537300"/>
            <a:ext cx="3717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KR" sz="1900">
                <a:solidFill>
                  <a:schemeClr val="dk1"/>
                </a:solidFill>
              </a:rPr>
              <a:t>정류장수 - 한식 일반 음식점업</a:t>
            </a:r>
            <a:endParaRPr b="1" sz="1900"/>
          </a:p>
        </p:txBody>
      </p:sp>
      <p:sp>
        <p:nvSpPr>
          <p:cNvPr id="219" name="Google Shape;219;g2c559b1af11_3_6"/>
          <p:cNvSpPr txBox="1"/>
          <p:nvPr/>
        </p:nvSpPr>
        <p:spPr>
          <a:xfrm>
            <a:off x="375750" y="2131550"/>
            <a:ext cx="3507600" cy="714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ko-KR" sz="1600">
                <a:solidFill>
                  <a:schemeClr val="dk1"/>
                </a:solidFill>
                <a:highlight>
                  <a:srgbClr val="FFFFFF"/>
                </a:highlight>
              </a:rPr>
              <a:t>상관계수 : </a:t>
            </a:r>
            <a:r>
              <a:rPr lang="ko-KR" sz="1600">
                <a:solidFill>
                  <a:schemeClr val="dk1"/>
                </a:solidFill>
              </a:rPr>
              <a:t>0.18917892005736475</a:t>
            </a:r>
            <a:r>
              <a:rPr lang="ko-KR" sz="1600">
                <a:solidFill>
                  <a:schemeClr val="dk1"/>
                </a:solidFill>
                <a:highlight>
                  <a:srgbClr val="FFFFFF"/>
                </a:highlight>
              </a:rPr>
              <a:t>     </a:t>
            </a:r>
            <a:endParaRPr sz="1600">
              <a:solidFill>
                <a:schemeClr val="dk1"/>
              </a:solidFill>
              <a:highlight>
                <a:srgbClr val="FFFFFF"/>
              </a:highlight>
            </a:endParaRPr>
          </a:p>
          <a:p>
            <a:pPr indent="0" lvl="0" marL="0" rtl="0" algn="l">
              <a:lnSpc>
                <a:spcPct val="115000"/>
              </a:lnSpc>
              <a:spcBef>
                <a:spcPts val="0"/>
              </a:spcBef>
              <a:spcAft>
                <a:spcPts val="0"/>
              </a:spcAft>
              <a:buNone/>
            </a:pPr>
            <a:r>
              <a:rPr lang="ko-KR" sz="1600">
                <a:solidFill>
                  <a:schemeClr val="dk1"/>
                </a:solidFill>
                <a:highlight>
                  <a:srgbClr val="FFFFFF"/>
                </a:highlight>
              </a:rPr>
              <a:t> P_value : </a:t>
            </a:r>
            <a:r>
              <a:rPr lang="ko-KR" sz="1600">
                <a:solidFill>
                  <a:schemeClr val="dk1"/>
                </a:solidFill>
              </a:rPr>
              <a:t>0.3651026724855162</a:t>
            </a:r>
            <a:endParaRPr sz="1600"/>
          </a:p>
        </p:txBody>
      </p:sp>
      <p:sp>
        <p:nvSpPr>
          <p:cNvPr id="220" name="Google Shape;220;g2c559b1af11_3_6"/>
          <p:cNvSpPr txBox="1"/>
          <p:nvPr/>
        </p:nvSpPr>
        <p:spPr>
          <a:xfrm>
            <a:off x="432625" y="3148375"/>
            <a:ext cx="2029800" cy="6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1500"/>
              <a:t>p-value 0.05 이상</a:t>
            </a:r>
            <a:endParaRPr sz="1500"/>
          </a:p>
          <a:p>
            <a:pPr indent="0" lvl="0" marL="0" rtl="0" algn="l">
              <a:spcBef>
                <a:spcPts val="0"/>
              </a:spcBef>
              <a:spcAft>
                <a:spcPts val="0"/>
              </a:spcAft>
              <a:buNone/>
            </a:pPr>
            <a:r>
              <a:rPr b="1" lang="ko-KR" sz="1500"/>
              <a:t>대립가설 성립 X</a:t>
            </a:r>
            <a:endParaRPr b="1"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c559b1af11_2_6"/>
          <p:cNvSpPr txBox="1"/>
          <p:nvPr>
            <p:ph type="title"/>
          </p:nvPr>
        </p:nvSpPr>
        <p:spPr>
          <a:xfrm>
            <a:off x="432628" y="510875"/>
            <a:ext cx="4891500" cy="590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lang="ko-KR">
                <a:latin typeface="Arial"/>
                <a:ea typeface="Arial"/>
                <a:cs typeface="Arial"/>
                <a:sym typeface="Arial"/>
              </a:rPr>
              <a:t>가설 검증 과정</a:t>
            </a:r>
            <a:endParaRPr>
              <a:latin typeface="Arial"/>
              <a:ea typeface="Arial"/>
              <a:cs typeface="Arial"/>
              <a:sym typeface="Arial"/>
            </a:endParaRPr>
          </a:p>
        </p:txBody>
      </p:sp>
      <p:pic>
        <p:nvPicPr>
          <p:cNvPr id="227" name="Google Shape;227;g2c559b1af11_2_6"/>
          <p:cNvPicPr preferRelativeResize="0"/>
          <p:nvPr/>
        </p:nvPicPr>
        <p:blipFill rotWithShape="1">
          <a:blip r:embed="rId3">
            <a:alphaModFix/>
          </a:blip>
          <a:srcRect b="-1359" l="-1360" r="1359" t="1360"/>
          <a:stretch/>
        </p:blipFill>
        <p:spPr>
          <a:xfrm>
            <a:off x="3960000" y="1260000"/>
            <a:ext cx="5219999" cy="5219999"/>
          </a:xfrm>
          <a:prstGeom prst="rect">
            <a:avLst/>
          </a:prstGeom>
          <a:noFill/>
          <a:ln>
            <a:noFill/>
          </a:ln>
        </p:spPr>
      </p:pic>
      <p:sp>
        <p:nvSpPr>
          <p:cNvPr id="228" name="Google Shape;228;g2c559b1af11_2_6"/>
          <p:cNvSpPr txBox="1"/>
          <p:nvPr/>
        </p:nvSpPr>
        <p:spPr>
          <a:xfrm>
            <a:off x="375750" y="1537300"/>
            <a:ext cx="3717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KR" sz="1900">
                <a:solidFill>
                  <a:schemeClr val="dk1"/>
                </a:solidFill>
              </a:rPr>
              <a:t>정류장수 - 커피 전문점</a:t>
            </a:r>
            <a:endParaRPr b="1" sz="1900"/>
          </a:p>
        </p:txBody>
      </p:sp>
      <p:sp>
        <p:nvSpPr>
          <p:cNvPr id="229" name="Google Shape;229;g2c559b1af11_2_6"/>
          <p:cNvSpPr txBox="1"/>
          <p:nvPr/>
        </p:nvSpPr>
        <p:spPr>
          <a:xfrm>
            <a:off x="375750" y="2131550"/>
            <a:ext cx="3507600" cy="714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ko-KR" sz="1600">
                <a:solidFill>
                  <a:schemeClr val="dk1"/>
                </a:solidFill>
                <a:highlight>
                  <a:srgbClr val="FFFFFF"/>
                </a:highlight>
              </a:rPr>
              <a:t>상관계수 : 0.06575223775929234     </a:t>
            </a:r>
            <a:endParaRPr sz="1600">
              <a:solidFill>
                <a:schemeClr val="dk1"/>
              </a:solidFill>
              <a:highlight>
                <a:srgbClr val="FFFFFF"/>
              </a:highlight>
            </a:endParaRPr>
          </a:p>
          <a:p>
            <a:pPr indent="0" lvl="0" marL="0" rtl="0" algn="l">
              <a:lnSpc>
                <a:spcPct val="115000"/>
              </a:lnSpc>
              <a:spcBef>
                <a:spcPts val="0"/>
              </a:spcBef>
              <a:spcAft>
                <a:spcPts val="0"/>
              </a:spcAft>
              <a:buNone/>
            </a:pPr>
            <a:r>
              <a:rPr lang="ko-KR" sz="1600">
                <a:solidFill>
                  <a:schemeClr val="dk1"/>
                </a:solidFill>
                <a:highlight>
                  <a:srgbClr val="FFFFFF"/>
                </a:highlight>
              </a:rPr>
              <a:t> P_value : 0.7548369356689788</a:t>
            </a:r>
            <a:endParaRPr sz="1600"/>
          </a:p>
        </p:txBody>
      </p:sp>
      <p:sp>
        <p:nvSpPr>
          <p:cNvPr id="230" name="Google Shape;230;g2c559b1af11_2_6"/>
          <p:cNvSpPr txBox="1"/>
          <p:nvPr/>
        </p:nvSpPr>
        <p:spPr>
          <a:xfrm>
            <a:off x="432625" y="3148375"/>
            <a:ext cx="2029800" cy="6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1500"/>
              <a:t>p-value 0.05 이상</a:t>
            </a:r>
            <a:endParaRPr sz="1500"/>
          </a:p>
          <a:p>
            <a:pPr indent="0" lvl="0" marL="0" rtl="0" algn="l">
              <a:spcBef>
                <a:spcPts val="0"/>
              </a:spcBef>
              <a:spcAft>
                <a:spcPts val="0"/>
              </a:spcAft>
              <a:buNone/>
            </a:pPr>
            <a:r>
              <a:rPr b="1" lang="ko-KR" sz="1500"/>
              <a:t>대립가설 성립 X</a:t>
            </a:r>
            <a:endParaRPr b="1"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g2c559b1af11_4_3"/>
          <p:cNvSpPr txBox="1"/>
          <p:nvPr>
            <p:ph type="title"/>
          </p:nvPr>
        </p:nvSpPr>
        <p:spPr>
          <a:xfrm>
            <a:off x="432620" y="510866"/>
            <a:ext cx="3186300" cy="590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lang="ko-KR">
                <a:latin typeface="Arial"/>
                <a:ea typeface="Arial"/>
                <a:cs typeface="Arial"/>
                <a:sym typeface="Arial"/>
              </a:rPr>
              <a:t>가설 수립 </a:t>
            </a:r>
            <a:endParaRPr>
              <a:latin typeface="Arial"/>
              <a:ea typeface="Arial"/>
              <a:cs typeface="Arial"/>
              <a:sym typeface="Arial"/>
            </a:endParaRPr>
          </a:p>
        </p:txBody>
      </p:sp>
      <p:sp>
        <p:nvSpPr>
          <p:cNvPr id="56" name="Google Shape;56;g2c559b1af11_4_3"/>
          <p:cNvSpPr/>
          <p:nvPr/>
        </p:nvSpPr>
        <p:spPr>
          <a:xfrm>
            <a:off x="780983" y="1315530"/>
            <a:ext cx="1221900" cy="286200"/>
          </a:xfrm>
          <a:prstGeom prst="rect">
            <a:avLst/>
          </a:prstGeom>
          <a:noFill/>
          <a:ln>
            <a:noFill/>
          </a:ln>
        </p:spPr>
        <p:txBody>
          <a:bodyPr anchorCtr="0" anchor="t" bIns="45700" lIns="91425" spcFirstLastPara="1" rIns="91425" wrap="square" tIns="45700">
            <a:noAutofit/>
          </a:bodyPr>
          <a:lstStyle/>
          <a:p>
            <a:pPr indent="-258458" lvl="0" marL="252108" marR="0" rtl="0" algn="l">
              <a:lnSpc>
                <a:spcPct val="90000"/>
              </a:lnSpc>
              <a:spcBef>
                <a:spcPts val="0"/>
              </a:spcBef>
              <a:spcAft>
                <a:spcPts val="0"/>
              </a:spcAft>
              <a:buClr>
                <a:schemeClr val="dk1"/>
              </a:buClr>
              <a:buSzPts val="2267"/>
              <a:buFont typeface="Noto Sans Symbols"/>
              <a:buChar char="✔"/>
            </a:pPr>
            <a:r>
              <a:rPr b="1" i="0" lang="ko-KR" sz="1500" u="none" cap="none" strike="noStrike">
                <a:solidFill>
                  <a:srgbClr val="000000"/>
                </a:solidFill>
              </a:rPr>
              <a:t>가설 1 :</a:t>
            </a:r>
            <a:endParaRPr b="1" i="0" sz="1500" u="none" cap="none" strike="noStrike">
              <a:solidFill>
                <a:srgbClr val="000000"/>
              </a:solidFill>
            </a:endParaRPr>
          </a:p>
        </p:txBody>
      </p:sp>
      <p:sp>
        <p:nvSpPr>
          <p:cNvPr id="57" name="Google Shape;57;g2c559b1af11_4_3"/>
          <p:cNvSpPr txBox="1"/>
          <p:nvPr/>
        </p:nvSpPr>
        <p:spPr>
          <a:xfrm>
            <a:off x="1752813" y="1323200"/>
            <a:ext cx="7097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KR" sz="1500"/>
              <a:t>인구 이동량이 많은 지역일수록 해당 지역의 노선 수요가 높을 것이다.</a:t>
            </a:r>
            <a:endParaRPr b="1" sz="1500"/>
          </a:p>
        </p:txBody>
      </p:sp>
      <p:sp>
        <p:nvSpPr>
          <p:cNvPr id="58" name="Google Shape;58;g2c559b1af11_4_3"/>
          <p:cNvSpPr txBox="1"/>
          <p:nvPr/>
        </p:nvSpPr>
        <p:spPr>
          <a:xfrm>
            <a:off x="1010425" y="1930250"/>
            <a:ext cx="86355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ko-KR"/>
              <a:t>인구 이동량은 해당 지역의 교통 수요를 나타낼 것이다.</a:t>
            </a:r>
            <a:endParaRPr/>
          </a:p>
          <a:p>
            <a:pPr indent="0" lvl="0" marL="0" rtl="0" algn="l">
              <a:lnSpc>
                <a:spcPct val="115000"/>
              </a:lnSpc>
              <a:spcBef>
                <a:spcPts val="0"/>
              </a:spcBef>
              <a:spcAft>
                <a:spcPts val="0"/>
              </a:spcAft>
              <a:buNone/>
            </a:pPr>
            <a:r>
              <a:rPr lang="ko-KR"/>
              <a:t>이는 </a:t>
            </a:r>
            <a:r>
              <a:rPr b="1" lang="ko-KR"/>
              <a:t>총 이동인구 데이터</a:t>
            </a:r>
            <a:r>
              <a:rPr lang="ko-KR"/>
              <a:t>와 관련이 있을 것으로 예상된다. 따라서</a:t>
            </a:r>
            <a:r>
              <a:rPr b="1" lang="ko-KR"/>
              <a:t> 이동인구(합)이 높은 지역일수록 노선 수요가 높을 것으로 가정</a:t>
            </a:r>
            <a:r>
              <a:rPr lang="ko-KR"/>
              <a:t>할 수 있다.</a:t>
            </a:r>
            <a:endParaRPr/>
          </a:p>
        </p:txBody>
      </p:sp>
      <p:pic>
        <p:nvPicPr>
          <p:cNvPr id="59" name="Google Shape;59;g2c559b1af11_4_3"/>
          <p:cNvPicPr preferRelativeResize="0"/>
          <p:nvPr/>
        </p:nvPicPr>
        <p:blipFill>
          <a:blip r:embed="rId3">
            <a:alphaModFix/>
          </a:blip>
          <a:stretch>
            <a:fillRect/>
          </a:stretch>
        </p:blipFill>
        <p:spPr>
          <a:xfrm>
            <a:off x="4394750" y="3222400"/>
            <a:ext cx="4997624" cy="3065075"/>
          </a:xfrm>
          <a:prstGeom prst="rect">
            <a:avLst/>
          </a:prstGeom>
          <a:noFill/>
          <a:ln>
            <a:noFill/>
          </a:ln>
        </p:spPr>
      </p:pic>
      <p:sp>
        <p:nvSpPr>
          <p:cNvPr id="60" name="Google Shape;60;g2c559b1af11_4_3"/>
          <p:cNvSpPr txBox="1"/>
          <p:nvPr/>
        </p:nvSpPr>
        <p:spPr>
          <a:xfrm>
            <a:off x="564600" y="3520913"/>
            <a:ext cx="85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a:t>예시 ) </a:t>
            </a:r>
            <a:endParaRPr/>
          </a:p>
        </p:txBody>
      </p:sp>
      <p:pic>
        <p:nvPicPr>
          <p:cNvPr id="61" name="Google Shape;61;g2c559b1af11_4_3"/>
          <p:cNvPicPr preferRelativeResize="0"/>
          <p:nvPr/>
        </p:nvPicPr>
        <p:blipFill>
          <a:blip r:embed="rId4">
            <a:alphaModFix/>
          </a:blip>
          <a:stretch>
            <a:fillRect/>
          </a:stretch>
        </p:blipFill>
        <p:spPr>
          <a:xfrm>
            <a:off x="432625" y="3520934"/>
            <a:ext cx="3618924" cy="2786518"/>
          </a:xfrm>
          <a:prstGeom prst="rect">
            <a:avLst/>
          </a:prstGeom>
          <a:noFill/>
          <a:ln>
            <a:noFill/>
          </a:ln>
        </p:spPr>
      </p:pic>
      <p:sp>
        <p:nvSpPr>
          <p:cNvPr id="62" name="Google Shape;62;g2c559b1af11_4_3"/>
          <p:cNvSpPr/>
          <p:nvPr/>
        </p:nvSpPr>
        <p:spPr>
          <a:xfrm>
            <a:off x="3035352" y="6453675"/>
            <a:ext cx="6471900" cy="307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rPr lang="ko-KR" sz="1200"/>
              <a:t>출처 : 데이터로 보는 서울시 대중교통 이용 (통합데이터지도)</a:t>
            </a:r>
            <a:endParaRPr b="0" sz="12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g2c559b1af11_2_22"/>
          <p:cNvPicPr preferRelativeResize="0"/>
          <p:nvPr/>
        </p:nvPicPr>
        <p:blipFill>
          <a:blip r:embed="rId3">
            <a:alphaModFix/>
          </a:blip>
          <a:stretch>
            <a:fillRect/>
          </a:stretch>
        </p:blipFill>
        <p:spPr>
          <a:xfrm>
            <a:off x="3960000" y="1260000"/>
            <a:ext cx="5219999" cy="5219999"/>
          </a:xfrm>
          <a:prstGeom prst="rect">
            <a:avLst/>
          </a:prstGeom>
          <a:noFill/>
          <a:ln>
            <a:noFill/>
          </a:ln>
        </p:spPr>
      </p:pic>
      <p:sp>
        <p:nvSpPr>
          <p:cNvPr id="237" name="Google Shape;237;g2c559b1af11_2_22"/>
          <p:cNvSpPr txBox="1"/>
          <p:nvPr/>
        </p:nvSpPr>
        <p:spPr>
          <a:xfrm>
            <a:off x="375750" y="1537300"/>
            <a:ext cx="3717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KR" sz="1900"/>
              <a:t>정류장수 - 일반 교과 학원</a:t>
            </a:r>
            <a:endParaRPr b="1" sz="1900"/>
          </a:p>
        </p:txBody>
      </p:sp>
      <p:sp>
        <p:nvSpPr>
          <p:cNvPr id="238" name="Google Shape;238;g2c559b1af11_2_22"/>
          <p:cNvSpPr txBox="1"/>
          <p:nvPr/>
        </p:nvSpPr>
        <p:spPr>
          <a:xfrm>
            <a:off x="375750" y="2131550"/>
            <a:ext cx="3507600" cy="714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ko-KR" sz="1600">
                <a:solidFill>
                  <a:schemeClr val="dk1"/>
                </a:solidFill>
                <a:highlight>
                  <a:srgbClr val="FFFFFF"/>
                </a:highlight>
              </a:rPr>
              <a:t>상관계수 : </a:t>
            </a:r>
            <a:r>
              <a:rPr lang="ko-KR" sz="1600">
                <a:solidFill>
                  <a:schemeClr val="dk1"/>
                </a:solidFill>
                <a:highlight>
                  <a:srgbClr val="FFFFFF"/>
                </a:highlight>
              </a:rPr>
              <a:t>0.3706511476647472</a:t>
            </a:r>
            <a:r>
              <a:rPr lang="ko-KR" sz="1600">
                <a:solidFill>
                  <a:schemeClr val="dk1"/>
                </a:solidFill>
                <a:highlight>
                  <a:srgbClr val="FFFFFF"/>
                </a:highlight>
              </a:rPr>
              <a:t>     </a:t>
            </a:r>
            <a:endParaRPr sz="1600">
              <a:solidFill>
                <a:schemeClr val="dk1"/>
              </a:solidFill>
              <a:highlight>
                <a:srgbClr val="FFFFFF"/>
              </a:highlight>
            </a:endParaRPr>
          </a:p>
          <a:p>
            <a:pPr indent="0" lvl="0" marL="0" rtl="0" algn="l">
              <a:lnSpc>
                <a:spcPct val="115000"/>
              </a:lnSpc>
              <a:spcBef>
                <a:spcPts val="0"/>
              </a:spcBef>
              <a:spcAft>
                <a:spcPts val="0"/>
              </a:spcAft>
              <a:buNone/>
            </a:pPr>
            <a:r>
              <a:rPr lang="ko-KR" sz="1600">
                <a:solidFill>
                  <a:schemeClr val="dk1"/>
                </a:solidFill>
                <a:highlight>
                  <a:srgbClr val="FFFFFF"/>
                </a:highlight>
              </a:rPr>
              <a:t> P_value : </a:t>
            </a:r>
            <a:r>
              <a:rPr lang="ko-KR" sz="1600">
                <a:solidFill>
                  <a:schemeClr val="dk1"/>
                </a:solidFill>
                <a:highlight>
                  <a:srgbClr val="FFFFFF"/>
                </a:highlight>
              </a:rPr>
              <a:t>0.06815684563043103</a:t>
            </a:r>
            <a:endParaRPr sz="1600">
              <a:solidFill>
                <a:schemeClr val="dk1"/>
              </a:solidFill>
              <a:highlight>
                <a:srgbClr val="FFFFFF"/>
              </a:highlight>
            </a:endParaRPr>
          </a:p>
        </p:txBody>
      </p:sp>
      <p:sp>
        <p:nvSpPr>
          <p:cNvPr id="239" name="Google Shape;239;g2c559b1af11_2_22"/>
          <p:cNvSpPr txBox="1"/>
          <p:nvPr>
            <p:ph type="title"/>
          </p:nvPr>
        </p:nvSpPr>
        <p:spPr>
          <a:xfrm>
            <a:off x="432628" y="510875"/>
            <a:ext cx="4891500" cy="590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lang="ko-KR">
                <a:latin typeface="Arial"/>
                <a:ea typeface="Arial"/>
                <a:cs typeface="Arial"/>
                <a:sym typeface="Arial"/>
              </a:rPr>
              <a:t>가설 검증 과정</a:t>
            </a:r>
            <a:endParaRPr>
              <a:latin typeface="Arial"/>
              <a:ea typeface="Arial"/>
              <a:cs typeface="Arial"/>
              <a:sym typeface="Arial"/>
            </a:endParaRPr>
          </a:p>
        </p:txBody>
      </p:sp>
      <p:sp>
        <p:nvSpPr>
          <p:cNvPr id="240" name="Google Shape;240;g2c559b1af11_2_22"/>
          <p:cNvSpPr txBox="1"/>
          <p:nvPr/>
        </p:nvSpPr>
        <p:spPr>
          <a:xfrm>
            <a:off x="432625" y="3148375"/>
            <a:ext cx="2029800" cy="6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1500"/>
              <a:t>p-value 0.05 이상</a:t>
            </a:r>
            <a:endParaRPr sz="1500"/>
          </a:p>
          <a:p>
            <a:pPr indent="0" lvl="0" marL="0" rtl="0" algn="l">
              <a:spcBef>
                <a:spcPts val="0"/>
              </a:spcBef>
              <a:spcAft>
                <a:spcPts val="0"/>
              </a:spcAft>
              <a:buNone/>
            </a:pPr>
            <a:r>
              <a:rPr b="1" lang="ko-KR" sz="1500"/>
              <a:t>대립가설 성립 X</a:t>
            </a:r>
            <a:endParaRPr b="1"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c559b1af11_2_35"/>
          <p:cNvSpPr txBox="1"/>
          <p:nvPr/>
        </p:nvSpPr>
        <p:spPr>
          <a:xfrm>
            <a:off x="375750" y="1537300"/>
            <a:ext cx="3717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KR" sz="1900"/>
              <a:t>노선수 - 평균 이동 시간(분)</a:t>
            </a:r>
            <a:endParaRPr b="1" sz="1900"/>
          </a:p>
        </p:txBody>
      </p:sp>
      <p:sp>
        <p:nvSpPr>
          <p:cNvPr id="247" name="Google Shape;247;g2c559b1af11_2_35"/>
          <p:cNvSpPr txBox="1"/>
          <p:nvPr/>
        </p:nvSpPr>
        <p:spPr>
          <a:xfrm>
            <a:off x="375750" y="2131550"/>
            <a:ext cx="3507600" cy="714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ko-KR" sz="1600">
                <a:solidFill>
                  <a:schemeClr val="dk1"/>
                </a:solidFill>
                <a:highlight>
                  <a:srgbClr val="FFFFFF"/>
                </a:highlight>
              </a:rPr>
              <a:t>상관계수 : </a:t>
            </a:r>
            <a:r>
              <a:rPr lang="ko-KR" sz="1600">
                <a:solidFill>
                  <a:schemeClr val="dk1"/>
                </a:solidFill>
                <a:highlight>
                  <a:srgbClr val="FFFFFF"/>
                </a:highlight>
              </a:rPr>
              <a:t>-0.5451657321744252</a:t>
            </a:r>
            <a:r>
              <a:rPr lang="ko-KR" sz="1600">
                <a:solidFill>
                  <a:schemeClr val="dk1"/>
                </a:solidFill>
                <a:highlight>
                  <a:srgbClr val="FFFFFF"/>
                </a:highlight>
              </a:rPr>
              <a:t>    </a:t>
            </a:r>
            <a:endParaRPr sz="1600">
              <a:solidFill>
                <a:schemeClr val="dk1"/>
              </a:solidFill>
              <a:highlight>
                <a:srgbClr val="FFFFFF"/>
              </a:highlight>
            </a:endParaRPr>
          </a:p>
          <a:p>
            <a:pPr indent="0" lvl="0" marL="0" rtl="0" algn="l">
              <a:lnSpc>
                <a:spcPct val="115000"/>
              </a:lnSpc>
              <a:spcBef>
                <a:spcPts val="0"/>
              </a:spcBef>
              <a:spcAft>
                <a:spcPts val="0"/>
              </a:spcAft>
              <a:buNone/>
            </a:pPr>
            <a:r>
              <a:rPr lang="ko-KR" sz="1600">
                <a:solidFill>
                  <a:schemeClr val="dk1"/>
                </a:solidFill>
                <a:highlight>
                  <a:srgbClr val="FFFFFF"/>
                </a:highlight>
              </a:rPr>
              <a:t> P_value : </a:t>
            </a:r>
            <a:r>
              <a:rPr lang="ko-KR" sz="1600">
                <a:solidFill>
                  <a:schemeClr val="dk1"/>
                </a:solidFill>
                <a:highlight>
                  <a:srgbClr val="FFFFFF"/>
                </a:highlight>
              </a:rPr>
              <a:t>0.004828245942394804</a:t>
            </a:r>
            <a:endParaRPr sz="1600">
              <a:solidFill>
                <a:schemeClr val="dk1"/>
              </a:solidFill>
              <a:highlight>
                <a:srgbClr val="FFFFFF"/>
              </a:highlight>
            </a:endParaRPr>
          </a:p>
        </p:txBody>
      </p:sp>
      <p:sp>
        <p:nvSpPr>
          <p:cNvPr id="248" name="Google Shape;248;g2c559b1af11_2_35"/>
          <p:cNvSpPr txBox="1"/>
          <p:nvPr>
            <p:ph type="title"/>
          </p:nvPr>
        </p:nvSpPr>
        <p:spPr>
          <a:xfrm>
            <a:off x="432628" y="510875"/>
            <a:ext cx="4891500" cy="590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lang="ko-KR">
                <a:latin typeface="Arial"/>
                <a:ea typeface="Arial"/>
                <a:cs typeface="Arial"/>
                <a:sym typeface="Arial"/>
              </a:rPr>
              <a:t>가설 검증 과정</a:t>
            </a:r>
            <a:endParaRPr>
              <a:latin typeface="Arial"/>
              <a:ea typeface="Arial"/>
              <a:cs typeface="Arial"/>
              <a:sym typeface="Arial"/>
            </a:endParaRPr>
          </a:p>
        </p:txBody>
      </p:sp>
      <p:pic>
        <p:nvPicPr>
          <p:cNvPr id="249" name="Google Shape;249;g2c559b1af11_2_35"/>
          <p:cNvPicPr preferRelativeResize="0"/>
          <p:nvPr/>
        </p:nvPicPr>
        <p:blipFill>
          <a:blip r:embed="rId3">
            <a:alphaModFix/>
          </a:blip>
          <a:stretch>
            <a:fillRect/>
          </a:stretch>
        </p:blipFill>
        <p:spPr>
          <a:xfrm>
            <a:off x="3960000" y="1260000"/>
            <a:ext cx="5219999" cy="5219999"/>
          </a:xfrm>
          <a:prstGeom prst="rect">
            <a:avLst/>
          </a:prstGeom>
          <a:noFill/>
          <a:ln>
            <a:noFill/>
          </a:ln>
        </p:spPr>
      </p:pic>
      <p:sp>
        <p:nvSpPr>
          <p:cNvPr id="250" name="Google Shape;250;g2c559b1af11_2_35"/>
          <p:cNvSpPr txBox="1"/>
          <p:nvPr/>
        </p:nvSpPr>
        <p:spPr>
          <a:xfrm>
            <a:off x="432625" y="3148375"/>
            <a:ext cx="2029800" cy="6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1500"/>
              <a:t>p-value 0.05 이하</a:t>
            </a:r>
            <a:endParaRPr sz="1500"/>
          </a:p>
          <a:p>
            <a:pPr indent="0" lvl="0" marL="0" rtl="0" algn="l">
              <a:spcBef>
                <a:spcPts val="0"/>
              </a:spcBef>
              <a:spcAft>
                <a:spcPts val="0"/>
              </a:spcAft>
              <a:buNone/>
            </a:pPr>
            <a:r>
              <a:rPr b="1" lang="ko-KR" sz="1500">
                <a:solidFill>
                  <a:srgbClr val="FF0000"/>
                </a:solidFill>
              </a:rPr>
              <a:t>대립가설 성립 O</a:t>
            </a:r>
            <a:endParaRPr b="1" sz="150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c559b1af11_3_57"/>
          <p:cNvSpPr txBox="1"/>
          <p:nvPr>
            <p:ph type="title"/>
          </p:nvPr>
        </p:nvSpPr>
        <p:spPr>
          <a:xfrm>
            <a:off x="432628" y="510875"/>
            <a:ext cx="4891500" cy="590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lang="ko-KR">
                <a:latin typeface="Arial"/>
                <a:ea typeface="Arial"/>
                <a:cs typeface="Arial"/>
                <a:sym typeface="Arial"/>
              </a:rPr>
              <a:t>가설 검증 과정</a:t>
            </a:r>
            <a:endParaRPr>
              <a:latin typeface="Arial"/>
              <a:ea typeface="Arial"/>
              <a:cs typeface="Arial"/>
              <a:sym typeface="Arial"/>
            </a:endParaRPr>
          </a:p>
        </p:txBody>
      </p:sp>
      <p:sp>
        <p:nvSpPr>
          <p:cNvPr id="257" name="Google Shape;257;g2c559b1af11_3_57"/>
          <p:cNvSpPr txBox="1"/>
          <p:nvPr/>
        </p:nvSpPr>
        <p:spPr>
          <a:xfrm>
            <a:off x="375750" y="1583150"/>
            <a:ext cx="3507600" cy="21549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ko-KR" sz="1900">
                <a:solidFill>
                  <a:srgbClr val="FF0000"/>
                </a:solidFill>
              </a:rPr>
              <a:t>상관계수 0.5 이상  &amp;</a:t>
            </a:r>
            <a:endParaRPr b="1" sz="1900">
              <a:solidFill>
                <a:srgbClr val="FF0000"/>
              </a:solidFill>
            </a:endParaRPr>
          </a:p>
          <a:p>
            <a:pPr indent="0" lvl="0" marL="0" marR="0" rtl="0" algn="l">
              <a:lnSpc>
                <a:spcPct val="100000"/>
              </a:lnSpc>
              <a:spcBef>
                <a:spcPts val="0"/>
              </a:spcBef>
              <a:spcAft>
                <a:spcPts val="0"/>
              </a:spcAft>
              <a:buNone/>
            </a:pPr>
            <a:r>
              <a:rPr b="1" lang="ko-KR" sz="1900">
                <a:solidFill>
                  <a:schemeClr val="dk1"/>
                </a:solidFill>
              </a:rPr>
              <a:t> 		</a:t>
            </a:r>
            <a:r>
              <a:rPr b="1" lang="ko-KR" sz="1900">
                <a:solidFill>
                  <a:srgbClr val="FF0000"/>
                </a:solidFill>
              </a:rPr>
              <a:t>P_value 0.05 이하 </a:t>
            </a:r>
            <a:endParaRPr b="1" sz="1900">
              <a:solidFill>
                <a:srgbClr val="FF0000"/>
              </a:solidFill>
            </a:endParaRPr>
          </a:p>
          <a:p>
            <a:pPr indent="0" lvl="0" marL="0" marR="0" rtl="0" algn="l">
              <a:lnSpc>
                <a:spcPct val="100000"/>
              </a:lnSpc>
              <a:spcBef>
                <a:spcPts val="0"/>
              </a:spcBef>
              <a:spcAft>
                <a:spcPts val="0"/>
              </a:spcAft>
              <a:buNone/>
            </a:pPr>
            <a:r>
              <a:t/>
            </a:r>
            <a:endParaRPr b="1" sz="1500">
              <a:solidFill>
                <a:srgbClr val="FF0000"/>
              </a:solidFill>
            </a:endParaRPr>
          </a:p>
          <a:p>
            <a:pPr indent="-323850" lvl="0" marL="457200" marR="0" rtl="0" algn="l">
              <a:lnSpc>
                <a:spcPct val="100000"/>
              </a:lnSpc>
              <a:spcBef>
                <a:spcPts val="0"/>
              </a:spcBef>
              <a:spcAft>
                <a:spcPts val="0"/>
              </a:spcAft>
              <a:buSzPts val="1500"/>
              <a:buAutoNum type="arabicPeriod"/>
            </a:pPr>
            <a:r>
              <a:rPr lang="ko-KR" sz="1500"/>
              <a:t>노선수 - 평균 이동 시간(분)</a:t>
            </a:r>
            <a:endParaRPr sz="1500"/>
          </a:p>
          <a:p>
            <a:pPr indent="-323850" lvl="0" marL="457200" marR="0" rtl="0" algn="l">
              <a:lnSpc>
                <a:spcPct val="100000"/>
              </a:lnSpc>
              <a:spcBef>
                <a:spcPts val="0"/>
              </a:spcBef>
              <a:spcAft>
                <a:spcPts val="0"/>
              </a:spcAft>
              <a:buSzPts val="1500"/>
              <a:buAutoNum type="arabicPeriod"/>
            </a:pPr>
            <a:r>
              <a:rPr lang="ko-KR" sz="1500"/>
              <a:t>노선수 - 승차 총 승객수</a:t>
            </a:r>
            <a:endParaRPr sz="1500"/>
          </a:p>
          <a:p>
            <a:pPr indent="-323850" lvl="0" marL="457200" marR="0" rtl="0" algn="l">
              <a:lnSpc>
                <a:spcPct val="100000"/>
              </a:lnSpc>
              <a:spcBef>
                <a:spcPts val="0"/>
              </a:spcBef>
              <a:spcAft>
                <a:spcPts val="0"/>
              </a:spcAft>
              <a:buSzPts val="1500"/>
              <a:buAutoNum type="arabicPeriod"/>
            </a:pPr>
            <a:r>
              <a:rPr lang="ko-KR" sz="1500"/>
              <a:t>노선수 - 하차 총 승객수</a:t>
            </a:r>
            <a:endParaRPr sz="1500"/>
          </a:p>
          <a:p>
            <a:pPr indent="-323850" lvl="0" marL="457200" marR="0" rtl="0" algn="l">
              <a:lnSpc>
                <a:spcPct val="100000"/>
              </a:lnSpc>
              <a:spcBef>
                <a:spcPts val="0"/>
              </a:spcBef>
              <a:spcAft>
                <a:spcPts val="0"/>
              </a:spcAft>
              <a:buSzPts val="1500"/>
              <a:buAutoNum type="arabicPeriod"/>
            </a:pPr>
            <a:r>
              <a:rPr lang="ko-KR" sz="1500"/>
              <a:t>정류장수 - 승차 총 승객수</a:t>
            </a:r>
            <a:endParaRPr sz="1500"/>
          </a:p>
          <a:p>
            <a:pPr indent="-323850" lvl="0" marL="457200" rtl="0" algn="l">
              <a:spcBef>
                <a:spcPts val="0"/>
              </a:spcBef>
              <a:spcAft>
                <a:spcPts val="0"/>
              </a:spcAft>
              <a:buClr>
                <a:schemeClr val="dk1"/>
              </a:buClr>
              <a:buSzPts val="1500"/>
              <a:buAutoNum type="arabicPeriod"/>
            </a:pPr>
            <a:r>
              <a:rPr lang="ko-KR" sz="1500">
                <a:solidFill>
                  <a:schemeClr val="dk1"/>
                </a:solidFill>
              </a:rPr>
              <a:t>정류장수 - 하차 총 승객수</a:t>
            </a:r>
            <a:endParaRPr sz="1500"/>
          </a:p>
        </p:txBody>
      </p:sp>
      <p:pic>
        <p:nvPicPr>
          <p:cNvPr id="258" name="Google Shape;258;g2c559b1af11_3_57"/>
          <p:cNvPicPr preferRelativeResize="0"/>
          <p:nvPr/>
        </p:nvPicPr>
        <p:blipFill>
          <a:blip r:embed="rId3">
            <a:alphaModFix/>
          </a:blip>
          <a:stretch>
            <a:fillRect/>
          </a:stretch>
        </p:blipFill>
        <p:spPr>
          <a:xfrm>
            <a:off x="3627600" y="1242525"/>
            <a:ext cx="5573776" cy="53879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6"/>
          <p:cNvSpPr txBox="1"/>
          <p:nvPr>
            <p:ph type="title"/>
          </p:nvPr>
        </p:nvSpPr>
        <p:spPr>
          <a:xfrm>
            <a:off x="432620" y="510866"/>
            <a:ext cx="8792344" cy="59035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lang="ko-KR">
                <a:latin typeface="Arial"/>
                <a:ea typeface="Arial"/>
                <a:cs typeface="Arial"/>
                <a:sym typeface="Arial"/>
              </a:rPr>
              <a:t>결 론</a:t>
            </a:r>
            <a:endParaRPr>
              <a:latin typeface="Arial"/>
              <a:ea typeface="Arial"/>
              <a:cs typeface="Arial"/>
              <a:sym typeface="Arial"/>
            </a:endParaRPr>
          </a:p>
        </p:txBody>
      </p:sp>
      <p:sp>
        <p:nvSpPr>
          <p:cNvPr id="264" name="Google Shape;264;p6"/>
          <p:cNvSpPr/>
          <p:nvPr/>
        </p:nvSpPr>
        <p:spPr>
          <a:xfrm>
            <a:off x="432620" y="1354137"/>
            <a:ext cx="4953000" cy="307777"/>
          </a:xfrm>
          <a:prstGeom prst="rect">
            <a:avLst/>
          </a:prstGeom>
          <a:noFill/>
          <a:ln>
            <a:noFill/>
          </a:ln>
        </p:spPr>
        <p:txBody>
          <a:bodyPr anchorCtr="0" anchor="t" bIns="45700" lIns="91425" spcFirstLastPara="1" rIns="91425" wrap="square" tIns="45700">
            <a:spAutoFit/>
          </a:bodyPr>
          <a:lstStyle/>
          <a:p>
            <a:pPr indent="-177410" lvl="1" marL="429518" marR="0" rtl="0" algn="l">
              <a:lnSpc>
                <a:spcPct val="100000"/>
              </a:lnSpc>
              <a:spcBef>
                <a:spcPts val="0"/>
              </a:spcBef>
              <a:spcAft>
                <a:spcPts val="0"/>
              </a:spcAft>
              <a:buClr>
                <a:schemeClr val="dk1"/>
              </a:buClr>
              <a:buSzPts val="1800"/>
              <a:buFont typeface="Arial"/>
              <a:buChar char="▪"/>
            </a:pPr>
            <a:r>
              <a:rPr b="1" lang="ko-KR" sz="1900"/>
              <a:t>버스 시설의 추가가 가장 필요한 자치구</a:t>
            </a:r>
            <a:endParaRPr b="0" i="0" sz="1400" u="none" cap="none" strike="noStrike">
              <a:solidFill>
                <a:srgbClr val="000000"/>
              </a:solidFill>
              <a:latin typeface="Arial"/>
              <a:ea typeface="Arial"/>
              <a:cs typeface="Arial"/>
              <a:sym typeface="Arial"/>
            </a:endParaRPr>
          </a:p>
        </p:txBody>
      </p:sp>
      <p:sp>
        <p:nvSpPr>
          <p:cNvPr id="265" name="Google Shape;265;p6"/>
          <p:cNvSpPr txBox="1"/>
          <p:nvPr/>
        </p:nvSpPr>
        <p:spPr>
          <a:xfrm>
            <a:off x="803950" y="1751900"/>
            <a:ext cx="5103000" cy="10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b="1" lang="ko-KR" sz="1600"/>
              <a:t>정류장 수의 추가:  </a:t>
            </a:r>
            <a:r>
              <a:rPr lang="ko-KR" sz="1600"/>
              <a:t>관악구, 광진구, 중구</a:t>
            </a:r>
            <a:endParaRPr sz="1600"/>
          </a:p>
          <a:p>
            <a:pPr indent="0" lvl="0" marL="0" rtl="0" algn="l">
              <a:lnSpc>
                <a:spcPct val="115000"/>
              </a:lnSpc>
              <a:spcBef>
                <a:spcPts val="1100"/>
              </a:spcBef>
              <a:spcAft>
                <a:spcPts val="0"/>
              </a:spcAft>
              <a:buClr>
                <a:schemeClr val="dk1"/>
              </a:buClr>
              <a:buSzPts val="1100"/>
              <a:buFont typeface="Arial"/>
              <a:buNone/>
            </a:pPr>
            <a:r>
              <a:rPr b="1" lang="ko-KR" sz="1600"/>
              <a:t>노선 수의 추가:</a:t>
            </a:r>
            <a:r>
              <a:rPr lang="ko-KR" sz="1600"/>
              <a:t>  강동구, 강서구</a:t>
            </a:r>
            <a:endParaRPr sz="1600"/>
          </a:p>
          <a:p>
            <a:pPr indent="0" lvl="0" marL="0" rtl="0" algn="l">
              <a:spcBef>
                <a:spcPts val="1100"/>
              </a:spcBef>
              <a:spcAft>
                <a:spcPts val="0"/>
              </a:spcAft>
              <a:buNone/>
            </a:pPr>
            <a:r>
              <a:t/>
            </a:r>
            <a:endParaRPr/>
          </a:p>
        </p:txBody>
      </p:sp>
      <p:pic>
        <p:nvPicPr>
          <p:cNvPr id="266" name="Google Shape;266;p6"/>
          <p:cNvPicPr preferRelativeResize="0"/>
          <p:nvPr/>
        </p:nvPicPr>
        <p:blipFill>
          <a:blip r:embed="rId3">
            <a:alphaModFix/>
          </a:blip>
          <a:stretch>
            <a:fillRect/>
          </a:stretch>
        </p:blipFill>
        <p:spPr>
          <a:xfrm>
            <a:off x="1456137" y="2935700"/>
            <a:ext cx="6993725" cy="3449625"/>
          </a:xfrm>
          <a:prstGeom prst="rect">
            <a:avLst/>
          </a:prstGeom>
          <a:noFill/>
          <a:ln>
            <a:noFill/>
          </a:ln>
        </p:spPr>
      </p:pic>
      <p:sp>
        <p:nvSpPr>
          <p:cNvPr id="267" name="Google Shape;267;p6"/>
          <p:cNvSpPr txBox="1"/>
          <p:nvPr/>
        </p:nvSpPr>
        <p:spPr>
          <a:xfrm>
            <a:off x="6233700" y="1354125"/>
            <a:ext cx="33675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1600">
                <a:solidFill>
                  <a:schemeClr val="dk1"/>
                </a:solidFill>
              </a:rPr>
              <a:t>노선의 수▼ : 강동구, 강서구 </a:t>
            </a:r>
            <a:endParaRPr sz="1600">
              <a:solidFill>
                <a:schemeClr val="dk1"/>
              </a:solidFill>
            </a:endParaRPr>
          </a:p>
          <a:p>
            <a:pPr indent="0" lvl="0" marL="0" rtl="0" algn="l">
              <a:spcBef>
                <a:spcPts val="0"/>
              </a:spcBef>
              <a:spcAft>
                <a:spcPts val="0"/>
              </a:spcAft>
              <a:buNone/>
            </a:pPr>
            <a:r>
              <a:rPr lang="ko-KR" sz="1600">
                <a:solidFill>
                  <a:schemeClr val="dk1"/>
                </a:solidFill>
              </a:rPr>
              <a:t>평균 이동시간이 매우 김</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ko-KR" sz="1600">
                <a:solidFill>
                  <a:schemeClr val="dk1"/>
                </a:solidFill>
              </a:rPr>
              <a:t>노선의 수▲  : 종로구, 중구, 동작구</a:t>
            </a:r>
            <a:endParaRPr sz="1600">
              <a:solidFill>
                <a:schemeClr val="dk1"/>
              </a:solidFill>
            </a:endParaRPr>
          </a:p>
          <a:p>
            <a:pPr indent="0" lvl="0" marL="0" rtl="0" algn="l">
              <a:spcBef>
                <a:spcPts val="0"/>
              </a:spcBef>
              <a:spcAft>
                <a:spcPts val="0"/>
              </a:spcAft>
              <a:buClr>
                <a:schemeClr val="dk1"/>
              </a:buClr>
              <a:buSzPts val="1100"/>
              <a:buFont typeface="Arial"/>
              <a:buNone/>
            </a:pPr>
            <a:r>
              <a:rPr lang="ko-KR" sz="1600">
                <a:solidFill>
                  <a:schemeClr val="dk1"/>
                </a:solidFill>
              </a:rPr>
              <a:t>평균 이동시간이 짧음</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c559b1af11_1_15"/>
          <p:cNvSpPr txBox="1"/>
          <p:nvPr>
            <p:ph type="title"/>
          </p:nvPr>
        </p:nvSpPr>
        <p:spPr>
          <a:xfrm>
            <a:off x="432620" y="510866"/>
            <a:ext cx="8792400" cy="590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lang="ko-KR">
                <a:latin typeface="Arial"/>
                <a:ea typeface="Arial"/>
                <a:cs typeface="Arial"/>
                <a:sym typeface="Arial"/>
              </a:rPr>
              <a:t>결 론 - 추가 사항</a:t>
            </a:r>
            <a:endParaRPr>
              <a:latin typeface="Arial"/>
              <a:ea typeface="Arial"/>
              <a:cs typeface="Arial"/>
              <a:sym typeface="Arial"/>
            </a:endParaRPr>
          </a:p>
        </p:txBody>
      </p:sp>
      <p:sp>
        <p:nvSpPr>
          <p:cNvPr id="273" name="Google Shape;273;g2c559b1af11_1_15"/>
          <p:cNvSpPr/>
          <p:nvPr/>
        </p:nvSpPr>
        <p:spPr>
          <a:xfrm>
            <a:off x="817225" y="1783375"/>
            <a:ext cx="8023200" cy="3697200"/>
          </a:xfrm>
          <a:prstGeom prst="rect">
            <a:avLst/>
          </a:prstGeom>
          <a:noFill/>
          <a:ln>
            <a:noFill/>
          </a:ln>
        </p:spPr>
        <p:txBody>
          <a:bodyPr anchorCtr="0" anchor="t" bIns="45700" lIns="91425" spcFirstLastPara="1" rIns="91425" wrap="square" tIns="45700">
            <a:noAutofit/>
          </a:bodyPr>
          <a:lstStyle/>
          <a:p>
            <a:pPr indent="-164710" lvl="1" marL="429517" marR="0" rtl="0" algn="l">
              <a:lnSpc>
                <a:spcPct val="100000"/>
              </a:lnSpc>
              <a:spcBef>
                <a:spcPts val="0"/>
              </a:spcBef>
              <a:spcAft>
                <a:spcPts val="0"/>
              </a:spcAft>
              <a:buClr>
                <a:schemeClr val="dk1"/>
              </a:buClr>
              <a:buSzPts val="1600"/>
              <a:buFont typeface="Arial"/>
              <a:buChar char="▪"/>
            </a:pPr>
            <a:r>
              <a:rPr b="1" lang="ko-KR" sz="1700"/>
              <a:t>관악구:</a:t>
            </a:r>
            <a:r>
              <a:rPr lang="ko-KR" sz="1700"/>
              <a:t>  관악구는 승하차 인원이 자치구에서 가장 높았는데, 승하차 인원에 비해 버스 정류장의 개수가 그렇게 많지 않다는 것을 확인할 수 있었다. 높은 지대가 존재하고, 연령대가 대체적으로 높다. 특히 마을 버스가 많이 운영되고 있으며, 신림 고시촌이 존재한다. 이러한 지역구별 특성을 고려했을 때 관악구에 설치하는 것이 합리적이라고 생각한다. </a:t>
            </a:r>
            <a:endParaRPr sz="1700"/>
          </a:p>
          <a:p>
            <a:pPr indent="0" lvl="0" marL="457200" marR="0" rtl="0" algn="l">
              <a:lnSpc>
                <a:spcPct val="100000"/>
              </a:lnSpc>
              <a:spcBef>
                <a:spcPts val="0"/>
              </a:spcBef>
              <a:spcAft>
                <a:spcPts val="0"/>
              </a:spcAft>
              <a:buNone/>
            </a:pPr>
            <a:r>
              <a:t/>
            </a:r>
            <a:endParaRPr sz="1700"/>
          </a:p>
          <a:p>
            <a:pPr indent="-171060" lvl="1" marL="429517" marR="0" rtl="0" algn="l">
              <a:lnSpc>
                <a:spcPct val="100000"/>
              </a:lnSpc>
              <a:spcBef>
                <a:spcPts val="0"/>
              </a:spcBef>
              <a:spcAft>
                <a:spcPts val="0"/>
              </a:spcAft>
              <a:buSzPts val="1700"/>
              <a:buChar char="▪"/>
            </a:pPr>
            <a:r>
              <a:rPr b="1" lang="ko-KR" sz="1700"/>
              <a:t>강동구</a:t>
            </a:r>
            <a:r>
              <a:rPr lang="ko-KR" sz="1700"/>
              <a:t>: 강동구는 서울특별시의 제일 오른쪽에 위치하며 보통 강동구에서 노선이 끝난다. 한강도 있고 선사유적지도 있어서 도로개발이 어렵다고 한다. 또한 집값이 싸서 사회초년생들이 많다. 사회초년생들을 위해 노선 수를 추가하는 것도 좋을 것 같다.</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2c559b1af11_1_0"/>
          <p:cNvSpPr txBox="1"/>
          <p:nvPr>
            <p:ph type="title"/>
          </p:nvPr>
        </p:nvSpPr>
        <p:spPr>
          <a:xfrm>
            <a:off x="432620" y="510866"/>
            <a:ext cx="8792400" cy="590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lang="ko-KR">
                <a:latin typeface="Arial"/>
                <a:ea typeface="Arial"/>
                <a:cs typeface="Arial"/>
                <a:sym typeface="Arial"/>
              </a:rPr>
              <a:t>한계점 및 발전방안 </a:t>
            </a:r>
            <a:endParaRPr>
              <a:latin typeface="Arial"/>
              <a:ea typeface="Arial"/>
              <a:cs typeface="Arial"/>
              <a:sym typeface="Arial"/>
            </a:endParaRPr>
          </a:p>
        </p:txBody>
      </p:sp>
      <p:sp>
        <p:nvSpPr>
          <p:cNvPr id="279" name="Google Shape;279;g2c559b1af11_1_0"/>
          <p:cNvSpPr/>
          <p:nvPr/>
        </p:nvSpPr>
        <p:spPr>
          <a:xfrm>
            <a:off x="432625" y="1354025"/>
            <a:ext cx="6703800" cy="478800"/>
          </a:xfrm>
          <a:prstGeom prst="rect">
            <a:avLst/>
          </a:prstGeom>
          <a:noFill/>
          <a:ln>
            <a:noFill/>
          </a:ln>
        </p:spPr>
        <p:txBody>
          <a:bodyPr anchorCtr="0" anchor="t" bIns="45700" lIns="91425" spcFirstLastPara="1" rIns="91425" wrap="square" tIns="45700">
            <a:noAutofit/>
          </a:bodyPr>
          <a:lstStyle/>
          <a:p>
            <a:pPr indent="-177410" lvl="1" marL="429517" marR="0" rtl="0" algn="l">
              <a:lnSpc>
                <a:spcPct val="100000"/>
              </a:lnSpc>
              <a:spcBef>
                <a:spcPts val="0"/>
              </a:spcBef>
              <a:spcAft>
                <a:spcPts val="0"/>
              </a:spcAft>
              <a:buClr>
                <a:schemeClr val="dk1"/>
              </a:buClr>
              <a:buSzPts val="1800"/>
              <a:buFont typeface="Arial"/>
              <a:buChar char="▪"/>
            </a:pPr>
            <a:r>
              <a:rPr b="1" lang="ko-KR" sz="1900"/>
              <a:t>어떤 데이터와 아이디어가 추가적으로 필요할까?</a:t>
            </a:r>
            <a:endParaRPr/>
          </a:p>
          <a:p>
            <a:pPr indent="0" lvl="0" marL="457200" rtl="0" algn="just">
              <a:spcBef>
                <a:spcPts val="0"/>
              </a:spcBef>
              <a:spcAft>
                <a:spcPts val="0"/>
              </a:spcAft>
              <a:buNone/>
            </a:pPr>
            <a:r>
              <a:t/>
            </a:r>
            <a:endParaRPr/>
          </a:p>
        </p:txBody>
      </p:sp>
      <p:sp>
        <p:nvSpPr>
          <p:cNvPr id="280" name="Google Shape;280;g2c559b1af11_1_0"/>
          <p:cNvSpPr txBox="1"/>
          <p:nvPr/>
        </p:nvSpPr>
        <p:spPr>
          <a:xfrm>
            <a:off x="617400" y="1731175"/>
            <a:ext cx="8671200" cy="4306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ko-KR" sz="1600">
                <a:solidFill>
                  <a:schemeClr val="dk1"/>
                </a:solidFill>
              </a:rPr>
              <a:t>자치구별 지리적 데이터를 이용해, 면적이 넓은 자치구일수록 설치 확률이 높아지므로 추가적으로 활용한다. 자치구보다는 행정동으로 세분화해서 하는 것도 좋을 것 같다.</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17500" lvl="0" marL="457200" rtl="0" algn="just">
              <a:spcBef>
                <a:spcPts val="0"/>
              </a:spcBef>
              <a:spcAft>
                <a:spcPts val="0"/>
              </a:spcAft>
              <a:buClr>
                <a:schemeClr val="dk1"/>
              </a:buClr>
              <a:buSzPts val="1400"/>
              <a:buChar char="-"/>
            </a:pPr>
            <a:r>
              <a:rPr lang="ko-KR" sz="1600">
                <a:solidFill>
                  <a:schemeClr val="dk1"/>
                </a:solidFill>
              </a:rPr>
              <a:t>정류장수와 업종은 생각보다 관련이 없었다. 업종을 개별적으로 보기 보다는 업종 수의 총합을 봐서 상권 발달 지역으로 구분하는 것도 좋을 것 같다.</a:t>
            </a:r>
            <a:endParaRPr sz="1600">
              <a:solidFill>
                <a:schemeClr val="dk1"/>
              </a:solidFill>
            </a:endParaRPr>
          </a:p>
          <a:p>
            <a:pPr indent="0" lvl="0" marL="0" rtl="0" algn="just">
              <a:spcBef>
                <a:spcPts val="0"/>
              </a:spcBef>
              <a:spcAft>
                <a:spcPts val="0"/>
              </a:spcAft>
              <a:buNone/>
            </a:pPr>
            <a:r>
              <a:t/>
            </a:r>
            <a:endParaRPr sz="1600">
              <a:solidFill>
                <a:schemeClr val="dk1"/>
              </a:solidFill>
            </a:endParaRPr>
          </a:p>
          <a:p>
            <a:pPr indent="-330200" lvl="0" marL="457200" rtl="0" algn="just">
              <a:spcBef>
                <a:spcPts val="0"/>
              </a:spcBef>
              <a:spcAft>
                <a:spcPts val="0"/>
              </a:spcAft>
              <a:buClr>
                <a:schemeClr val="dk1"/>
              </a:buClr>
              <a:buSzPts val="1600"/>
              <a:buChar char="-"/>
            </a:pPr>
            <a:r>
              <a:rPr lang="ko-KR" sz="1600">
                <a:solidFill>
                  <a:schemeClr val="dk1"/>
                </a:solidFill>
              </a:rPr>
              <a:t>연령대별 데이터도 필요하다. 2030세대가 이용을 많이 하는지, 고령자들이 이용을 많이 하는지등 세분화시킬 필요가 있다.</a:t>
            </a:r>
            <a:endParaRPr sz="1600">
              <a:solidFill>
                <a:schemeClr val="dk1"/>
              </a:solidFill>
            </a:endParaRPr>
          </a:p>
          <a:p>
            <a:pPr indent="0" lvl="0" marL="0" rtl="0" algn="just">
              <a:spcBef>
                <a:spcPts val="0"/>
              </a:spcBef>
              <a:spcAft>
                <a:spcPts val="0"/>
              </a:spcAft>
              <a:buNone/>
            </a:pPr>
            <a:r>
              <a:t/>
            </a:r>
            <a:endParaRPr sz="1600">
              <a:solidFill>
                <a:schemeClr val="dk1"/>
              </a:solidFill>
            </a:endParaRPr>
          </a:p>
          <a:p>
            <a:pPr indent="-330200" lvl="0" marL="457200" rtl="0" algn="just">
              <a:spcBef>
                <a:spcPts val="0"/>
              </a:spcBef>
              <a:spcAft>
                <a:spcPts val="0"/>
              </a:spcAft>
              <a:buClr>
                <a:schemeClr val="dk1"/>
              </a:buClr>
              <a:buSzPts val="1600"/>
              <a:buChar char="-"/>
            </a:pPr>
            <a:r>
              <a:rPr lang="ko-KR" sz="1600">
                <a:solidFill>
                  <a:schemeClr val="dk1"/>
                </a:solidFill>
              </a:rPr>
              <a:t>버스정류장이 필요한 자치구를 선택해야하기 때문에 유동인구, 거주인구, 승하차인구를 하나로 묶어서 ‘인구’ 카테고리, 업종 데이터는 ‘업종’ 카테고리로 나눈다. 예를 들어 인구 데이터는 0.7의 가중치를 두고 업종은 0.3의 가중치를 둠으로써 자치구마다 가중점수를 구해서 탑 5를 선정할 수도 있을 것 같다. </a:t>
            </a:r>
            <a:endParaRPr sz="1600">
              <a:solidFill>
                <a:schemeClr val="dk1"/>
              </a:solidFill>
            </a:endParaRPr>
          </a:p>
          <a:p>
            <a:pPr indent="0" lvl="0" marL="0" rtl="0" algn="just">
              <a:spcBef>
                <a:spcPts val="0"/>
              </a:spcBef>
              <a:spcAft>
                <a:spcPts val="0"/>
              </a:spcAft>
              <a:buNone/>
            </a:pPr>
            <a:r>
              <a:t/>
            </a:r>
            <a:endParaRPr sz="1600">
              <a:solidFill>
                <a:schemeClr val="dk1"/>
              </a:solidFill>
            </a:endParaRPr>
          </a:p>
          <a:p>
            <a:pPr indent="-330200" lvl="0" marL="457200" rtl="0" algn="just">
              <a:spcBef>
                <a:spcPts val="0"/>
              </a:spcBef>
              <a:spcAft>
                <a:spcPts val="0"/>
              </a:spcAft>
              <a:buClr>
                <a:schemeClr val="dk1"/>
              </a:buClr>
              <a:buSzPts val="1600"/>
              <a:buChar char="-"/>
            </a:pPr>
            <a:r>
              <a:rPr lang="ko-KR" sz="1600">
                <a:solidFill>
                  <a:schemeClr val="dk1"/>
                </a:solidFill>
              </a:rPr>
              <a:t>교통량 데이터도 활용하면 좋을 것 같다. 어디가 교통이 혼잡하냐에 따라 현실적으로 버스정류장을 설치할 수 있는지도 고려를 해봐야 하기 때문이다.</a:t>
            </a:r>
            <a:endParaRPr sz="16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2c559b1af11_4_28"/>
          <p:cNvSpPr txBox="1"/>
          <p:nvPr>
            <p:ph type="title"/>
          </p:nvPr>
        </p:nvSpPr>
        <p:spPr>
          <a:xfrm>
            <a:off x="432620" y="510866"/>
            <a:ext cx="3186300" cy="590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lang="ko-KR">
                <a:latin typeface="Arial"/>
                <a:ea typeface="Arial"/>
                <a:cs typeface="Arial"/>
                <a:sym typeface="Arial"/>
              </a:rPr>
              <a:t>가설 수립 </a:t>
            </a:r>
            <a:endParaRPr>
              <a:latin typeface="Arial"/>
              <a:ea typeface="Arial"/>
              <a:cs typeface="Arial"/>
              <a:sym typeface="Arial"/>
            </a:endParaRPr>
          </a:p>
        </p:txBody>
      </p:sp>
      <p:sp>
        <p:nvSpPr>
          <p:cNvPr id="68" name="Google Shape;68;g2c559b1af11_4_28"/>
          <p:cNvSpPr/>
          <p:nvPr/>
        </p:nvSpPr>
        <p:spPr>
          <a:xfrm>
            <a:off x="780983" y="1315530"/>
            <a:ext cx="1221900" cy="286200"/>
          </a:xfrm>
          <a:prstGeom prst="rect">
            <a:avLst/>
          </a:prstGeom>
          <a:noFill/>
          <a:ln>
            <a:noFill/>
          </a:ln>
        </p:spPr>
        <p:txBody>
          <a:bodyPr anchorCtr="0" anchor="t" bIns="45700" lIns="91425" spcFirstLastPara="1" rIns="91425" wrap="square" tIns="45700">
            <a:noAutofit/>
          </a:bodyPr>
          <a:lstStyle/>
          <a:p>
            <a:pPr indent="-258458" lvl="0" marL="252108" marR="0" rtl="0" algn="l">
              <a:lnSpc>
                <a:spcPct val="90000"/>
              </a:lnSpc>
              <a:spcBef>
                <a:spcPts val="0"/>
              </a:spcBef>
              <a:spcAft>
                <a:spcPts val="0"/>
              </a:spcAft>
              <a:buClr>
                <a:schemeClr val="dk1"/>
              </a:buClr>
              <a:buSzPts val="2267"/>
              <a:buFont typeface="Noto Sans Symbols"/>
              <a:buChar char="✔"/>
            </a:pPr>
            <a:r>
              <a:rPr b="1" i="0" lang="ko-KR" sz="1500" u="none" cap="none" strike="noStrike">
                <a:solidFill>
                  <a:srgbClr val="000000"/>
                </a:solidFill>
              </a:rPr>
              <a:t>가설 </a:t>
            </a:r>
            <a:r>
              <a:rPr b="1" lang="ko-KR" sz="1500"/>
              <a:t>2</a:t>
            </a:r>
            <a:r>
              <a:rPr b="1" i="0" lang="ko-KR" sz="1500" u="none" cap="none" strike="noStrike">
                <a:solidFill>
                  <a:srgbClr val="000000"/>
                </a:solidFill>
              </a:rPr>
              <a:t> :</a:t>
            </a:r>
            <a:endParaRPr b="1" i="0" sz="1500" u="none" cap="none" strike="noStrike">
              <a:solidFill>
                <a:srgbClr val="000000"/>
              </a:solidFill>
            </a:endParaRPr>
          </a:p>
        </p:txBody>
      </p:sp>
      <p:sp>
        <p:nvSpPr>
          <p:cNvPr id="69" name="Google Shape;69;g2c559b1af11_4_28"/>
          <p:cNvSpPr txBox="1"/>
          <p:nvPr/>
        </p:nvSpPr>
        <p:spPr>
          <a:xfrm>
            <a:off x="1752813" y="1323200"/>
            <a:ext cx="7097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KR" sz="1500"/>
              <a:t>업종이 많은 지역일수록 해당 지역의 대중교통 이용량이 높을 것이다.</a:t>
            </a:r>
            <a:endParaRPr b="1" sz="1500"/>
          </a:p>
        </p:txBody>
      </p:sp>
      <p:sp>
        <p:nvSpPr>
          <p:cNvPr id="70" name="Google Shape;70;g2c559b1af11_4_28"/>
          <p:cNvSpPr txBox="1"/>
          <p:nvPr/>
        </p:nvSpPr>
        <p:spPr>
          <a:xfrm>
            <a:off x="1075850" y="1746188"/>
            <a:ext cx="86355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ko-KR"/>
              <a:t>음식점이나 카페가 밀집한 지역은 활동량이 높을 가능성이 있으며,</a:t>
            </a:r>
            <a:endParaRPr/>
          </a:p>
          <a:p>
            <a:pPr indent="0" lvl="0" marL="0" rtl="0" algn="l">
              <a:lnSpc>
                <a:spcPct val="115000"/>
              </a:lnSpc>
              <a:spcBef>
                <a:spcPts val="0"/>
              </a:spcBef>
              <a:spcAft>
                <a:spcPts val="0"/>
              </a:spcAft>
              <a:buNone/>
            </a:pPr>
            <a:r>
              <a:rPr lang="ko-KR"/>
              <a:t> 대중교통 환승량도 많을 것이다.</a:t>
            </a:r>
            <a:r>
              <a:rPr lang="ko-KR">
                <a:solidFill>
                  <a:srgbClr val="0D0D0D"/>
                </a:solidFill>
                <a:highlight>
                  <a:srgbClr val="FFFFFF"/>
                </a:highlight>
              </a:rPr>
              <a:t>대중교통이 이용하기에 편리하고 접근성이 높은 지역에서 버스를 이용하는 사람들의 수가 증가할 수 있다. </a:t>
            </a:r>
            <a:endParaRPr>
              <a:solidFill>
                <a:srgbClr val="0D0D0D"/>
              </a:solidFill>
              <a:highlight>
                <a:srgbClr val="FFFFFF"/>
              </a:highlight>
            </a:endParaRPr>
          </a:p>
          <a:p>
            <a:pPr indent="0" lvl="0" marL="0" rtl="0" algn="l">
              <a:lnSpc>
                <a:spcPct val="115000"/>
              </a:lnSpc>
              <a:spcBef>
                <a:spcPts val="0"/>
              </a:spcBef>
              <a:spcAft>
                <a:spcPts val="0"/>
              </a:spcAft>
              <a:buNone/>
            </a:pPr>
            <a:r>
              <a:rPr lang="ko-KR"/>
              <a:t>특히 </a:t>
            </a:r>
            <a:r>
              <a:rPr b="1" lang="ko-KR"/>
              <a:t>음식점 업종이 다양하고 밀집한 지역일수록 대중교통 이용량이 높을 것</a:t>
            </a:r>
            <a:r>
              <a:rPr lang="ko-KR"/>
              <a:t>으로 예상된다.</a:t>
            </a:r>
            <a:endParaRPr/>
          </a:p>
        </p:txBody>
      </p:sp>
      <p:sp>
        <p:nvSpPr>
          <p:cNvPr id="71" name="Google Shape;71;g2c559b1af11_4_28"/>
          <p:cNvSpPr/>
          <p:nvPr/>
        </p:nvSpPr>
        <p:spPr>
          <a:xfrm>
            <a:off x="2687377" y="6453675"/>
            <a:ext cx="6471900" cy="307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rPr lang="ko-KR" sz="1000"/>
              <a:t>출처 : 한국데이터산업진흥원 (https://dsz.kdata.or.kr/svc/page/application/data_analysis_tab.do?extraInfo=tab2)</a:t>
            </a:r>
            <a:endParaRPr b="0" sz="1000" u="none" cap="none" strike="noStrike">
              <a:solidFill>
                <a:srgbClr val="000000"/>
              </a:solidFill>
              <a:latin typeface="Arial"/>
              <a:ea typeface="Arial"/>
              <a:cs typeface="Arial"/>
              <a:sym typeface="Arial"/>
            </a:endParaRPr>
          </a:p>
        </p:txBody>
      </p:sp>
      <p:pic>
        <p:nvPicPr>
          <p:cNvPr id="72" name="Google Shape;72;g2c559b1af11_4_28"/>
          <p:cNvPicPr preferRelativeResize="0"/>
          <p:nvPr/>
        </p:nvPicPr>
        <p:blipFill>
          <a:blip r:embed="rId3">
            <a:alphaModFix/>
          </a:blip>
          <a:stretch>
            <a:fillRect/>
          </a:stretch>
        </p:blipFill>
        <p:spPr>
          <a:xfrm>
            <a:off x="1503275" y="2968910"/>
            <a:ext cx="7097101" cy="33837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2c559b1af11_4_44"/>
          <p:cNvSpPr txBox="1"/>
          <p:nvPr>
            <p:ph type="title"/>
          </p:nvPr>
        </p:nvSpPr>
        <p:spPr>
          <a:xfrm>
            <a:off x="432620" y="510866"/>
            <a:ext cx="3186300" cy="590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lang="ko-KR">
                <a:latin typeface="Arial"/>
                <a:ea typeface="Arial"/>
                <a:cs typeface="Arial"/>
                <a:sym typeface="Arial"/>
              </a:rPr>
              <a:t>가설 수립 </a:t>
            </a:r>
            <a:endParaRPr>
              <a:latin typeface="Arial"/>
              <a:ea typeface="Arial"/>
              <a:cs typeface="Arial"/>
              <a:sym typeface="Arial"/>
            </a:endParaRPr>
          </a:p>
        </p:txBody>
      </p:sp>
      <p:sp>
        <p:nvSpPr>
          <p:cNvPr id="78" name="Google Shape;78;g2c559b1af11_4_44"/>
          <p:cNvSpPr/>
          <p:nvPr/>
        </p:nvSpPr>
        <p:spPr>
          <a:xfrm>
            <a:off x="780983" y="1391730"/>
            <a:ext cx="1221900" cy="286200"/>
          </a:xfrm>
          <a:prstGeom prst="rect">
            <a:avLst/>
          </a:prstGeom>
          <a:noFill/>
          <a:ln>
            <a:noFill/>
          </a:ln>
        </p:spPr>
        <p:txBody>
          <a:bodyPr anchorCtr="0" anchor="t" bIns="45700" lIns="91425" spcFirstLastPara="1" rIns="91425" wrap="square" tIns="45700">
            <a:noAutofit/>
          </a:bodyPr>
          <a:lstStyle/>
          <a:p>
            <a:pPr indent="-258458" lvl="0" marL="252108" marR="0" rtl="0" algn="l">
              <a:lnSpc>
                <a:spcPct val="90000"/>
              </a:lnSpc>
              <a:spcBef>
                <a:spcPts val="0"/>
              </a:spcBef>
              <a:spcAft>
                <a:spcPts val="0"/>
              </a:spcAft>
              <a:buClr>
                <a:schemeClr val="dk1"/>
              </a:buClr>
              <a:buSzPts val="2267"/>
              <a:buFont typeface="Noto Sans Symbols"/>
              <a:buChar char="✔"/>
            </a:pPr>
            <a:r>
              <a:rPr b="1" i="0" lang="ko-KR" sz="1500" u="none" cap="none" strike="noStrike">
                <a:solidFill>
                  <a:srgbClr val="000000"/>
                </a:solidFill>
              </a:rPr>
              <a:t>가설 </a:t>
            </a:r>
            <a:r>
              <a:rPr b="1" lang="ko-KR" sz="1500"/>
              <a:t>2</a:t>
            </a:r>
            <a:r>
              <a:rPr b="1" i="0" lang="ko-KR" sz="1500" u="none" cap="none" strike="noStrike">
                <a:solidFill>
                  <a:srgbClr val="000000"/>
                </a:solidFill>
              </a:rPr>
              <a:t> :</a:t>
            </a:r>
            <a:endParaRPr b="1" i="0" sz="1500" u="none" cap="none" strike="noStrike">
              <a:solidFill>
                <a:srgbClr val="000000"/>
              </a:solidFill>
            </a:endParaRPr>
          </a:p>
        </p:txBody>
      </p:sp>
      <p:sp>
        <p:nvSpPr>
          <p:cNvPr id="79" name="Google Shape;79;g2c559b1af11_4_44"/>
          <p:cNvSpPr txBox="1"/>
          <p:nvPr/>
        </p:nvSpPr>
        <p:spPr>
          <a:xfrm>
            <a:off x="1752813" y="1399400"/>
            <a:ext cx="7097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KR" sz="1500"/>
              <a:t>업종이 많은 지역일수록 해당 지역의 대중교통 이용량이 높을 것이다.</a:t>
            </a:r>
            <a:endParaRPr b="1" sz="1500"/>
          </a:p>
        </p:txBody>
      </p:sp>
      <p:sp>
        <p:nvSpPr>
          <p:cNvPr id="80" name="Google Shape;80;g2c559b1af11_4_44"/>
          <p:cNvSpPr/>
          <p:nvPr/>
        </p:nvSpPr>
        <p:spPr>
          <a:xfrm>
            <a:off x="2687377" y="6453675"/>
            <a:ext cx="6471900" cy="307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rPr lang="ko-KR" sz="1000"/>
              <a:t>출처 : 한국데이터산업진흥원 (https://dsz.kdata.or.kr/svc/page/application/data_analysis_tab.do?extraInfo=tab2)</a:t>
            </a:r>
            <a:endParaRPr b="0" sz="1000" u="none" cap="none" strike="noStrike">
              <a:solidFill>
                <a:srgbClr val="000000"/>
              </a:solidFill>
              <a:latin typeface="Arial"/>
              <a:ea typeface="Arial"/>
              <a:cs typeface="Arial"/>
              <a:sym typeface="Arial"/>
            </a:endParaRPr>
          </a:p>
        </p:txBody>
      </p:sp>
      <p:sp>
        <p:nvSpPr>
          <p:cNvPr id="81" name="Google Shape;81;g2c559b1af11_4_44"/>
          <p:cNvSpPr txBox="1"/>
          <p:nvPr/>
        </p:nvSpPr>
        <p:spPr>
          <a:xfrm>
            <a:off x="855525" y="1822588"/>
            <a:ext cx="8891700" cy="238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ko-KR"/>
              <a:t>점포 수가 가장 많은 지역은 </a:t>
            </a:r>
            <a:r>
              <a:rPr b="1" lang="ko-KR"/>
              <a:t>강남구 </a:t>
            </a:r>
            <a:r>
              <a:rPr lang="ko-KR"/>
              <a:t>역삼1동</a:t>
            </a:r>
            <a:r>
              <a:rPr lang="ko-KR"/>
              <a:t>으로  평균(1,114개)보다</a:t>
            </a:r>
            <a:r>
              <a:rPr b="1" lang="ko-KR">
                <a:solidFill>
                  <a:srgbClr val="0000FF"/>
                </a:solidFill>
              </a:rPr>
              <a:t> 7.2배</a:t>
            </a:r>
            <a:r>
              <a:rPr lang="ko-KR"/>
              <a:t> 가량 많은 </a:t>
            </a:r>
            <a:r>
              <a:rPr b="1" lang="ko-KR">
                <a:solidFill>
                  <a:srgbClr val="0000FF"/>
                </a:solidFill>
              </a:rPr>
              <a:t>7,989개</a:t>
            </a:r>
            <a:r>
              <a:rPr lang="ko-KR"/>
              <a:t> 이며, 서비스업도 평균(335개)보다 7.6배 많은 </a:t>
            </a:r>
            <a:r>
              <a:rPr b="1" lang="ko-KR">
                <a:solidFill>
                  <a:srgbClr val="0000FF"/>
                </a:solidFill>
              </a:rPr>
              <a:t>2,537개</a:t>
            </a:r>
            <a:r>
              <a:rPr lang="ko-KR"/>
              <a:t>로 가장 많은 지역. </a:t>
            </a:r>
            <a:endParaRPr/>
          </a:p>
          <a:p>
            <a:pPr indent="0" lvl="0" marL="0" rtl="0" algn="l">
              <a:lnSpc>
                <a:spcPct val="115000"/>
              </a:lnSpc>
              <a:spcBef>
                <a:spcPts val="0"/>
              </a:spcBef>
              <a:spcAft>
                <a:spcPts val="0"/>
              </a:spcAft>
              <a:buNone/>
            </a:pPr>
            <a:r>
              <a:rPr lang="ko-KR"/>
              <a:t>버스 운행 노선 수는 평균보다</a:t>
            </a:r>
            <a:r>
              <a:rPr b="1" lang="ko-KR">
                <a:solidFill>
                  <a:srgbClr val="0000FF"/>
                </a:solidFill>
              </a:rPr>
              <a:t> 2.45배</a:t>
            </a:r>
            <a:r>
              <a:rPr lang="ko-KR"/>
              <a:t> 많은 </a:t>
            </a:r>
            <a:r>
              <a:rPr b="1" lang="ko-KR">
                <a:solidFill>
                  <a:srgbClr val="0000FF"/>
                </a:solidFill>
              </a:rPr>
              <a:t>44개 노선</a:t>
            </a:r>
            <a:r>
              <a:rPr lang="ko-KR"/>
              <a:t> 운행</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ko-KR"/>
              <a:t>외식업이 가장 많은 지역은 </a:t>
            </a:r>
            <a:r>
              <a:rPr b="1" lang="ko-KR"/>
              <a:t>마포구 </a:t>
            </a:r>
            <a:r>
              <a:rPr lang="ko-KR"/>
              <a:t>서교동</a:t>
            </a:r>
            <a:r>
              <a:rPr lang="ko-KR"/>
              <a:t>으로 평균(343개)보다</a:t>
            </a:r>
            <a:r>
              <a:rPr b="1" lang="ko-KR">
                <a:solidFill>
                  <a:srgbClr val="0000FF"/>
                </a:solidFill>
              </a:rPr>
              <a:t> 8.6배 </a:t>
            </a:r>
            <a:r>
              <a:rPr lang="ko-KR"/>
              <a:t>가량 많은 </a:t>
            </a:r>
            <a:r>
              <a:rPr b="1" lang="ko-KR">
                <a:solidFill>
                  <a:srgbClr val="0000FF"/>
                </a:solidFill>
              </a:rPr>
              <a:t>2,951개</a:t>
            </a:r>
            <a:r>
              <a:rPr lang="ko-KR"/>
              <a:t>이며, 버스 운행 노선 수는 평균보다 </a:t>
            </a:r>
            <a:r>
              <a:rPr b="1" lang="ko-KR">
                <a:solidFill>
                  <a:srgbClr val="0000FF"/>
                </a:solidFill>
              </a:rPr>
              <a:t>2,4배</a:t>
            </a:r>
            <a:r>
              <a:rPr lang="ko-KR"/>
              <a:t> 많은 </a:t>
            </a:r>
            <a:r>
              <a:rPr b="1" lang="ko-KR">
                <a:solidFill>
                  <a:srgbClr val="0000FF"/>
                </a:solidFill>
              </a:rPr>
              <a:t>43개 노선 운행</a:t>
            </a:r>
            <a:endParaRPr b="1">
              <a:solidFill>
                <a:srgbClr val="0000FF"/>
              </a:solidFill>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ko-KR"/>
              <a:t>소매업이 가장 많은 지역은 </a:t>
            </a:r>
            <a:r>
              <a:rPr b="1" lang="ko-KR"/>
              <a:t>중구</a:t>
            </a:r>
            <a:r>
              <a:rPr lang="ko-KR"/>
              <a:t> 광희동으로 평균(435개) 보다</a:t>
            </a:r>
            <a:r>
              <a:rPr b="1" lang="ko-KR">
                <a:solidFill>
                  <a:srgbClr val="0000FF"/>
                </a:solidFill>
              </a:rPr>
              <a:t> 8.5배</a:t>
            </a:r>
            <a:r>
              <a:rPr lang="ko-KR"/>
              <a:t> 가량 많은 </a:t>
            </a:r>
            <a:r>
              <a:rPr b="1" lang="ko-KR">
                <a:solidFill>
                  <a:srgbClr val="0000FF"/>
                </a:solidFill>
              </a:rPr>
              <a:t>3,692개</a:t>
            </a:r>
            <a:r>
              <a:rPr lang="ko-KR"/>
              <a:t>이며, 버스 운행 노선 수는 평균에 비해 </a:t>
            </a:r>
            <a:r>
              <a:rPr b="1" lang="ko-KR">
                <a:solidFill>
                  <a:srgbClr val="0000FF"/>
                </a:solidFill>
              </a:rPr>
              <a:t>1.5배</a:t>
            </a:r>
            <a:r>
              <a:rPr lang="ko-KR"/>
              <a:t> 많은 </a:t>
            </a:r>
            <a:r>
              <a:rPr b="1" lang="ko-KR">
                <a:solidFill>
                  <a:srgbClr val="0000FF"/>
                </a:solidFill>
              </a:rPr>
              <a:t>27개 노선</a:t>
            </a:r>
            <a:r>
              <a:rPr lang="ko-KR"/>
              <a:t> 운행</a:t>
            </a:r>
            <a:endParaRPr/>
          </a:p>
        </p:txBody>
      </p:sp>
      <p:pic>
        <p:nvPicPr>
          <p:cNvPr id="82" name="Google Shape;82;g2c559b1af11_4_44"/>
          <p:cNvPicPr preferRelativeResize="0"/>
          <p:nvPr/>
        </p:nvPicPr>
        <p:blipFill>
          <a:blip r:embed="rId3">
            <a:alphaModFix/>
          </a:blip>
          <a:stretch>
            <a:fillRect/>
          </a:stretch>
        </p:blipFill>
        <p:spPr>
          <a:xfrm>
            <a:off x="5808424" y="4030500"/>
            <a:ext cx="3436225" cy="2263325"/>
          </a:xfrm>
          <a:prstGeom prst="rect">
            <a:avLst/>
          </a:prstGeom>
          <a:noFill/>
          <a:ln>
            <a:noFill/>
          </a:ln>
        </p:spPr>
      </p:pic>
      <p:sp>
        <p:nvSpPr>
          <p:cNvPr id="83" name="Google Shape;83;g2c559b1af11_4_44"/>
          <p:cNvSpPr/>
          <p:nvPr/>
        </p:nvSpPr>
        <p:spPr>
          <a:xfrm>
            <a:off x="3147375" y="4249900"/>
            <a:ext cx="420600" cy="531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 name="Google Shape;84;g2c559b1af11_4_44"/>
          <p:cNvSpPr txBox="1"/>
          <p:nvPr/>
        </p:nvSpPr>
        <p:spPr>
          <a:xfrm>
            <a:off x="1115925" y="4926525"/>
            <a:ext cx="4483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ko-KR" sz="1500"/>
              <a:t>업종이 많을수록 상업 지구</a:t>
            </a:r>
            <a:endParaRPr b="1" i="1" sz="1500"/>
          </a:p>
          <a:p>
            <a:pPr indent="0" lvl="0" marL="0" rtl="0" algn="ctr">
              <a:spcBef>
                <a:spcPts val="0"/>
              </a:spcBef>
              <a:spcAft>
                <a:spcPts val="0"/>
              </a:spcAft>
              <a:buNone/>
            </a:pPr>
            <a:r>
              <a:rPr b="1" i="1" lang="ko-KR" sz="1500"/>
              <a:t>유동인구도 많고 노선 수도 많을 것이라는 가정</a:t>
            </a:r>
            <a:endParaRPr b="1" i="1" sz="1500"/>
          </a:p>
        </p:txBody>
      </p:sp>
      <p:sp>
        <p:nvSpPr>
          <p:cNvPr id="85" name="Google Shape;85;g2c559b1af11_4_44"/>
          <p:cNvSpPr/>
          <p:nvPr/>
        </p:nvSpPr>
        <p:spPr>
          <a:xfrm>
            <a:off x="1074075" y="4926525"/>
            <a:ext cx="4567200" cy="710400"/>
          </a:xfrm>
          <a:prstGeom prst="roundRect">
            <a:avLst>
              <a:gd fmla="val 16667" name="adj"/>
            </a:avLst>
          </a:prstGeom>
          <a:noFill/>
          <a:ln cap="flat" cmpd="sng" w="38100">
            <a:solidFill>
              <a:srgbClr val="02BDB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2c559b1af11_4_61"/>
          <p:cNvSpPr txBox="1"/>
          <p:nvPr>
            <p:ph type="title"/>
          </p:nvPr>
        </p:nvSpPr>
        <p:spPr>
          <a:xfrm>
            <a:off x="432620" y="510866"/>
            <a:ext cx="3186300" cy="590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lang="ko-KR">
                <a:latin typeface="Arial"/>
                <a:ea typeface="Arial"/>
                <a:cs typeface="Arial"/>
                <a:sym typeface="Arial"/>
              </a:rPr>
              <a:t>가설 수립 </a:t>
            </a:r>
            <a:endParaRPr>
              <a:latin typeface="Arial"/>
              <a:ea typeface="Arial"/>
              <a:cs typeface="Arial"/>
              <a:sym typeface="Arial"/>
            </a:endParaRPr>
          </a:p>
        </p:txBody>
      </p:sp>
      <p:sp>
        <p:nvSpPr>
          <p:cNvPr id="91" name="Google Shape;91;g2c559b1af11_4_61"/>
          <p:cNvSpPr/>
          <p:nvPr/>
        </p:nvSpPr>
        <p:spPr>
          <a:xfrm>
            <a:off x="780983" y="1467930"/>
            <a:ext cx="1221900" cy="286200"/>
          </a:xfrm>
          <a:prstGeom prst="rect">
            <a:avLst/>
          </a:prstGeom>
          <a:noFill/>
          <a:ln>
            <a:noFill/>
          </a:ln>
        </p:spPr>
        <p:txBody>
          <a:bodyPr anchorCtr="0" anchor="t" bIns="45700" lIns="91425" spcFirstLastPara="1" rIns="91425" wrap="square" tIns="45700">
            <a:noAutofit/>
          </a:bodyPr>
          <a:lstStyle/>
          <a:p>
            <a:pPr indent="-258458" lvl="0" marL="252108" marR="0" rtl="0" algn="l">
              <a:lnSpc>
                <a:spcPct val="90000"/>
              </a:lnSpc>
              <a:spcBef>
                <a:spcPts val="0"/>
              </a:spcBef>
              <a:spcAft>
                <a:spcPts val="0"/>
              </a:spcAft>
              <a:buClr>
                <a:schemeClr val="dk1"/>
              </a:buClr>
              <a:buSzPts val="2267"/>
              <a:buFont typeface="Noto Sans Symbols"/>
              <a:buChar char="✔"/>
            </a:pPr>
            <a:r>
              <a:rPr b="1" i="0" lang="ko-KR" sz="1500" u="none" cap="none" strike="noStrike">
                <a:solidFill>
                  <a:srgbClr val="000000"/>
                </a:solidFill>
              </a:rPr>
              <a:t>가설 </a:t>
            </a:r>
            <a:r>
              <a:rPr b="1" lang="ko-KR" sz="1500"/>
              <a:t>3</a:t>
            </a:r>
            <a:r>
              <a:rPr b="1" i="0" lang="ko-KR" sz="1500" u="none" cap="none" strike="noStrike">
                <a:solidFill>
                  <a:srgbClr val="000000"/>
                </a:solidFill>
              </a:rPr>
              <a:t> :</a:t>
            </a:r>
            <a:endParaRPr b="1" i="0" sz="1500" u="none" cap="none" strike="noStrike">
              <a:solidFill>
                <a:srgbClr val="000000"/>
              </a:solidFill>
            </a:endParaRPr>
          </a:p>
        </p:txBody>
      </p:sp>
      <p:sp>
        <p:nvSpPr>
          <p:cNvPr id="92" name="Google Shape;92;g2c559b1af11_4_61"/>
          <p:cNvSpPr txBox="1"/>
          <p:nvPr/>
        </p:nvSpPr>
        <p:spPr>
          <a:xfrm>
            <a:off x="1752813" y="1475600"/>
            <a:ext cx="7097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KR" sz="1500"/>
              <a:t>평균 이동 시간이 긴 지역일수록 해당 지역의 노선 수요가 높을 것</a:t>
            </a:r>
            <a:endParaRPr b="1" sz="1500"/>
          </a:p>
        </p:txBody>
      </p:sp>
      <p:sp>
        <p:nvSpPr>
          <p:cNvPr id="93" name="Google Shape;93;g2c559b1af11_4_61"/>
          <p:cNvSpPr txBox="1"/>
          <p:nvPr/>
        </p:nvSpPr>
        <p:spPr>
          <a:xfrm>
            <a:off x="914850" y="1968375"/>
            <a:ext cx="863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a:t>이</a:t>
            </a:r>
            <a:r>
              <a:rPr lang="ko-KR"/>
              <a:t>동 시간이 긴 지역은 대중교통이 부족하거나 혼잡한 지역일 가능성이 높다. </a:t>
            </a:r>
            <a:endParaRPr/>
          </a:p>
          <a:p>
            <a:pPr indent="0" lvl="0" marL="0" rtl="0" algn="l">
              <a:spcBef>
                <a:spcPts val="0"/>
              </a:spcBef>
              <a:spcAft>
                <a:spcPts val="0"/>
              </a:spcAft>
              <a:buNone/>
            </a:pPr>
            <a:r>
              <a:rPr lang="ko-KR"/>
              <a:t>이에 따라 대중교통 이용량이 높을 것으로 예상되며, 이는 노선 수요에 영향을 미칠 것으로 가정할 수 있다.</a:t>
            </a:r>
            <a:endParaRPr/>
          </a:p>
        </p:txBody>
      </p:sp>
      <p:sp>
        <p:nvSpPr>
          <p:cNvPr id="94" name="Google Shape;94;g2c559b1af11_4_61"/>
          <p:cNvSpPr/>
          <p:nvPr/>
        </p:nvSpPr>
        <p:spPr>
          <a:xfrm>
            <a:off x="842333" y="2698480"/>
            <a:ext cx="1221900" cy="286200"/>
          </a:xfrm>
          <a:prstGeom prst="rect">
            <a:avLst/>
          </a:prstGeom>
          <a:noFill/>
          <a:ln>
            <a:noFill/>
          </a:ln>
        </p:spPr>
        <p:txBody>
          <a:bodyPr anchorCtr="0" anchor="t" bIns="45700" lIns="91425" spcFirstLastPara="1" rIns="91425" wrap="square" tIns="45700">
            <a:noAutofit/>
          </a:bodyPr>
          <a:lstStyle/>
          <a:p>
            <a:pPr indent="-258458" lvl="0" marL="252108" marR="0" rtl="0" algn="l">
              <a:lnSpc>
                <a:spcPct val="90000"/>
              </a:lnSpc>
              <a:spcBef>
                <a:spcPts val="0"/>
              </a:spcBef>
              <a:spcAft>
                <a:spcPts val="0"/>
              </a:spcAft>
              <a:buClr>
                <a:schemeClr val="dk1"/>
              </a:buClr>
              <a:buSzPts val="2267"/>
              <a:buFont typeface="Noto Sans Symbols"/>
              <a:buChar char="✔"/>
            </a:pPr>
            <a:r>
              <a:rPr b="1" i="0" lang="ko-KR" sz="1500" u="none" cap="none" strike="noStrike">
                <a:solidFill>
                  <a:srgbClr val="000000"/>
                </a:solidFill>
              </a:rPr>
              <a:t>가설 </a:t>
            </a:r>
            <a:r>
              <a:rPr b="1" lang="ko-KR" sz="1500"/>
              <a:t>4</a:t>
            </a:r>
            <a:r>
              <a:rPr b="1" i="0" lang="ko-KR" sz="1500" u="none" cap="none" strike="noStrike">
                <a:solidFill>
                  <a:srgbClr val="000000"/>
                </a:solidFill>
              </a:rPr>
              <a:t> :</a:t>
            </a:r>
            <a:endParaRPr b="1" i="0" sz="1500" u="none" cap="none" strike="noStrike">
              <a:solidFill>
                <a:srgbClr val="000000"/>
              </a:solidFill>
            </a:endParaRPr>
          </a:p>
        </p:txBody>
      </p:sp>
      <p:sp>
        <p:nvSpPr>
          <p:cNvPr id="95" name="Google Shape;95;g2c559b1af11_4_61"/>
          <p:cNvSpPr txBox="1"/>
          <p:nvPr/>
        </p:nvSpPr>
        <p:spPr>
          <a:xfrm>
            <a:off x="1814163" y="2706150"/>
            <a:ext cx="7097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KR" sz="1500"/>
              <a:t>요일별 자치구 수요</a:t>
            </a:r>
            <a:endParaRPr b="1" sz="1500"/>
          </a:p>
        </p:txBody>
      </p:sp>
      <p:sp>
        <p:nvSpPr>
          <p:cNvPr id="96" name="Google Shape;96;g2c559b1af11_4_61"/>
          <p:cNvSpPr/>
          <p:nvPr/>
        </p:nvSpPr>
        <p:spPr>
          <a:xfrm>
            <a:off x="842333" y="3968155"/>
            <a:ext cx="1221900" cy="286200"/>
          </a:xfrm>
          <a:prstGeom prst="rect">
            <a:avLst/>
          </a:prstGeom>
          <a:noFill/>
          <a:ln>
            <a:noFill/>
          </a:ln>
        </p:spPr>
        <p:txBody>
          <a:bodyPr anchorCtr="0" anchor="t" bIns="45700" lIns="91425" spcFirstLastPara="1" rIns="91425" wrap="square" tIns="45700">
            <a:noAutofit/>
          </a:bodyPr>
          <a:lstStyle/>
          <a:p>
            <a:pPr indent="-258458" lvl="0" marL="252108" marR="0" rtl="0" algn="l">
              <a:lnSpc>
                <a:spcPct val="90000"/>
              </a:lnSpc>
              <a:spcBef>
                <a:spcPts val="0"/>
              </a:spcBef>
              <a:spcAft>
                <a:spcPts val="0"/>
              </a:spcAft>
              <a:buClr>
                <a:schemeClr val="dk1"/>
              </a:buClr>
              <a:buSzPts val="2267"/>
              <a:buFont typeface="Noto Sans Symbols"/>
              <a:buChar char="✔"/>
            </a:pPr>
            <a:r>
              <a:rPr b="1" i="0" lang="ko-KR" sz="1500" u="none" cap="none" strike="noStrike">
                <a:solidFill>
                  <a:srgbClr val="000000"/>
                </a:solidFill>
              </a:rPr>
              <a:t>가설 </a:t>
            </a:r>
            <a:r>
              <a:rPr b="1" lang="ko-KR" sz="1500"/>
              <a:t>5</a:t>
            </a:r>
            <a:r>
              <a:rPr b="1" i="0" lang="ko-KR" sz="1500" u="none" cap="none" strike="noStrike">
                <a:solidFill>
                  <a:srgbClr val="000000"/>
                </a:solidFill>
              </a:rPr>
              <a:t> :</a:t>
            </a:r>
            <a:endParaRPr b="1" i="0" sz="1500" u="none" cap="none" strike="noStrike">
              <a:solidFill>
                <a:srgbClr val="000000"/>
              </a:solidFill>
            </a:endParaRPr>
          </a:p>
        </p:txBody>
      </p:sp>
      <p:sp>
        <p:nvSpPr>
          <p:cNvPr id="97" name="Google Shape;97;g2c559b1af11_4_61"/>
          <p:cNvSpPr txBox="1"/>
          <p:nvPr/>
        </p:nvSpPr>
        <p:spPr>
          <a:xfrm>
            <a:off x="1814163" y="3975825"/>
            <a:ext cx="7097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KR" sz="1500"/>
              <a:t>이동 방향과 목적, 나이층에 따라 </a:t>
            </a:r>
            <a:r>
              <a:rPr b="1" lang="ko-KR" sz="1500"/>
              <a:t> 버스정류장 노선 이용이 달라질 것이다</a:t>
            </a:r>
            <a:endParaRPr b="1" sz="1500"/>
          </a:p>
        </p:txBody>
      </p:sp>
      <p:sp>
        <p:nvSpPr>
          <p:cNvPr id="98" name="Google Shape;98;g2c559b1af11_4_61"/>
          <p:cNvSpPr txBox="1"/>
          <p:nvPr/>
        </p:nvSpPr>
        <p:spPr>
          <a:xfrm>
            <a:off x="900000" y="3172675"/>
            <a:ext cx="863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a:solidFill>
                  <a:schemeClr val="dk1"/>
                </a:solidFill>
              </a:rPr>
              <a:t>요일에 따라 대중교통 이용량의 차이가  있을 것이고, 특히나 상업시설이 몰려있는 구는 주말에 더 노선 이용률이 높고, 주거시설이 많은 구는 비교적 평일에 노선 이용률이 높을 것이라 가정할 수 있다.</a:t>
            </a:r>
            <a:endParaRPr>
              <a:solidFill>
                <a:schemeClr val="dk1"/>
              </a:solidFill>
            </a:endParaRPr>
          </a:p>
        </p:txBody>
      </p:sp>
      <p:pic>
        <p:nvPicPr>
          <p:cNvPr id="99" name="Google Shape;99;g2c559b1af11_4_61"/>
          <p:cNvPicPr preferRelativeResize="0"/>
          <p:nvPr/>
        </p:nvPicPr>
        <p:blipFill>
          <a:blip r:embed="rId3">
            <a:alphaModFix/>
          </a:blip>
          <a:stretch>
            <a:fillRect/>
          </a:stretch>
        </p:blipFill>
        <p:spPr>
          <a:xfrm>
            <a:off x="6271000" y="4502675"/>
            <a:ext cx="3139422" cy="2056351"/>
          </a:xfrm>
          <a:prstGeom prst="rect">
            <a:avLst/>
          </a:prstGeom>
          <a:noFill/>
          <a:ln>
            <a:noFill/>
          </a:ln>
        </p:spPr>
      </p:pic>
      <p:sp>
        <p:nvSpPr>
          <p:cNvPr id="100" name="Google Shape;100;g2c559b1af11_4_61"/>
          <p:cNvSpPr txBox="1"/>
          <p:nvPr/>
        </p:nvSpPr>
        <p:spPr>
          <a:xfrm>
            <a:off x="1052400" y="4502675"/>
            <a:ext cx="5108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a:t>나이대별, 이동 목적과 방향(etc에서 집으로 이동 등)에 따라</a:t>
            </a:r>
            <a:endParaRPr/>
          </a:p>
          <a:p>
            <a:pPr indent="0" lvl="0" marL="0" rtl="0" algn="l">
              <a:spcBef>
                <a:spcPts val="0"/>
              </a:spcBef>
              <a:spcAft>
                <a:spcPts val="0"/>
              </a:spcAft>
              <a:buNone/>
            </a:pPr>
            <a:r>
              <a:rPr lang="ko-KR"/>
              <a:t>노선 수요와 이용률이 달라질 것이다. </a:t>
            </a:r>
            <a:endParaRPr/>
          </a:p>
          <a:p>
            <a:pPr indent="0" lvl="0" marL="0" rtl="0" algn="l">
              <a:spcBef>
                <a:spcPts val="0"/>
              </a:spcBef>
              <a:spcAft>
                <a:spcPts val="0"/>
              </a:spcAft>
              <a:buNone/>
            </a:pPr>
            <a:r>
              <a:rPr lang="ko-KR"/>
              <a:t>이는 버스 정류장 수요 조사에 영향을 줄 수 있을 것이라 가정한다.</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432625" y="510875"/>
            <a:ext cx="4905900" cy="872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lang="ko-KR">
                <a:latin typeface="Arial"/>
                <a:ea typeface="Arial"/>
                <a:cs typeface="Arial"/>
                <a:sym typeface="Arial"/>
              </a:rPr>
              <a:t>단변량 분석 </a:t>
            </a:r>
            <a:endParaRPr>
              <a:latin typeface="Arial"/>
              <a:ea typeface="Arial"/>
              <a:cs typeface="Arial"/>
              <a:sym typeface="Arial"/>
            </a:endParaRPr>
          </a:p>
        </p:txBody>
      </p:sp>
      <p:sp>
        <p:nvSpPr>
          <p:cNvPr id="106" name="Google Shape;106;p3"/>
          <p:cNvSpPr/>
          <p:nvPr/>
        </p:nvSpPr>
        <p:spPr>
          <a:xfrm>
            <a:off x="432624" y="1266800"/>
            <a:ext cx="8476200" cy="286200"/>
          </a:xfrm>
          <a:prstGeom prst="rect">
            <a:avLst/>
          </a:prstGeom>
          <a:noFill/>
          <a:ln>
            <a:noFill/>
          </a:ln>
        </p:spPr>
        <p:txBody>
          <a:bodyPr anchorCtr="0" anchor="t" bIns="45700" lIns="91425" spcFirstLastPara="1" rIns="91425" wrap="square" tIns="45700">
            <a:spAutoFit/>
          </a:bodyPr>
          <a:lstStyle/>
          <a:p>
            <a:pPr indent="-258458" lvl="0" marL="252108" marR="0" rtl="0" algn="l">
              <a:lnSpc>
                <a:spcPct val="90000"/>
              </a:lnSpc>
              <a:spcBef>
                <a:spcPts val="0"/>
              </a:spcBef>
              <a:spcAft>
                <a:spcPts val="0"/>
              </a:spcAft>
              <a:buClr>
                <a:schemeClr val="dk1"/>
              </a:buClr>
              <a:buSzPts val="2267"/>
              <a:buFont typeface="Noto Sans Symbols"/>
              <a:buChar char="✔"/>
            </a:pPr>
            <a:r>
              <a:rPr b="1" lang="ko-KR" sz="1500"/>
              <a:t>단변량 분석에 사용한 변수: 평균 이동 시간(분), 이동인구(합), 승차총승객수, 하차총승객수</a:t>
            </a:r>
            <a:r>
              <a:rPr b="1" i="0" lang="ko-KR" sz="1500" u="none" cap="none" strike="noStrike">
                <a:solidFill>
                  <a:srgbClr val="000000"/>
                </a:solidFill>
              </a:rPr>
              <a:t> </a:t>
            </a:r>
            <a:endParaRPr b="1" i="0" sz="1500" u="none" cap="none" strike="noStrike">
              <a:solidFill>
                <a:srgbClr val="000000"/>
              </a:solidFill>
            </a:endParaRPr>
          </a:p>
          <a:p>
            <a:pPr indent="0" lvl="0" marL="0" marR="0" rtl="0" algn="l">
              <a:lnSpc>
                <a:spcPct val="90000"/>
              </a:lnSpc>
              <a:spcBef>
                <a:spcPts val="0"/>
              </a:spcBef>
              <a:spcAft>
                <a:spcPts val="0"/>
              </a:spcAft>
              <a:buNone/>
            </a:pPr>
            <a:r>
              <a:rPr lang="ko-KR"/>
              <a:t>-&gt; 모두 숫자형 변수이며 결측치가 없고 가변수화 대상이 아님</a:t>
            </a:r>
            <a:endParaRPr/>
          </a:p>
        </p:txBody>
      </p:sp>
      <p:sp>
        <p:nvSpPr>
          <p:cNvPr id="107" name="Google Shape;107;p3"/>
          <p:cNvSpPr/>
          <p:nvPr/>
        </p:nvSpPr>
        <p:spPr>
          <a:xfrm>
            <a:off x="432620" y="5108312"/>
            <a:ext cx="631904" cy="286232"/>
          </a:xfrm>
          <a:prstGeom prst="rect">
            <a:avLst/>
          </a:prstGeom>
          <a:noFill/>
          <a:ln>
            <a:noFill/>
          </a:ln>
        </p:spPr>
        <p:txBody>
          <a:bodyPr anchorCtr="0" anchor="t" bIns="45700" lIns="91425" spcFirstLastPara="1" rIns="91425" wrap="square" tIns="45700">
            <a:spAutoFit/>
          </a:bodyPr>
          <a:lstStyle/>
          <a:p>
            <a:pPr indent="0" lvl="0" marL="457200" marR="0" rtl="0" algn="l">
              <a:lnSpc>
                <a:spcPct val="90000"/>
              </a:lnSpc>
              <a:spcBef>
                <a:spcPts val="0"/>
              </a:spcBef>
              <a:spcAft>
                <a:spcPts val="0"/>
              </a:spcAft>
              <a:buNone/>
            </a:pPr>
            <a:r>
              <a:rPr b="0" i="0" lang="ko-KR" sz="1400" u="none" cap="none" strike="noStrike">
                <a:solidFill>
                  <a:srgbClr val="000000"/>
                </a:solidFill>
                <a:latin typeface="Arial"/>
                <a:ea typeface="Arial"/>
                <a:cs typeface="Arial"/>
                <a:sym typeface="Arial"/>
              </a:rPr>
              <a:t> </a:t>
            </a:r>
            <a:endParaRPr/>
          </a:p>
        </p:txBody>
      </p:sp>
      <p:sp>
        <p:nvSpPr>
          <p:cNvPr id="108" name="Google Shape;108;p3"/>
          <p:cNvSpPr/>
          <p:nvPr/>
        </p:nvSpPr>
        <p:spPr>
          <a:xfrm>
            <a:off x="432620" y="3588896"/>
            <a:ext cx="631904" cy="286232"/>
          </a:xfrm>
          <a:prstGeom prst="rect">
            <a:avLst/>
          </a:prstGeom>
          <a:noFill/>
          <a:ln>
            <a:noFill/>
          </a:ln>
        </p:spPr>
        <p:txBody>
          <a:bodyPr anchorCtr="0" anchor="t" bIns="45700" lIns="91425" spcFirstLastPara="1" rIns="91425" wrap="square" tIns="45700">
            <a:spAutoFit/>
          </a:bodyPr>
          <a:lstStyle/>
          <a:p>
            <a:pPr indent="0" lvl="0" marL="457200" marR="0" rtl="0" algn="l">
              <a:lnSpc>
                <a:spcPct val="90000"/>
              </a:lnSpc>
              <a:spcBef>
                <a:spcPts val="0"/>
              </a:spcBef>
              <a:spcAft>
                <a:spcPts val="0"/>
              </a:spcAft>
              <a:buNone/>
            </a:pPr>
            <a:r>
              <a:rPr b="0" i="0" lang="ko-KR" sz="1400" u="none" cap="none" strike="noStrike">
                <a:solidFill>
                  <a:srgbClr val="000000"/>
                </a:solidFill>
                <a:latin typeface="Arial"/>
                <a:ea typeface="Arial"/>
                <a:cs typeface="Arial"/>
                <a:sym typeface="Arial"/>
              </a:rPr>
              <a:t> </a:t>
            </a:r>
            <a:endParaRPr/>
          </a:p>
        </p:txBody>
      </p:sp>
      <p:sp>
        <p:nvSpPr>
          <p:cNvPr id="109" name="Google Shape;109;p3"/>
          <p:cNvSpPr/>
          <p:nvPr/>
        </p:nvSpPr>
        <p:spPr>
          <a:xfrm>
            <a:off x="432620" y="1075520"/>
            <a:ext cx="2794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 </a:t>
            </a:r>
            <a:endParaRPr/>
          </a:p>
        </p:txBody>
      </p:sp>
      <p:sp>
        <p:nvSpPr>
          <p:cNvPr id="110" name="Google Shape;110;p3"/>
          <p:cNvSpPr txBox="1"/>
          <p:nvPr/>
        </p:nvSpPr>
        <p:spPr>
          <a:xfrm>
            <a:off x="323250" y="2255713"/>
            <a:ext cx="3567300" cy="4608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b="1" lang="ko-KR" sz="1600"/>
              <a:t>평균 이동 시간(분)</a:t>
            </a:r>
            <a:endParaRPr b="1" sz="1600"/>
          </a:p>
        </p:txBody>
      </p:sp>
      <p:pic>
        <p:nvPicPr>
          <p:cNvPr id="111" name="Google Shape;111;p3"/>
          <p:cNvPicPr preferRelativeResize="0"/>
          <p:nvPr/>
        </p:nvPicPr>
        <p:blipFill>
          <a:blip r:embed="rId3">
            <a:alphaModFix/>
          </a:blip>
          <a:stretch>
            <a:fillRect/>
          </a:stretch>
        </p:blipFill>
        <p:spPr>
          <a:xfrm>
            <a:off x="432625" y="2716500"/>
            <a:ext cx="4905900" cy="3437099"/>
          </a:xfrm>
          <a:prstGeom prst="rect">
            <a:avLst/>
          </a:prstGeom>
          <a:noFill/>
          <a:ln>
            <a:noFill/>
          </a:ln>
        </p:spPr>
      </p:pic>
      <p:sp>
        <p:nvSpPr>
          <p:cNvPr id="112" name="Google Shape;112;p3"/>
          <p:cNvSpPr txBox="1"/>
          <p:nvPr/>
        </p:nvSpPr>
        <p:spPr>
          <a:xfrm>
            <a:off x="5812550" y="2335500"/>
            <a:ext cx="29121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KR" sz="1600"/>
              <a:t>💡분석 내용</a:t>
            </a:r>
            <a:endParaRPr b="1" sz="1600"/>
          </a:p>
        </p:txBody>
      </p:sp>
      <p:sp>
        <p:nvSpPr>
          <p:cNvPr id="113" name="Google Shape;113;p3"/>
          <p:cNvSpPr txBox="1"/>
          <p:nvPr/>
        </p:nvSpPr>
        <p:spPr>
          <a:xfrm>
            <a:off x="5535900" y="2818450"/>
            <a:ext cx="4193400" cy="2117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rgbClr val="0D0D0D"/>
              </a:buClr>
              <a:buSzPts val="1200"/>
              <a:buChar char="●"/>
            </a:pPr>
            <a:r>
              <a:rPr lang="ko-KR" sz="1200">
                <a:solidFill>
                  <a:srgbClr val="0D0D0D"/>
                </a:solidFill>
                <a:highlight>
                  <a:srgbClr val="FFFFFF"/>
                </a:highlight>
              </a:rPr>
              <a:t>평균 이동 시간이 대체로 63분 정도로 중심에 분포함</a:t>
            </a:r>
            <a:endParaRPr sz="1200">
              <a:solidFill>
                <a:srgbClr val="0D0D0D"/>
              </a:solidFill>
              <a:highlight>
                <a:srgbClr val="FFFFFF"/>
              </a:highlight>
            </a:endParaRPr>
          </a:p>
          <a:p>
            <a:pPr indent="-304800" lvl="0" marL="457200" rtl="0" algn="l">
              <a:lnSpc>
                <a:spcPct val="115000"/>
              </a:lnSpc>
              <a:spcBef>
                <a:spcPts val="0"/>
              </a:spcBef>
              <a:spcAft>
                <a:spcPts val="0"/>
              </a:spcAft>
              <a:buClr>
                <a:srgbClr val="0D0D0D"/>
              </a:buClr>
              <a:buSzPts val="1200"/>
              <a:buChar char="●"/>
            </a:pPr>
            <a:r>
              <a:rPr lang="ko-KR" sz="1200">
                <a:solidFill>
                  <a:srgbClr val="0D0D0D"/>
                </a:solidFill>
                <a:highlight>
                  <a:srgbClr val="FFFFFF"/>
                </a:highlight>
              </a:rPr>
              <a:t>표준편차가 4분으로 비교적 작기 때문에 대부분의 값들이 평균 주변에 모여 있음</a:t>
            </a:r>
            <a:endParaRPr sz="1200">
              <a:solidFill>
                <a:srgbClr val="0D0D0D"/>
              </a:solidFill>
              <a:highlight>
                <a:srgbClr val="FFFFFF"/>
              </a:highlight>
            </a:endParaRPr>
          </a:p>
          <a:p>
            <a:pPr indent="-304800" lvl="0" marL="457200" rtl="0" algn="l">
              <a:lnSpc>
                <a:spcPct val="115000"/>
              </a:lnSpc>
              <a:spcBef>
                <a:spcPts val="0"/>
              </a:spcBef>
              <a:spcAft>
                <a:spcPts val="0"/>
              </a:spcAft>
              <a:buClr>
                <a:srgbClr val="0D0D0D"/>
              </a:buClr>
              <a:buSzPts val="1200"/>
              <a:buChar char="●"/>
            </a:pPr>
            <a:r>
              <a:rPr lang="ko-KR" sz="1200">
                <a:solidFill>
                  <a:srgbClr val="0D0D0D"/>
                </a:solidFill>
                <a:highlight>
                  <a:srgbClr val="FFFFFF"/>
                </a:highlight>
              </a:rPr>
              <a:t>최소값과 최대값 사이의 범위가 약 13분으로, 대부분의 데이터가 이 범위 내에 포함됨</a:t>
            </a:r>
            <a:endParaRPr sz="105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Char char="●"/>
            </a:pPr>
            <a:r>
              <a:rPr lang="ko-KR" sz="1200">
                <a:solidFill>
                  <a:schemeClr val="dk1"/>
                </a:solidFill>
                <a:highlight>
                  <a:srgbClr val="FFFFFF"/>
                </a:highlight>
              </a:rPr>
              <a:t>최대 평균 이동시간은 1시간 10분정도 소요됨</a:t>
            </a:r>
            <a:endParaRPr sz="1200">
              <a:solidFill>
                <a:srgbClr val="0D0D0D"/>
              </a:solidFill>
              <a:highlight>
                <a:srgbClr val="FFFFFF"/>
              </a:highlight>
            </a:endParaRPr>
          </a:p>
          <a:p>
            <a:pPr indent="0" lvl="0" marL="0" rtl="0" algn="l">
              <a:lnSpc>
                <a:spcPct val="115000"/>
              </a:lnSpc>
              <a:spcBef>
                <a:spcPts val="1500"/>
              </a:spcBef>
              <a:spcAft>
                <a:spcPts val="0"/>
              </a:spcAft>
              <a:buNone/>
            </a:pPr>
            <a:r>
              <a:rPr lang="ko-KR" sz="1200">
                <a:solidFill>
                  <a:srgbClr val="0D0D0D"/>
                </a:solidFill>
                <a:highlight>
                  <a:srgbClr val="FFFFFF"/>
                </a:highlight>
              </a:rPr>
              <a:t>이러한 분포를 통해 이동 시간이 일정한 패턴을 가지고 있음을 확인할 수 있으며, 이는 이동 시간이 정해진 경로나 교통 수단을 이용하는 것과 관련이 있을 수 있음</a:t>
            </a:r>
            <a:endParaRPr sz="1200">
              <a:solidFill>
                <a:srgbClr val="0D0D0D"/>
              </a:solidFill>
              <a:highlight>
                <a:srgbClr val="FFFFFF"/>
              </a:highlight>
            </a:endParaRPr>
          </a:p>
          <a:p>
            <a:pPr indent="0" lvl="0" marL="0" rtl="0" algn="l">
              <a:lnSpc>
                <a:spcPct val="115000"/>
              </a:lnSpc>
              <a:spcBef>
                <a:spcPts val="1100"/>
              </a:spcBef>
              <a:spcAft>
                <a:spcPts val="0"/>
              </a:spcAft>
              <a:buNone/>
            </a:pPr>
            <a:r>
              <a:rPr lang="ko-KR" sz="1200">
                <a:solidFill>
                  <a:schemeClr val="dk1"/>
                </a:solidFill>
                <a:highlight>
                  <a:srgbClr val="FFFFFF"/>
                </a:highlight>
              </a:rPr>
              <a:t>위에서 가설을 설정했을 때 평균 이동시간이 길수록 노선의 개수나 버스정류장 개수가 적다면 이동의 불편함이 있기 때문에 고려사항으로 반영함</a:t>
            </a:r>
            <a:endParaRPr sz="1200">
              <a:solidFill>
                <a:schemeClr val="dk1"/>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t/>
            </a:r>
            <a:endParaRPr sz="1200">
              <a:solidFill>
                <a:srgbClr val="0D0D0D"/>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c559b1af11_5_7"/>
          <p:cNvSpPr txBox="1"/>
          <p:nvPr>
            <p:ph type="title"/>
          </p:nvPr>
        </p:nvSpPr>
        <p:spPr>
          <a:xfrm>
            <a:off x="432625" y="510875"/>
            <a:ext cx="4905900" cy="872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lang="ko-KR">
                <a:latin typeface="Arial"/>
                <a:ea typeface="Arial"/>
                <a:cs typeface="Arial"/>
                <a:sym typeface="Arial"/>
              </a:rPr>
              <a:t>단변량 분석 </a:t>
            </a:r>
            <a:endParaRPr>
              <a:latin typeface="Arial"/>
              <a:ea typeface="Arial"/>
              <a:cs typeface="Arial"/>
              <a:sym typeface="Arial"/>
            </a:endParaRPr>
          </a:p>
        </p:txBody>
      </p:sp>
      <p:sp>
        <p:nvSpPr>
          <p:cNvPr id="119" name="Google Shape;119;g2c559b1af11_5_7"/>
          <p:cNvSpPr/>
          <p:nvPr/>
        </p:nvSpPr>
        <p:spPr>
          <a:xfrm>
            <a:off x="432620" y="5108312"/>
            <a:ext cx="631800" cy="286200"/>
          </a:xfrm>
          <a:prstGeom prst="rect">
            <a:avLst/>
          </a:prstGeom>
          <a:noFill/>
          <a:ln>
            <a:noFill/>
          </a:ln>
        </p:spPr>
        <p:txBody>
          <a:bodyPr anchorCtr="0" anchor="t" bIns="45700" lIns="91425" spcFirstLastPara="1" rIns="91425" wrap="square" tIns="45700">
            <a:noAutofit/>
          </a:bodyPr>
          <a:lstStyle/>
          <a:p>
            <a:pPr indent="0" lvl="0" marL="457200" marR="0" rtl="0" algn="l">
              <a:lnSpc>
                <a:spcPct val="90000"/>
              </a:lnSpc>
              <a:spcBef>
                <a:spcPts val="0"/>
              </a:spcBef>
              <a:spcAft>
                <a:spcPts val="0"/>
              </a:spcAft>
              <a:buNone/>
            </a:pPr>
            <a:r>
              <a:rPr b="0" i="0" lang="ko-KR" sz="1400" u="none" cap="none" strike="noStrike">
                <a:solidFill>
                  <a:srgbClr val="000000"/>
                </a:solidFill>
                <a:latin typeface="Arial"/>
                <a:ea typeface="Arial"/>
                <a:cs typeface="Arial"/>
                <a:sym typeface="Arial"/>
              </a:rPr>
              <a:t> </a:t>
            </a:r>
            <a:endParaRPr/>
          </a:p>
        </p:txBody>
      </p:sp>
      <p:sp>
        <p:nvSpPr>
          <p:cNvPr id="120" name="Google Shape;120;g2c559b1af11_5_7"/>
          <p:cNvSpPr/>
          <p:nvPr/>
        </p:nvSpPr>
        <p:spPr>
          <a:xfrm>
            <a:off x="432620" y="3588896"/>
            <a:ext cx="631800" cy="286200"/>
          </a:xfrm>
          <a:prstGeom prst="rect">
            <a:avLst/>
          </a:prstGeom>
          <a:noFill/>
          <a:ln>
            <a:noFill/>
          </a:ln>
        </p:spPr>
        <p:txBody>
          <a:bodyPr anchorCtr="0" anchor="t" bIns="45700" lIns="91425" spcFirstLastPara="1" rIns="91425" wrap="square" tIns="45700">
            <a:noAutofit/>
          </a:bodyPr>
          <a:lstStyle/>
          <a:p>
            <a:pPr indent="0" lvl="0" marL="457200" marR="0" rtl="0" algn="l">
              <a:lnSpc>
                <a:spcPct val="90000"/>
              </a:lnSpc>
              <a:spcBef>
                <a:spcPts val="0"/>
              </a:spcBef>
              <a:spcAft>
                <a:spcPts val="0"/>
              </a:spcAft>
              <a:buNone/>
            </a:pPr>
            <a:r>
              <a:rPr b="0" i="0" lang="ko-KR" sz="1400" u="none" cap="none" strike="noStrike">
                <a:solidFill>
                  <a:srgbClr val="000000"/>
                </a:solidFill>
                <a:latin typeface="Arial"/>
                <a:ea typeface="Arial"/>
                <a:cs typeface="Arial"/>
                <a:sym typeface="Arial"/>
              </a:rPr>
              <a:t> </a:t>
            </a:r>
            <a:endParaRPr/>
          </a:p>
        </p:txBody>
      </p:sp>
      <p:sp>
        <p:nvSpPr>
          <p:cNvPr id="121" name="Google Shape;121;g2c559b1af11_5_7"/>
          <p:cNvSpPr txBox="1"/>
          <p:nvPr/>
        </p:nvSpPr>
        <p:spPr>
          <a:xfrm>
            <a:off x="235875" y="1383263"/>
            <a:ext cx="3567300" cy="4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KR" sz="1600"/>
              <a:t>2. 이동인구(합)</a:t>
            </a:r>
            <a:endParaRPr b="1" sz="1600"/>
          </a:p>
        </p:txBody>
      </p:sp>
      <p:sp>
        <p:nvSpPr>
          <p:cNvPr id="122" name="Google Shape;122;g2c559b1af11_5_7"/>
          <p:cNvSpPr txBox="1"/>
          <p:nvPr/>
        </p:nvSpPr>
        <p:spPr>
          <a:xfrm>
            <a:off x="5754300" y="1423175"/>
            <a:ext cx="29121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KR" sz="1600"/>
              <a:t>💡분석 내용</a:t>
            </a:r>
            <a:endParaRPr b="1" sz="1600"/>
          </a:p>
        </p:txBody>
      </p:sp>
      <p:sp>
        <p:nvSpPr>
          <p:cNvPr id="123" name="Google Shape;123;g2c559b1af11_5_7"/>
          <p:cNvSpPr txBox="1"/>
          <p:nvPr/>
        </p:nvSpPr>
        <p:spPr>
          <a:xfrm>
            <a:off x="5338525" y="2071775"/>
            <a:ext cx="4472100" cy="2117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rgbClr val="0D0D0D"/>
              </a:buClr>
              <a:buSzPts val="1200"/>
              <a:buChar char="●"/>
            </a:pPr>
            <a:r>
              <a:rPr lang="ko-KR" sz="1200">
                <a:solidFill>
                  <a:srgbClr val="0D0D0D"/>
                </a:solidFill>
                <a:highlight>
                  <a:srgbClr val="FFFFFF"/>
                </a:highlight>
              </a:rPr>
              <a:t>평균 이동인구는 약 51.21명</a:t>
            </a:r>
            <a:endParaRPr sz="1200">
              <a:solidFill>
                <a:srgbClr val="0D0D0D"/>
              </a:solidFill>
              <a:highlight>
                <a:srgbClr val="FFFFFF"/>
              </a:highlight>
            </a:endParaRPr>
          </a:p>
          <a:p>
            <a:pPr indent="-304800" lvl="0" marL="457200" rtl="0" algn="l">
              <a:lnSpc>
                <a:spcPct val="115000"/>
              </a:lnSpc>
              <a:spcBef>
                <a:spcPts val="0"/>
              </a:spcBef>
              <a:spcAft>
                <a:spcPts val="0"/>
              </a:spcAft>
              <a:buClr>
                <a:srgbClr val="0D0D0D"/>
              </a:buClr>
              <a:buSzPts val="1200"/>
              <a:buChar char="●"/>
            </a:pPr>
            <a:r>
              <a:rPr lang="ko-KR" sz="1200">
                <a:solidFill>
                  <a:srgbClr val="0D0D0D"/>
                </a:solidFill>
                <a:highlight>
                  <a:srgbClr val="FFFFFF"/>
                </a:highlight>
              </a:rPr>
              <a:t>이동인구의 표준편차는 약 15.15명으로, 데이터의 변동이 상당히 큼</a:t>
            </a:r>
            <a:endParaRPr sz="1200">
              <a:solidFill>
                <a:srgbClr val="0D0D0D"/>
              </a:solidFill>
              <a:highlight>
                <a:srgbClr val="FFFFFF"/>
              </a:highlight>
            </a:endParaRPr>
          </a:p>
          <a:p>
            <a:pPr indent="-304800" lvl="0" marL="457200" rtl="0" algn="l">
              <a:lnSpc>
                <a:spcPct val="115000"/>
              </a:lnSpc>
              <a:spcBef>
                <a:spcPts val="0"/>
              </a:spcBef>
              <a:spcAft>
                <a:spcPts val="0"/>
              </a:spcAft>
              <a:buClr>
                <a:srgbClr val="0D0D0D"/>
              </a:buClr>
              <a:buSzPts val="1200"/>
              <a:buChar char="●"/>
            </a:pPr>
            <a:r>
              <a:rPr lang="ko-KR" sz="1200">
                <a:solidFill>
                  <a:srgbClr val="0D0D0D"/>
                </a:solidFill>
                <a:highlight>
                  <a:srgbClr val="FFFFFF"/>
                </a:highlight>
              </a:rPr>
              <a:t>최소값은 32.10명, 최대값은 96.16명</a:t>
            </a:r>
            <a:endParaRPr sz="1200">
              <a:solidFill>
                <a:srgbClr val="0D0D0D"/>
              </a:solidFill>
              <a:highlight>
                <a:srgbClr val="FFFFFF"/>
              </a:highlight>
            </a:endParaRPr>
          </a:p>
          <a:p>
            <a:pPr indent="0" lvl="0" marL="457200" rtl="0" algn="l">
              <a:lnSpc>
                <a:spcPct val="115000"/>
              </a:lnSpc>
              <a:spcBef>
                <a:spcPts val="1500"/>
              </a:spcBef>
              <a:spcAft>
                <a:spcPts val="0"/>
              </a:spcAft>
              <a:buNone/>
            </a:pPr>
            <a:r>
              <a:t/>
            </a:r>
            <a:endParaRPr sz="1200">
              <a:solidFill>
                <a:srgbClr val="0D0D0D"/>
              </a:solidFill>
              <a:highlight>
                <a:srgbClr val="FFFFFF"/>
              </a:highlight>
            </a:endParaRPr>
          </a:p>
          <a:p>
            <a:pPr indent="0" lvl="0" marL="0" rtl="0" algn="l">
              <a:lnSpc>
                <a:spcPct val="115000"/>
              </a:lnSpc>
              <a:spcBef>
                <a:spcPts val="1500"/>
              </a:spcBef>
              <a:spcAft>
                <a:spcPts val="0"/>
              </a:spcAft>
              <a:buNone/>
            </a:pPr>
            <a:r>
              <a:rPr lang="ko-KR" sz="1200">
                <a:solidFill>
                  <a:srgbClr val="0D0D0D"/>
                </a:solidFill>
                <a:highlight>
                  <a:srgbClr val="FFFFFF"/>
                </a:highlight>
              </a:rPr>
              <a:t>이동인구 수가 평균적으로 51명 정도로 중심에 분포</a:t>
            </a:r>
            <a:endParaRPr sz="1200">
              <a:solidFill>
                <a:srgbClr val="0D0D0D"/>
              </a:solidFill>
              <a:highlight>
                <a:srgbClr val="FFFFFF"/>
              </a:highlight>
            </a:endParaRPr>
          </a:p>
          <a:p>
            <a:pPr indent="0" lvl="0" marL="0" rtl="0" algn="l">
              <a:lnSpc>
                <a:spcPct val="115000"/>
              </a:lnSpc>
              <a:spcBef>
                <a:spcPts val="1500"/>
              </a:spcBef>
              <a:spcAft>
                <a:spcPts val="0"/>
              </a:spcAft>
              <a:buNone/>
            </a:pPr>
            <a:r>
              <a:rPr lang="ko-KR" sz="1200">
                <a:solidFill>
                  <a:srgbClr val="0D0D0D"/>
                </a:solidFill>
                <a:highlight>
                  <a:srgbClr val="FFFFFF"/>
                </a:highlight>
              </a:rPr>
              <a:t>이동인구 수의 표준편차가 상당히 크기 때문에 데이터의 변동이 크다는 것을 의미</a:t>
            </a:r>
            <a:endParaRPr sz="1200">
              <a:solidFill>
                <a:srgbClr val="0D0D0D"/>
              </a:solidFill>
              <a:highlight>
                <a:srgbClr val="FFFFFF"/>
              </a:highlight>
            </a:endParaRPr>
          </a:p>
          <a:p>
            <a:pPr indent="0" lvl="0" marL="0" rtl="0" algn="l">
              <a:lnSpc>
                <a:spcPct val="115000"/>
              </a:lnSpc>
              <a:spcBef>
                <a:spcPts val="1500"/>
              </a:spcBef>
              <a:spcAft>
                <a:spcPts val="0"/>
              </a:spcAft>
              <a:buNone/>
            </a:pPr>
            <a:r>
              <a:rPr lang="ko-KR" sz="1200">
                <a:solidFill>
                  <a:srgbClr val="0D0D0D"/>
                </a:solidFill>
                <a:highlight>
                  <a:srgbClr val="FFFFFF"/>
                </a:highlight>
              </a:rPr>
              <a:t>이러한 분포를 통해 이동 시간이 일정한 패턴을 가지고 있음을 확인할 수 있으며, 이는 이동 시간이 정해진 경로나 교통 수단을 이용하는 것과 관련이 있을 수 있음</a:t>
            </a:r>
            <a:endParaRPr sz="1200">
              <a:solidFill>
                <a:srgbClr val="0D0D0D"/>
              </a:solidFill>
              <a:highlight>
                <a:srgbClr val="FFFFFF"/>
              </a:highlight>
            </a:endParaRPr>
          </a:p>
          <a:p>
            <a:pPr indent="0" lvl="0" marL="0" rtl="0" algn="l">
              <a:spcBef>
                <a:spcPts val="0"/>
              </a:spcBef>
              <a:spcAft>
                <a:spcPts val="0"/>
              </a:spcAft>
              <a:buNone/>
            </a:pPr>
            <a:r>
              <a:t/>
            </a:r>
            <a:endParaRPr/>
          </a:p>
        </p:txBody>
      </p:sp>
      <p:pic>
        <p:nvPicPr>
          <p:cNvPr id="124" name="Google Shape;124;g2c559b1af11_5_7"/>
          <p:cNvPicPr preferRelativeResize="0"/>
          <p:nvPr/>
        </p:nvPicPr>
        <p:blipFill>
          <a:blip r:embed="rId3">
            <a:alphaModFix/>
          </a:blip>
          <a:stretch>
            <a:fillRect/>
          </a:stretch>
        </p:blipFill>
        <p:spPr>
          <a:xfrm>
            <a:off x="330700" y="2003725"/>
            <a:ext cx="4905899" cy="3797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c559b1af11_5_46"/>
          <p:cNvSpPr txBox="1"/>
          <p:nvPr>
            <p:ph type="title"/>
          </p:nvPr>
        </p:nvSpPr>
        <p:spPr>
          <a:xfrm>
            <a:off x="432625" y="510875"/>
            <a:ext cx="4905900" cy="872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lang="ko-KR">
                <a:latin typeface="Arial"/>
                <a:ea typeface="Arial"/>
                <a:cs typeface="Arial"/>
                <a:sym typeface="Arial"/>
              </a:rPr>
              <a:t>단변량 분석</a:t>
            </a:r>
            <a:endParaRPr>
              <a:latin typeface="Arial"/>
              <a:ea typeface="Arial"/>
              <a:cs typeface="Arial"/>
              <a:sym typeface="Arial"/>
            </a:endParaRPr>
          </a:p>
        </p:txBody>
      </p:sp>
      <p:sp>
        <p:nvSpPr>
          <p:cNvPr id="130" name="Google Shape;130;g2c559b1af11_5_46"/>
          <p:cNvSpPr/>
          <p:nvPr/>
        </p:nvSpPr>
        <p:spPr>
          <a:xfrm>
            <a:off x="432620" y="5108312"/>
            <a:ext cx="631800" cy="286200"/>
          </a:xfrm>
          <a:prstGeom prst="rect">
            <a:avLst/>
          </a:prstGeom>
          <a:noFill/>
          <a:ln>
            <a:noFill/>
          </a:ln>
        </p:spPr>
        <p:txBody>
          <a:bodyPr anchorCtr="0" anchor="t" bIns="45700" lIns="91425" spcFirstLastPara="1" rIns="91425" wrap="square" tIns="45700">
            <a:noAutofit/>
          </a:bodyPr>
          <a:lstStyle/>
          <a:p>
            <a:pPr indent="0" lvl="0" marL="457200" marR="0" rtl="0" algn="l">
              <a:lnSpc>
                <a:spcPct val="90000"/>
              </a:lnSpc>
              <a:spcBef>
                <a:spcPts val="0"/>
              </a:spcBef>
              <a:spcAft>
                <a:spcPts val="0"/>
              </a:spcAft>
              <a:buNone/>
            </a:pPr>
            <a:r>
              <a:rPr b="0" i="0" lang="ko-KR" sz="1400" u="none" cap="none" strike="noStrike">
                <a:solidFill>
                  <a:srgbClr val="000000"/>
                </a:solidFill>
                <a:latin typeface="Arial"/>
                <a:ea typeface="Arial"/>
                <a:cs typeface="Arial"/>
                <a:sym typeface="Arial"/>
              </a:rPr>
              <a:t> </a:t>
            </a:r>
            <a:endParaRPr/>
          </a:p>
        </p:txBody>
      </p:sp>
      <p:sp>
        <p:nvSpPr>
          <p:cNvPr id="131" name="Google Shape;131;g2c559b1af11_5_46"/>
          <p:cNvSpPr/>
          <p:nvPr/>
        </p:nvSpPr>
        <p:spPr>
          <a:xfrm>
            <a:off x="432620" y="3588896"/>
            <a:ext cx="631800" cy="286200"/>
          </a:xfrm>
          <a:prstGeom prst="rect">
            <a:avLst/>
          </a:prstGeom>
          <a:noFill/>
          <a:ln>
            <a:noFill/>
          </a:ln>
        </p:spPr>
        <p:txBody>
          <a:bodyPr anchorCtr="0" anchor="t" bIns="45700" lIns="91425" spcFirstLastPara="1" rIns="91425" wrap="square" tIns="45700">
            <a:noAutofit/>
          </a:bodyPr>
          <a:lstStyle/>
          <a:p>
            <a:pPr indent="0" lvl="0" marL="457200" marR="0" rtl="0" algn="l">
              <a:lnSpc>
                <a:spcPct val="90000"/>
              </a:lnSpc>
              <a:spcBef>
                <a:spcPts val="0"/>
              </a:spcBef>
              <a:spcAft>
                <a:spcPts val="0"/>
              </a:spcAft>
              <a:buNone/>
            </a:pPr>
            <a:r>
              <a:rPr b="0" i="0" lang="ko-KR" sz="1400" u="none" cap="none" strike="noStrike">
                <a:solidFill>
                  <a:srgbClr val="000000"/>
                </a:solidFill>
                <a:latin typeface="Arial"/>
                <a:ea typeface="Arial"/>
                <a:cs typeface="Arial"/>
                <a:sym typeface="Arial"/>
              </a:rPr>
              <a:t> </a:t>
            </a:r>
            <a:endParaRPr/>
          </a:p>
        </p:txBody>
      </p:sp>
      <p:sp>
        <p:nvSpPr>
          <p:cNvPr id="132" name="Google Shape;132;g2c559b1af11_5_46"/>
          <p:cNvSpPr txBox="1"/>
          <p:nvPr/>
        </p:nvSpPr>
        <p:spPr>
          <a:xfrm>
            <a:off x="235875" y="1383263"/>
            <a:ext cx="3567300" cy="4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KR" sz="1600"/>
              <a:t>3</a:t>
            </a:r>
            <a:r>
              <a:rPr b="1" lang="ko-KR" sz="1600"/>
              <a:t>. 승차총승객수</a:t>
            </a:r>
            <a:endParaRPr b="1" sz="1600"/>
          </a:p>
        </p:txBody>
      </p:sp>
      <p:sp>
        <p:nvSpPr>
          <p:cNvPr id="133" name="Google Shape;133;g2c559b1af11_5_46"/>
          <p:cNvSpPr txBox="1"/>
          <p:nvPr/>
        </p:nvSpPr>
        <p:spPr>
          <a:xfrm>
            <a:off x="5754300" y="1423175"/>
            <a:ext cx="29121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KR" sz="1600"/>
              <a:t>💡분석 내용</a:t>
            </a:r>
            <a:endParaRPr b="1" sz="1600"/>
          </a:p>
        </p:txBody>
      </p:sp>
      <p:pic>
        <p:nvPicPr>
          <p:cNvPr id="134" name="Google Shape;134;g2c559b1af11_5_46"/>
          <p:cNvPicPr preferRelativeResize="0"/>
          <p:nvPr/>
        </p:nvPicPr>
        <p:blipFill>
          <a:blip r:embed="rId3">
            <a:alphaModFix/>
          </a:blip>
          <a:stretch>
            <a:fillRect/>
          </a:stretch>
        </p:blipFill>
        <p:spPr>
          <a:xfrm>
            <a:off x="235875" y="1969850"/>
            <a:ext cx="4994349" cy="3729125"/>
          </a:xfrm>
          <a:prstGeom prst="rect">
            <a:avLst/>
          </a:prstGeom>
          <a:noFill/>
          <a:ln>
            <a:noFill/>
          </a:ln>
        </p:spPr>
      </p:pic>
      <p:sp>
        <p:nvSpPr>
          <p:cNvPr id="135" name="Google Shape;135;g2c559b1af11_5_46"/>
          <p:cNvSpPr txBox="1"/>
          <p:nvPr/>
        </p:nvSpPr>
        <p:spPr>
          <a:xfrm>
            <a:off x="5433900" y="2057200"/>
            <a:ext cx="4472100" cy="21177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1500"/>
              </a:spcBef>
              <a:spcAft>
                <a:spcPts val="0"/>
              </a:spcAft>
              <a:buClr>
                <a:srgbClr val="0D0D0D"/>
              </a:buClr>
              <a:buSzPts val="800"/>
              <a:buChar char="●"/>
            </a:pPr>
            <a:r>
              <a:rPr lang="ko-KR" sz="1200">
                <a:solidFill>
                  <a:schemeClr val="dk1"/>
                </a:solidFill>
              </a:rPr>
              <a:t>평균 승차총승객수: 약 4,110,994.4명</a:t>
            </a:r>
            <a:endParaRPr sz="1200">
              <a:solidFill>
                <a:schemeClr val="dk1"/>
              </a:solidFill>
            </a:endParaRPr>
          </a:p>
          <a:p>
            <a:pPr indent="-279400" lvl="0" marL="457200" rtl="0" algn="l">
              <a:lnSpc>
                <a:spcPct val="115000"/>
              </a:lnSpc>
              <a:spcBef>
                <a:spcPts val="0"/>
              </a:spcBef>
              <a:spcAft>
                <a:spcPts val="0"/>
              </a:spcAft>
              <a:buClr>
                <a:srgbClr val="0D0D0D"/>
              </a:buClr>
              <a:buSzPts val="800"/>
              <a:buChar char="●"/>
            </a:pPr>
            <a:r>
              <a:rPr lang="ko-KR" sz="1200">
                <a:solidFill>
                  <a:schemeClr val="dk1"/>
                </a:solidFill>
              </a:rPr>
              <a:t>표준편차는 약 1,158,910명이며 최소값은 2,365,355명이고, 최대값은 6,960,336명</a:t>
            </a:r>
            <a:endParaRPr sz="1200">
              <a:solidFill>
                <a:schemeClr val="dk1"/>
              </a:solidFill>
            </a:endParaRPr>
          </a:p>
          <a:p>
            <a:pPr indent="-279400" lvl="0" marL="457200" rtl="0" algn="l">
              <a:lnSpc>
                <a:spcPct val="115000"/>
              </a:lnSpc>
              <a:spcBef>
                <a:spcPts val="0"/>
              </a:spcBef>
              <a:spcAft>
                <a:spcPts val="0"/>
              </a:spcAft>
              <a:buClr>
                <a:srgbClr val="0D0D0D"/>
              </a:buClr>
              <a:buSzPts val="800"/>
              <a:buChar char="●"/>
            </a:pPr>
            <a:r>
              <a:rPr lang="ko-KR" sz="1200">
                <a:solidFill>
                  <a:schemeClr val="dk1"/>
                </a:solidFill>
              </a:rPr>
              <a:t>중간값(median): 4,125,466명</a:t>
            </a:r>
            <a:endParaRPr sz="1200">
              <a:solidFill>
                <a:schemeClr val="dk1"/>
              </a:solidFill>
            </a:endParaRPr>
          </a:p>
          <a:p>
            <a:pPr indent="0" lvl="0" marL="457200" rtl="0" algn="l">
              <a:lnSpc>
                <a:spcPct val="115000"/>
              </a:lnSpc>
              <a:spcBef>
                <a:spcPts val="1500"/>
              </a:spcBef>
              <a:spcAft>
                <a:spcPts val="0"/>
              </a:spcAft>
              <a:buNone/>
            </a:pPr>
            <a:r>
              <a:t/>
            </a:r>
            <a:endParaRPr sz="1200">
              <a:solidFill>
                <a:schemeClr val="dk1"/>
              </a:solidFill>
            </a:endParaRPr>
          </a:p>
          <a:p>
            <a:pPr indent="0" lvl="0" marL="0" rtl="0" algn="l">
              <a:lnSpc>
                <a:spcPct val="115000"/>
              </a:lnSpc>
              <a:spcBef>
                <a:spcPts val="1500"/>
              </a:spcBef>
              <a:spcAft>
                <a:spcPts val="0"/>
              </a:spcAft>
              <a:buNone/>
            </a:pPr>
            <a:r>
              <a:rPr lang="ko-KR" sz="1200">
                <a:solidFill>
                  <a:schemeClr val="dk1"/>
                </a:solidFill>
              </a:rPr>
              <a:t>평균 승차총승객수는 약 4백만 명으로, 평균 대중교통 이용자 수가 매우 많음.</a:t>
            </a:r>
            <a:endParaRPr sz="1200">
              <a:solidFill>
                <a:schemeClr val="dk1"/>
              </a:solidFill>
            </a:endParaRPr>
          </a:p>
          <a:p>
            <a:pPr indent="0" lvl="0" marL="0" rtl="0" algn="l">
              <a:lnSpc>
                <a:spcPct val="115000"/>
              </a:lnSpc>
              <a:spcBef>
                <a:spcPts val="1500"/>
              </a:spcBef>
              <a:spcAft>
                <a:spcPts val="0"/>
              </a:spcAft>
              <a:buNone/>
            </a:pPr>
            <a:r>
              <a:rPr lang="ko-KR" sz="1200">
                <a:solidFill>
                  <a:schemeClr val="dk1"/>
                </a:solidFill>
              </a:rPr>
              <a:t>데이터의 표준편차가 크게 나타나는 것으로 보아, 승차총승객수는 변동이 클 것으로 예상됨</a:t>
            </a:r>
            <a:endParaRPr sz="1200">
              <a:solidFill>
                <a:schemeClr val="dk1"/>
              </a:solidFill>
            </a:endParaRPr>
          </a:p>
          <a:p>
            <a:pPr indent="0" lvl="0" marL="0" rtl="0" algn="l">
              <a:lnSpc>
                <a:spcPct val="115000"/>
              </a:lnSpc>
              <a:spcBef>
                <a:spcPts val="1500"/>
              </a:spcBef>
              <a:spcAft>
                <a:spcPts val="0"/>
              </a:spcAft>
              <a:buNone/>
            </a:pPr>
            <a:r>
              <a:rPr lang="ko-KR" sz="1200">
                <a:solidFill>
                  <a:schemeClr val="dk1"/>
                </a:solidFill>
              </a:rPr>
              <a:t>중간값(median)이 제 25 백분위와 제 75 백분위 사이에 위치하고 있어 데이터의 분포가 균형있게 분포되어 있음</a:t>
            </a:r>
            <a:endParaRPr sz="800">
              <a:solidFill>
                <a:srgbClr val="0D0D0D"/>
              </a:solidFill>
              <a:highlight>
                <a:srgbClr val="FFFFFF"/>
              </a:highlight>
            </a:endParaRPr>
          </a:p>
          <a:p>
            <a:pPr indent="0" lvl="0" marL="0" rtl="0" algn="l">
              <a:spcBef>
                <a:spcPts val="15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c559b1af11_5_56"/>
          <p:cNvSpPr txBox="1"/>
          <p:nvPr>
            <p:ph type="title"/>
          </p:nvPr>
        </p:nvSpPr>
        <p:spPr>
          <a:xfrm>
            <a:off x="432625" y="510875"/>
            <a:ext cx="4905900" cy="872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lang="ko-KR">
                <a:latin typeface="Arial"/>
                <a:ea typeface="Arial"/>
                <a:cs typeface="Arial"/>
                <a:sym typeface="Arial"/>
              </a:rPr>
              <a:t>단변량 분석 </a:t>
            </a:r>
            <a:endParaRPr>
              <a:latin typeface="Arial"/>
              <a:ea typeface="Arial"/>
              <a:cs typeface="Arial"/>
              <a:sym typeface="Arial"/>
            </a:endParaRPr>
          </a:p>
        </p:txBody>
      </p:sp>
      <p:sp>
        <p:nvSpPr>
          <p:cNvPr id="141" name="Google Shape;141;g2c559b1af11_5_56"/>
          <p:cNvSpPr/>
          <p:nvPr/>
        </p:nvSpPr>
        <p:spPr>
          <a:xfrm>
            <a:off x="432620" y="5108312"/>
            <a:ext cx="631800" cy="286200"/>
          </a:xfrm>
          <a:prstGeom prst="rect">
            <a:avLst/>
          </a:prstGeom>
          <a:noFill/>
          <a:ln>
            <a:noFill/>
          </a:ln>
        </p:spPr>
        <p:txBody>
          <a:bodyPr anchorCtr="0" anchor="t" bIns="45700" lIns="91425" spcFirstLastPara="1" rIns="91425" wrap="square" tIns="45700">
            <a:noAutofit/>
          </a:bodyPr>
          <a:lstStyle/>
          <a:p>
            <a:pPr indent="0" lvl="0" marL="457200" marR="0" rtl="0" algn="l">
              <a:lnSpc>
                <a:spcPct val="90000"/>
              </a:lnSpc>
              <a:spcBef>
                <a:spcPts val="0"/>
              </a:spcBef>
              <a:spcAft>
                <a:spcPts val="0"/>
              </a:spcAft>
              <a:buNone/>
            </a:pPr>
            <a:r>
              <a:rPr b="0" i="0" lang="ko-KR" sz="1400" u="none" cap="none" strike="noStrike">
                <a:solidFill>
                  <a:srgbClr val="000000"/>
                </a:solidFill>
                <a:latin typeface="Arial"/>
                <a:ea typeface="Arial"/>
                <a:cs typeface="Arial"/>
                <a:sym typeface="Arial"/>
              </a:rPr>
              <a:t> </a:t>
            </a:r>
            <a:endParaRPr/>
          </a:p>
        </p:txBody>
      </p:sp>
      <p:sp>
        <p:nvSpPr>
          <p:cNvPr id="142" name="Google Shape;142;g2c559b1af11_5_56"/>
          <p:cNvSpPr/>
          <p:nvPr/>
        </p:nvSpPr>
        <p:spPr>
          <a:xfrm>
            <a:off x="432620" y="3588896"/>
            <a:ext cx="631800" cy="286200"/>
          </a:xfrm>
          <a:prstGeom prst="rect">
            <a:avLst/>
          </a:prstGeom>
          <a:noFill/>
          <a:ln>
            <a:noFill/>
          </a:ln>
        </p:spPr>
        <p:txBody>
          <a:bodyPr anchorCtr="0" anchor="t" bIns="45700" lIns="91425" spcFirstLastPara="1" rIns="91425" wrap="square" tIns="45700">
            <a:noAutofit/>
          </a:bodyPr>
          <a:lstStyle/>
          <a:p>
            <a:pPr indent="0" lvl="0" marL="457200" marR="0" rtl="0" algn="l">
              <a:lnSpc>
                <a:spcPct val="90000"/>
              </a:lnSpc>
              <a:spcBef>
                <a:spcPts val="0"/>
              </a:spcBef>
              <a:spcAft>
                <a:spcPts val="0"/>
              </a:spcAft>
              <a:buNone/>
            </a:pPr>
            <a:r>
              <a:rPr b="0" i="0" lang="ko-KR" sz="1400" u="none" cap="none" strike="noStrike">
                <a:solidFill>
                  <a:srgbClr val="000000"/>
                </a:solidFill>
                <a:latin typeface="Arial"/>
                <a:ea typeface="Arial"/>
                <a:cs typeface="Arial"/>
                <a:sym typeface="Arial"/>
              </a:rPr>
              <a:t> </a:t>
            </a:r>
            <a:endParaRPr/>
          </a:p>
        </p:txBody>
      </p:sp>
      <p:sp>
        <p:nvSpPr>
          <p:cNvPr id="143" name="Google Shape;143;g2c559b1af11_5_56"/>
          <p:cNvSpPr txBox="1"/>
          <p:nvPr/>
        </p:nvSpPr>
        <p:spPr>
          <a:xfrm>
            <a:off x="235875" y="1383263"/>
            <a:ext cx="3567300" cy="4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KR" sz="1600"/>
              <a:t>4</a:t>
            </a:r>
            <a:r>
              <a:rPr b="1" lang="ko-KR" sz="1600"/>
              <a:t>. 하차총승객수</a:t>
            </a:r>
            <a:endParaRPr b="1" sz="1600"/>
          </a:p>
        </p:txBody>
      </p:sp>
      <p:sp>
        <p:nvSpPr>
          <p:cNvPr id="144" name="Google Shape;144;g2c559b1af11_5_56"/>
          <p:cNvSpPr txBox="1"/>
          <p:nvPr/>
        </p:nvSpPr>
        <p:spPr>
          <a:xfrm>
            <a:off x="5754300" y="1423175"/>
            <a:ext cx="29121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KR" sz="1600"/>
              <a:t>💡분석 내용</a:t>
            </a:r>
            <a:endParaRPr b="1" sz="1600"/>
          </a:p>
        </p:txBody>
      </p:sp>
      <p:sp>
        <p:nvSpPr>
          <p:cNvPr id="145" name="Google Shape;145;g2c559b1af11_5_56"/>
          <p:cNvSpPr txBox="1"/>
          <p:nvPr/>
        </p:nvSpPr>
        <p:spPr>
          <a:xfrm>
            <a:off x="5338525" y="2052963"/>
            <a:ext cx="4472100" cy="3698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chemeClr val="dk1"/>
              </a:buClr>
              <a:buSzPts val="1200"/>
              <a:buChar char="●"/>
            </a:pPr>
            <a:r>
              <a:rPr lang="ko-KR" sz="1200">
                <a:solidFill>
                  <a:schemeClr val="dk1"/>
                </a:solidFill>
              </a:rPr>
              <a:t>평균 하차총승객수는 약 4,029,876.44명</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ko-KR" sz="1200">
                <a:solidFill>
                  <a:schemeClr val="dk1"/>
                </a:solidFill>
              </a:rPr>
              <a:t>표준편차는 약 1,138,603명이며 최소값은 2,331,836명이고, 최대값은 6,597,087명</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ko-KR" sz="1200">
                <a:solidFill>
                  <a:schemeClr val="dk1"/>
                </a:solidFill>
              </a:rPr>
              <a:t>중간값(median)은 3,979,142명</a:t>
            </a:r>
            <a:endParaRPr sz="1200">
              <a:solidFill>
                <a:schemeClr val="dk1"/>
              </a:solidFill>
            </a:endParaRPr>
          </a:p>
          <a:p>
            <a:pPr indent="0" lvl="0" marL="0" rtl="0" algn="l">
              <a:lnSpc>
                <a:spcPct val="115000"/>
              </a:lnSpc>
              <a:spcBef>
                <a:spcPts val="1500"/>
              </a:spcBef>
              <a:spcAft>
                <a:spcPts val="0"/>
              </a:spcAft>
              <a:buNone/>
            </a:pPr>
            <a:r>
              <a:t/>
            </a:r>
            <a:endParaRPr sz="1200">
              <a:solidFill>
                <a:schemeClr val="dk1"/>
              </a:solidFill>
            </a:endParaRPr>
          </a:p>
          <a:p>
            <a:pPr indent="0" lvl="0" marL="0" rtl="0" algn="l">
              <a:lnSpc>
                <a:spcPct val="115000"/>
              </a:lnSpc>
              <a:spcBef>
                <a:spcPts val="1500"/>
              </a:spcBef>
              <a:spcAft>
                <a:spcPts val="0"/>
              </a:spcAft>
              <a:buNone/>
            </a:pPr>
            <a:r>
              <a:rPr lang="ko-KR" sz="1200">
                <a:solidFill>
                  <a:schemeClr val="dk1"/>
                </a:solidFill>
              </a:rPr>
              <a:t>데이터의 표준편차가 크게 나타나는 것으로 보아, 하차총승객수도 변동이 클 것으로 예상됨.</a:t>
            </a:r>
            <a:endParaRPr sz="1200">
              <a:solidFill>
                <a:schemeClr val="dk1"/>
              </a:solidFill>
            </a:endParaRPr>
          </a:p>
          <a:p>
            <a:pPr indent="0" lvl="0" marL="0" rtl="0" algn="l">
              <a:lnSpc>
                <a:spcPct val="115000"/>
              </a:lnSpc>
              <a:spcBef>
                <a:spcPts val="1500"/>
              </a:spcBef>
              <a:spcAft>
                <a:spcPts val="0"/>
              </a:spcAft>
              <a:buNone/>
            </a:pPr>
            <a:r>
              <a:rPr lang="ko-KR" sz="1200">
                <a:solidFill>
                  <a:schemeClr val="dk1"/>
                </a:solidFill>
              </a:rPr>
              <a:t>제 25 백분위와 제 75 백분위의 차이가 약 1백만 명 정도로,  하차총승객수는 일정한 범위내에 분포함 </a:t>
            </a:r>
            <a:endParaRPr sz="1200">
              <a:solidFill>
                <a:schemeClr val="dk1"/>
              </a:solidFill>
            </a:endParaRPr>
          </a:p>
          <a:p>
            <a:pPr indent="0" lvl="0" marL="0" rtl="0" algn="l">
              <a:lnSpc>
                <a:spcPct val="115000"/>
              </a:lnSpc>
              <a:spcBef>
                <a:spcPts val="1500"/>
              </a:spcBef>
              <a:spcAft>
                <a:spcPts val="0"/>
              </a:spcAft>
              <a:buNone/>
            </a:pPr>
            <a:r>
              <a:rPr lang="ko-KR" sz="1200">
                <a:solidFill>
                  <a:schemeClr val="dk1"/>
                </a:solidFill>
              </a:rPr>
              <a:t>중간값(median)이 제 75 백분위와 비슷한 값으로 나타나는 것으로 보아, 데이터의 분포가 비교적 완만한 형태를 보임</a:t>
            </a:r>
            <a:endParaRPr/>
          </a:p>
        </p:txBody>
      </p:sp>
      <p:pic>
        <p:nvPicPr>
          <p:cNvPr id="146" name="Google Shape;146;g2c559b1af11_5_56"/>
          <p:cNvPicPr preferRelativeResize="0"/>
          <p:nvPr/>
        </p:nvPicPr>
        <p:blipFill>
          <a:blip r:embed="rId3">
            <a:alphaModFix/>
          </a:blip>
          <a:stretch>
            <a:fillRect/>
          </a:stretch>
        </p:blipFill>
        <p:spPr>
          <a:xfrm>
            <a:off x="330700" y="2003725"/>
            <a:ext cx="4905899" cy="3797175"/>
          </a:xfrm>
          <a:prstGeom prst="rect">
            <a:avLst/>
          </a:prstGeom>
          <a:noFill/>
          <a:ln>
            <a:noFill/>
          </a:ln>
        </p:spPr>
      </p:pic>
      <p:pic>
        <p:nvPicPr>
          <p:cNvPr id="147" name="Google Shape;147;g2c559b1af11_5_56"/>
          <p:cNvPicPr preferRelativeResize="0"/>
          <p:nvPr/>
        </p:nvPicPr>
        <p:blipFill>
          <a:blip r:embed="rId4">
            <a:alphaModFix/>
          </a:blip>
          <a:stretch>
            <a:fillRect/>
          </a:stretch>
        </p:blipFill>
        <p:spPr>
          <a:xfrm>
            <a:off x="217449" y="1948750"/>
            <a:ext cx="5132399" cy="3907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파랑">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16c548c-0cd3-4220-987a-a58bfd9a89d4_Enabled">
    <vt:lpwstr>true</vt:lpwstr>
  </property>
  <property fmtid="{D5CDD505-2E9C-101B-9397-08002B2CF9AE}" pid="3" name="MSIP_Label_b16c548c-0cd3-4220-987a-a58bfd9a89d4_SetDate">
    <vt:lpwstr>2022-01-28T12:25:58Z</vt:lpwstr>
  </property>
  <property fmtid="{D5CDD505-2E9C-101B-9397-08002B2CF9AE}" pid="4" name="MSIP_Label_b16c548c-0cd3-4220-987a-a58bfd9a89d4_Method">
    <vt:lpwstr>Privileged</vt:lpwstr>
  </property>
  <property fmtid="{D5CDD505-2E9C-101B-9397-08002B2CF9AE}" pid="5" name="MSIP_Label_b16c548c-0cd3-4220-987a-a58bfd9a89d4_Name">
    <vt:lpwstr>b16c548c-0cd3-4220-987a-a58bfd9a89d4</vt:lpwstr>
  </property>
  <property fmtid="{D5CDD505-2E9C-101B-9397-08002B2CF9AE}" pid="6" name="MSIP_Label_b16c548c-0cd3-4220-987a-a58bfd9a89d4_SiteId">
    <vt:lpwstr>522a0f89-ae58-43b6-821b-2b06cecc7d8a</vt:lpwstr>
  </property>
  <property fmtid="{D5CDD505-2E9C-101B-9397-08002B2CF9AE}" pid="7" name="MSIP_Label_b16c548c-0cd3-4220-987a-a58bfd9a89d4_ActionId">
    <vt:lpwstr>0e831c6a-4daf-459e-a66c-38ad3bcc73cf</vt:lpwstr>
  </property>
  <property fmtid="{D5CDD505-2E9C-101B-9397-08002B2CF9AE}" pid="8" name="MSIP_Label_b16c548c-0cd3-4220-987a-a58bfd9a89d4_ContentBits">
    <vt:lpwstr>0</vt:lpwstr>
  </property>
  <property fmtid="{D5CDD505-2E9C-101B-9397-08002B2CF9AE}" pid="9" name="ContentTypeId">
    <vt:lpwstr>0x010100661AA2C327A4324587CA5B8F932705FD</vt:lpwstr>
  </property>
</Properties>
</file>