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0" r:id="rId2"/>
    <p:sldId id="271" r:id="rId3"/>
    <p:sldId id="283" r:id="rId4"/>
    <p:sldId id="272" r:id="rId5"/>
    <p:sldId id="280" r:id="rId6"/>
    <p:sldId id="281" r:id="rId7"/>
    <p:sldId id="284" r:id="rId8"/>
    <p:sldId id="285" r:id="rId9"/>
    <p:sldId id="290" r:id="rId10"/>
    <p:sldId id="288" r:id="rId11"/>
    <p:sldId id="287" r:id="rId12"/>
    <p:sldId id="289" r:id="rId13"/>
    <p:sldId id="291" r:id="rId14"/>
    <p:sldId id="292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276" r:id="rId25"/>
    <p:sldId id="303" r:id="rId26"/>
    <p:sldId id="304" r:id="rId27"/>
    <p:sldId id="305" r:id="rId28"/>
    <p:sldId id="26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030"/>
    <a:srgbClr val="7F7F7F"/>
    <a:srgbClr val="F9F9F9"/>
    <a:srgbClr val="67FB42"/>
    <a:srgbClr val="FAFAF4"/>
    <a:srgbClr val="36A960"/>
    <a:srgbClr val="DDDDDD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00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59B1A-4DC7-41A7-B698-AC510C4249F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E19DD-8D67-45CA-B1B3-24175FCF6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6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8D54BE5-C45A-467E-BA56-D75F1862485B}"/>
              </a:ext>
            </a:extLst>
          </p:cNvPr>
          <p:cNvCxnSpPr>
            <a:cxnSpLocks/>
          </p:cNvCxnSpPr>
          <p:nvPr userDrawn="1"/>
        </p:nvCxnSpPr>
        <p:spPr>
          <a:xfrm flipV="1">
            <a:off x="534357" y="351692"/>
            <a:ext cx="5831936" cy="3880"/>
          </a:xfrm>
          <a:prstGeom prst="line">
            <a:avLst/>
          </a:prstGeom>
          <a:ln w="38100">
            <a:solidFill>
              <a:srgbClr val="67F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5128FE-279B-4F4D-B12B-23D2AAD3F382}"/>
              </a:ext>
            </a:extLst>
          </p:cNvPr>
          <p:cNvSpPr txBox="1"/>
          <p:nvPr userDrawn="1"/>
        </p:nvSpPr>
        <p:spPr>
          <a:xfrm>
            <a:off x="534357" y="261178"/>
            <a:ext cx="7976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</a:t>
            </a:r>
            <a:endParaRPr lang="ko-KR" altLang="en-US" sz="8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534356" y="1584617"/>
            <a:ext cx="11171973" cy="77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프론트엔드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개발자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김점핏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421745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0DDC7-73E2-4D23-A93A-2AC2DB49A8AA}"/>
              </a:ext>
            </a:extLst>
          </p:cNvPr>
          <p:cNvGrpSpPr/>
          <p:nvPr userDrawn="1"/>
        </p:nvGrpSpPr>
        <p:grpSpPr>
          <a:xfrm>
            <a:off x="574549" y="350746"/>
            <a:ext cx="4693250" cy="1600413"/>
            <a:chOff x="235309" y="207129"/>
            <a:chExt cx="4693250" cy="16004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162495-4FFF-4D5A-85D5-37C3E82848EC}"/>
                </a:ext>
              </a:extLst>
            </p:cNvPr>
            <p:cNvSpPr txBox="1"/>
            <p:nvPr/>
          </p:nvSpPr>
          <p:spPr>
            <a:xfrm>
              <a:off x="235309" y="237882"/>
              <a:ext cx="4693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PORTFOLIO</a:t>
              </a:r>
              <a:r>
                <a:rPr lang="en-US" altLang="ko-KR" sz="4800" b="1" dirty="0">
                  <a:solidFill>
                    <a:srgbClr val="7F7F7F"/>
                  </a:solidFill>
                </a:rPr>
                <a:t> CONTENTS</a:t>
              </a:r>
              <a:endParaRPr lang="ko-KR" altLang="en-US" sz="4800" b="1" dirty="0">
                <a:solidFill>
                  <a:srgbClr val="7F7F7F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EF464F1-6A7C-4005-AF35-BEB77E8DE171}"/>
                </a:ext>
              </a:extLst>
            </p:cNvPr>
            <p:cNvCxnSpPr>
              <a:cxnSpLocks/>
            </p:cNvCxnSpPr>
            <p:nvPr/>
          </p:nvCxnSpPr>
          <p:spPr>
            <a:xfrm>
              <a:off x="235309" y="207129"/>
              <a:ext cx="3433793" cy="0"/>
            </a:xfrm>
            <a:prstGeom prst="line">
              <a:avLst/>
            </a:prstGeom>
            <a:ln w="38100">
              <a:solidFill>
                <a:srgbClr val="67F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36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713145" y="1031535"/>
            <a:ext cx="2232000" cy="39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09587" y="1075205"/>
            <a:ext cx="476412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6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63467" y="1060258"/>
            <a:ext cx="86453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Project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712787" y="1531938"/>
            <a:ext cx="7965700" cy="662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프로젝트 제목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0EFFC-0268-43E1-B9C1-7159359D02DB}"/>
              </a:ext>
            </a:extLst>
          </p:cNvPr>
          <p:cNvSpPr txBox="1"/>
          <p:nvPr userDrawn="1"/>
        </p:nvSpPr>
        <p:spPr>
          <a:xfrm>
            <a:off x="6165011" y="3501744"/>
            <a:ext cx="209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project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0A52404-D9C3-462C-8D03-D9DC32C6CA7A}"/>
              </a:ext>
            </a:extLst>
          </p:cNvPr>
          <p:cNvCxnSpPr/>
          <p:nvPr userDrawn="1"/>
        </p:nvCxnSpPr>
        <p:spPr>
          <a:xfrm>
            <a:off x="8052806" y="3705805"/>
            <a:ext cx="3597215" cy="0"/>
          </a:xfrm>
          <a:prstGeom prst="line">
            <a:avLst/>
          </a:prstGeom>
          <a:ln w="12700">
            <a:solidFill>
              <a:srgbClr val="67FB42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1"/>
          <p:cNvSpPr>
            <a:spLocks noGrp="1"/>
          </p:cNvSpPr>
          <p:nvPr>
            <p:ph type="body" sz="quarter" idx="12" hasCustomPrompt="1"/>
          </p:nvPr>
        </p:nvSpPr>
        <p:spPr>
          <a:xfrm>
            <a:off x="6164263" y="4173539"/>
            <a:ext cx="5486400" cy="19280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진행 목적 및 프로젝트에 대한 간단한 소개</a:t>
            </a:r>
          </a:p>
        </p:txBody>
      </p:sp>
    </p:spTree>
    <p:extLst>
      <p:ext uri="{BB962C8B-B14F-4D97-AF65-F5344CB8AC3E}">
        <p14:creationId xmlns:p14="http://schemas.microsoft.com/office/powerpoint/2010/main" val="55393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5560521" y="714485"/>
            <a:ext cx="6492875" cy="5669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프로젝트 결과물 이미지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0581-235E-4B20-AD59-8DE38C4FCD82}"/>
              </a:ext>
            </a:extLst>
          </p:cNvPr>
          <p:cNvSpPr txBox="1"/>
          <p:nvPr userDrawn="1"/>
        </p:nvSpPr>
        <p:spPr>
          <a:xfrm>
            <a:off x="189829" y="747713"/>
            <a:ext cx="23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 project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</p:spTree>
    <p:extLst>
      <p:ext uri="{BB962C8B-B14F-4D97-AF65-F5344CB8AC3E}">
        <p14:creationId xmlns:p14="http://schemas.microsoft.com/office/powerpoint/2010/main" val="77430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1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189830" y="714485"/>
            <a:ext cx="5745457" cy="6018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프로젝트 결과물 이미지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0581-235E-4B20-AD59-8DE38C4FCD82}"/>
              </a:ext>
            </a:extLst>
          </p:cNvPr>
          <p:cNvSpPr txBox="1"/>
          <p:nvPr userDrawn="1"/>
        </p:nvSpPr>
        <p:spPr>
          <a:xfrm>
            <a:off x="6095999" y="747713"/>
            <a:ext cx="23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 project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</p:spTree>
    <p:extLst>
      <p:ext uri="{BB962C8B-B14F-4D97-AF65-F5344CB8AC3E}">
        <p14:creationId xmlns:p14="http://schemas.microsoft.com/office/powerpoint/2010/main" val="37661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4160018" y="1528763"/>
            <a:ext cx="7893379" cy="4855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/>
              <a:t>코딩 내용</a:t>
            </a: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1694595" y="771940"/>
            <a:ext cx="9615204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① 노래 추천 이미지 롤링 리스트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06A6D0-9935-4450-A953-715CEDEDD14B}"/>
              </a:ext>
            </a:extLst>
          </p:cNvPr>
          <p:cNvSpPr txBox="1"/>
          <p:nvPr userDrawn="1"/>
        </p:nvSpPr>
        <p:spPr>
          <a:xfrm>
            <a:off x="189829" y="747712"/>
            <a:ext cx="15047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work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5913" y="1528763"/>
            <a:ext cx="3653186" cy="4856162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 marL="457200" indent="0">
              <a:buNone/>
              <a:defRPr sz="1100"/>
            </a:lvl2pPr>
          </a:lstStyle>
          <a:p>
            <a:pPr lvl="0"/>
            <a:r>
              <a:rPr lang="ko-KR" altLang="en-US" dirty="0"/>
              <a:t>기능 소개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  <a:p>
            <a:pPr lvl="0"/>
            <a:r>
              <a:rPr lang="ko-KR" altLang="en-US" dirty="0"/>
              <a:t>작업 내용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95662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7F45D7-19B4-48E6-8BB1-C92071A7EC82}"/>
              </a:ext>
            </a:extLst>
          </p:cNvPr>
          <p:cNvSpPr txBox="1"/>
          <p:nvPr userDrawn="1"/>
        </p:nvSpPr>
        <p:spPr>
          <a:xfrm>
            <a:off x="2712707" y="3105359"/>
            <a:ext cx="67665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63030"/>
                </a:solidFill>
              </a:rPr>
              <a:t>End of</a:t>
            </a:r>
            <a:r>
              <a:rPr lang="en-US" altLang="ko-KR" sz="2800" b="1" baseline="0" dirty="0">
                <a:solidFill>
                  <a:srgbClr val="263030"/>
                </a:solidFill>
              </a:rPr>
              <a:t> Document</a:t>
            </a:r>
            <a:endParaRPr lang="ko-KR" altLang="en-US" sz="2800" b="1" dirty="0">
              <a:solidFill>
                <a:srgbClr val="26303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0A52404-D9C3-462C-8D03-D9DC32C6CA7A}"/>
              </a:ext>
            </a:extLst>
          </p:cNvPr>
          <p:cNvCxnSpPr/>
          <p:nvPr userDrawn="1"/>
        </p:nvCxnSpPr>
        <p:spPr>
          <a:xfrm>
            <a:off x="4535883" y="3705805"/>
            <a:ext cx="3191299" cy="0"/>
          </a:xfrm>
          <a:prstGeom prst="line">
            <a:avLst/>
          </a:prstGeom>
          <a:ln w="12700">
            <a:solidFill>
              <a:srgbClr val="67FB42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6C89A6-B0F8-4834-93B8-534384DDE1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3" t="39976" r="23040" b="39749"/>
          <a:stretch/>
        </p:blipFill>
        <p:spPr>
          <a:xfrm>
            <a:off x="11274187" y="6483308"/>
            <a:ext cx="807673" cy="299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68769B-5FEA-4C23-AD7C-C9625316FDB1}"/>
              </a:ext>
            </a:extLst>
          </p:cNvPr>
          <p:cNvSpPr txBox="1"/>
          <p:nvPr userDrawn="1"/>
        </p:nvSpPr>
        <p:spPr>
          <a:xfrm>
            <a:off x="10042064" y="6524462"/>
            <a:ext cx="1477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개발자 채용 플랫폼</a:t>
            </a:r>
          </a:p>
        </p:txBody>
      </p:sp>
    </p:spTree>
    <p:extLst>
      <p:ext uri="{BB962C8B-B14F-4D97-AF65-F5344CB8AC3E}">
        <p14:creationId xmlns:p14="http://schemas.microsoft.com/office/powerpoint/2010/main" val="36683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  <p:sldLayoutId id="2147483667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udwktlrwk@nave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0565BC-4086-4B2F-9306-7D0F9586ECAC}"/>
              </a:ext>
            </a:extLst>
          </p:cNvPr>
          <p:cNvGrpSpPr/>
          <p:nvPr/>
        </p:nvGrpSpPr>
        <p:grpSpPr>
          <a:xfrm>
            <a:off x="534357" y="261178"/>
            <a:ext cx="7976598" cy="1323439"/>
            <a:chOff x="235309" y="72543"/>
            <a:chExt cx="4666079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5128FE-279B-4F4D-B12B-23D2AAD3F382}"/>
                </a:ext>
              </a:extLst>
            </p:cNvPr>
            <p:cNvSpPr txBox="1"/>
            <p:nvPr/>
          </p:nvSpPr>
          <p:spPr>
            <a:xfrm>
              <a:off x="235309" y="72543"/>
              <a:ext cx="466607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PORTFOLIO</a:t>
              </a:r>
              <a:endParaRPr lang="ko-KR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8D54BE5-C45A-467E-BA56-D75F18624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09" y="163057"/>
              <a:ext cx="3411514" cy="3880"/>
            </a:xfrm>
            <a:prstGeom prst="line">
              <a:avLst/>
            </a:prstGeom>
            <a:ln w="38100">
              <a:solidFill>
                <a:srgbClr val="67F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17BD092D-18B5-46B9-9BDA-07D748D7A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388739"/>
              </p:ext>
            </p:extLst>
          </p:nvPr>
        </p:nvGraphicFramePr>
        <p:xfrm>
          <a:off x="6863024" y="3876938"/>
          <a:ext cx="5024176" cy="232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301">
                  <a:extLst>
                    <a:ext uri="{9D8B030D-6E8A-4147-A177-3AD203B41FA5}">
                      <a16:colId xmlns:a16="http://schemas.microsoft.com/office/drawing/2014/main" val="4193555416"/>
                    </a:ext>
                  </a:extLst>
                </a:gridCol>
                <a:gridCol w="3794875">
                  <a:extLst>
                    <a:ext uri="{9D8B030D-6E8A-4147-A177-3AD203B41FA5}">
                      <a16:colId xmlns:a16="http://schemas.microsoft.com/office/drawing/2014/main" val="3573966473"/>
                    </a:ext>
                  </a:extLst>
                </a:gridCol>
              </a:tblGrid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윤명식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882532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1998. 09. 21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67169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linkClick r:id="rId2"/>
                        </a:rPr>
                        <a:t>audwktlrwk@naver.com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85131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010-2206-5871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146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서울시 강북구 미아동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70312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DX</a:t>
            </a:r>
            <a:r>
              <a:rPr lang="ko-KR" altLang="en-US" b="1" dirty="0"/>
              <a:t>컨설턴트</a:t>
            </a:r>
            <a:r>
              <a:rPr lang="en-US" altLang="ko-KR" b="1" dirty="0"/>
              <a:t>_</a:t>
            </a:r>
            <a:r>
              <a:rPr lang="ko-KR" altLang="en-US" b="1" dirty="0"/>
              <a:t>윤명식</a:t>
            </a:r>
            <a:r>
              <a:rPr lang="en-US" altLang="ko-KR" b="1" dirty="0"/>
              <a:t>_</a:t>
            </a:r>
            <a:r>
              <a:rPr lang="ko-KR" altLang="en-US" b="1" dirty="0"/>
              <a:t>교육과정</a:t>
            </a:r>
            <a:r>
              <a:rPr lang="en-US" altLang="ko-KR" b="1" dirty="0"/>
              <a:t>_</a:t>
            </a:r>
            <a:r>
              <a:rPr lang="ko-KR" altLang="en-US" b="1" dirty="0"/>
              <a:t>포트폴리오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8811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연산자와 기본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연산자와 기본 자료형 </a:t>
            </a:r>
            <a:r>
              <a:rPr lang="en-US" altLang="ko-KR" dirty="0"/>
              <a:t>– print()</a:t>
            </a:r>
            <a:r>
              <a:rPr lang="ko-KR" altLang="en-US" dirty="0"/>
              <a:t> 함수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b="1" dirty="0"/>
              <a:t>print() </a:t>
            </a:r>
            <a:r>
              <a:rPr lang="ko-KR" altLang="en-US" sz="1400" b="1" dirty="0"/>
              <a:t>함수</a:t>
            </a:r>
          </a:p>
          <a:p>
            <a:r>
              <a:rPr lang="ko-KR" altLang="en-US" sz="1200" dirty="0"/>
              <a:t>어떤 처리를 위해 미리 작성되어 </a:t>
            </a:r>
            <a:r>
              <a:rPr lang="ko-KR" altLang="en-US" sz="1200" dirty="0" err="1"/>
              <a:t>모듈화된</a:t>
            </a:r>
            <a:r>
              <a:rPr lang="ko-KR" altLang="en-US" sz="1200" dirty="0"/>
              <a:t> 코드를 </a:t>
            </a:r>
            <a:r>
              <a:rPr lang="ko-KR" altLang="en-US" sz="1200" b="1" dirty="0"/>
              <a:t>함수</a:t>
            </a:r>
            <a:r>
              <a:rPr lang="en-US" altLang="ko-KR" sz="1200" b="1" dirty="0"/>
              <a:t>(Function)</a:t>
            </a:r>
            <a:r>
              <a:rPr lang="ko-KR" altLang="en-US" sz="1200" dirty="0"/>
              <a:t> 라고 부릅니다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Python</a:t>
            </a:r>
            <a:r>
              <a:rPr lang="ko-KR" altLang="en-US" sz="1200" dirty="0"/>
              <a:t>에서 가장 많이 사용하는 함수가 </a:t>
            </a:r>
            <a:r>
              <a:rPr lang="en-US" altLang="ko-KR" sz="1200" b="1" dirty="0"/>
              <a:t>print() </a:t>
            </a:r>
            <a:r>
              <a:rPr lang="ko-KR" altLang="en-US" sz="1200" b="1" dirty="0"/>
              <a:t>함수</a:t>
            </a:r>
            <a:r>
              <a:rPr lang="ko-KR" altLang="en-US" sz="1200" dirty="0"/>
              <a:t>일 것입니다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단순 값</a:t>
            </a:r>
            <a:r>
              <a:rPr lang="en-US" altLang="ko-KR" sz="1200" dirty="0"/>
              <a:t>, </a:t>
            </a:r>
            <a:r>
              <a:rPr lang="ko-KR" altLang="en-US" sz="1200" dirty="0"/>
              <a:t>변수의 값</a:t>
            </a:r>
            <a:r>
              <a:rPr lang="en-US" altLang="ko-KR" sz="1200" dirty="0"/>
              <a:t>, </a:t>
            </a:r>
            <a:r>
              <a:rPr lang="ko-KR" altLang="en-US" sz="1200" dirty="0"/>
              <a:t>연산 결과 등을 확인하기 위해 </a:t>
            </a:r>
            <a:r>
              <a:rPr lang="en-US" altLang="ko-KR" sz="1200" dirty="0"/>
              <a:t>print() </a:t>
            </a:r>
            <a:r>
              <a:rPr lang="ko-KR" altLang="en-US" sz="1200" dirty="0"/>
              <a:t>함수를 사용합니다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아래 코드의 실행 결과를 비교해 보면 </a:t>
            </a:r>
            <a:r>
              <a:rPr lang="en-US" altLang="ko-KR" sz="1200" dirty="0"/>
              <a:t>print() </a:t>
            </a:r>
            <a:r>
              <a:rPr lang="ko-KR" altLang="en-US" sz="1200" dirty="0"/>
              <a:t>함수의 필요성을 알 수 있습니다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963FE3-2938-4A8B-B476-8A6BEC499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2" y="1452657"/>
            <a:ext cx="6040584" cy="30549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FD51C2-76F3-484F-8736-341328C2F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862534"/>
            <a:ext cx="5168251" cy="343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8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연산자와 기본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연산자와 기본 자료형 </a:t>
            </a:r>
            <a:r>
              <a:rPr lang="en-US" altLang="ko-KR" dirty="0"/>
              <a:t>– print()</a:t>
            </a:r>
            <a:r>
              <a:rPr lang="ko-KR" altLang="en-US" dirty="0"/>
              <a:t> 함수 연습문제</a:t>
            </a:r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C6B713-BF00-49ED-97E5-9947F1D51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3572"/>
            <a:ext cx="8335086" cy="34354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7535F1-DF57-4DDC-B0A2-E1F309840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653379"/>
            <a:ext cx="763857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5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연산자와 기본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연산자와 기본 자료형 </a:t>
            </a:r>
            <a:r>
              <a:rPr lang="en-US" altLang="ko-KR" dirty="0"/>
              <a:t>– </a:t>
            </a:r>
            <a:r>
              <a:rPr lang="ko-KR" altLang="en-US" dirty="0"/>
              <a:t>비교 연산자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비교 연산자</a:t>
            </a:r>
            <a:r>
              <a:rPr lang="en-US" altLang="ko-KR" sz="1400" b="1" dirty="0"/>
              <a:t>(Comparison Operators)</a:t>
            </a:r>
          </a:p>
          <a:p>
            <a:r>
              <a:rPr lang="ko-KR" altLang="en-US" sz="1200" dirty="0"/>
              <a:t>값이나 변수 또는 연산 결과 등의 크기를 비교하는 연산자를 비교 연산자라고 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= </a:t>
            </a:r>
            <a:r>
              <a:rPr lang="ko-KR" altLang="en-US" sz="1200" dirty="0"/>
              <a:t>는 값을 대입하는 연산자이며</a:t>
            </a:r>
            <a:r>
              <a:rPr lang="en-US" altLang="ko-KR" sz="1200" dirty="0"/>
              <a:t>, '</a:t>
            </a:r>
            <a:r>
              <a:rPr lang="ko-KR" altLang="en-US" sz="1200" dirty="0"/>
              <a:t>같다</a:t>
            </a:r>
            <a:r>
              <a:rPr lang="en-US" altLang="ko-KR" sz="1200" dirty="0"/>
              <a:t>' </a:t>
            </a:r>
            <a:r>
              <a:rPr lang="ko-KR" altLang="en-US" sz="1200" dirty="0"/>
              <a:t>비교는 </a:t>
            </a:r>
            <a:r>
              <a:rPr lang="en-US" altLang="ko-KR" sz="1200" b="1" dirty="0"/>
              <a:t>==</a:t>
            </a:r>
            <a:r>
              <a:rPr lang="ko-KR" altLang="en-US" sz="1200" dirty="0"/>
              <a:t> 연산자를 사용합니다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'</a:t>
            </a:r>
            <a:r>
              <a:rPr lang="ko-KR" altLang="en-US" sz="1200" dirty="0"/>
              <a:t>같지않다</a:t>
            </a:r>
            <a:r>
              <a:rPr lang="en-US" altLang="ko-KR" sz="1200" dirty="0"/>
              <a:t>' </a:t>
            </a:r>
            <a:r>
              <a:rPr lang="ko-KR" altLang="en-US" sz="1200" dirty="0"/>
              <a:t>비교는 </a:t>
            </a:r>
            <a:r>
              <a:rPr lang="en-US" altLang="ko-KR" sz="1200" dirty="0"/>
              <a:t>&lt;&gt; </a:t>
            </a:r>
            <a:r>
              <a:rPr lang="ko-KR" altLang="en-US" sz="1200" dirty="0"/>
              <a:t>가 아닌 </a:t>
            </a:r>
            <a:r>
              <a:rPr lang="en-US" altLang="ko-KR" sz="1200" b="1" dirty="0"/>
              <a:t>!=</a:t>
            </a:r>
            <a:r>
              <a:rPr lang="ko-KR" altLang="en-US" sz="1200" dirty="0"/>
              <a:t> 을 사용해야 함을 기억하세요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Python</a:t>
            </a:r>
            <a:r>
              <a:rPr lang="ko-KR" altLang="en-US" sz="1200" dirty="0"/>
              <a:t>은 문자의 </a:t>
            </a:r>
            <a:r>
              <a:rPr lang="ko-KR" altLang="en-US" sz="1200" b="1" dirty="0"/>
              <a:t>대문자와 소문자를 구분</a:t>
            </a:r>
            <a:r>
              <a:rPr lang="ko-KR" altLang="en-US" sz="1200" dirty="0"/>
              <a:t>하여 비교하니 주의하세요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비교 연산의 결과는 </a:t>
            </a:r>
            <a:r>
              <a:rPr lang="en-US" altLang="ko-KR" sz="1200" b="1" dirty="0"/>
              <a:t>True</a:t>
            </a:r>
            <a:r>
              <a:rPr lang="ko-KR" altLang="en-US" sz="1200" dirty="0"/>
              <a:t> 아니면 </a:t>
            </a:r>
            <a:r>
              <a:rPr lang="en-US" altLang="ko-KR" sz="1200" b="1" dirty="0"/>
              <a:t>False</a:t>
            </a:r>
            <a:r>
              <a:rPr lang="ko-KR" altLang="en-US" sz="1200" dirty="0"/>
              <a:t> 가 됩니다</a:t>
            </a:r>
            <a:r>
              <a:rPr lang="en-US" altLang="ko-KR" sz="1200" dirty="0"/>
              <a:t>(true, false</a:t>
            </a:r>
            <a:r>
              <a:rPr lang="ko-KR" altLang="en-US" sz="1200" dirty="0"/>
              <a:t>가 아닌</a:t>
            </a:r>
            <a:r>
              <a:rPr lang="en-US" altLang="ko-KR" sz="1200" dirty="0"/>
              <a:t>, True, False </a:t>
            </a:r>
            <a:r>
              <a:rPr lang="ko-KR" altLang="en-US" sz="1200" dirty="0"/>
              <a:t>임</a:t>
            </a:r>
            <a:r>
              <a:rPr lang="en-US" altLang="ko-KR" sz="1200" dirty="0"/>
              <a:t>).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230654-57B2-4147-9069-51283F7CD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6364"/>
            <a:ext cx="7769567" cy="338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3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연산자와 기본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연산자와 기본 자료형 </a:t>
            </a:r>
            <a:r>
              <a:rPr lang="en-US" altLang="ko-KR" dirty="0"/>
              <a:t>– </a:t>
            </a:r>
            <a:r>
              <a:rPr lang="ko-KR" altLang="en-US" dirty="0"/>
              <a:t>비교 연산자 연습문제</a:t>
            </a:r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7618237" y="5254424"/>
            <a:ext cx="3481563" cy="6163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900" dirty="0">
                <a:solidFill>
                  <a:srgbClr val="FF0000"/>
                </a:solidFill>
              </a:rPr>
              <a:t>※  </a:t>
            </a:r>
            <a:r>
              <a:rPr lang="ko-KR" altLang="en-US" sz="900" dirty="0">
                <a:solidFill>
                  <a:srgbClr val="FF0000"/>
                </a:solidFill>
              </a:rPr>
              <a:t>아스키 코드에 의해 </a:t>
            </a:r>
            <a:r>
              <a:rPr lang="en-US" altLang="ko-KR" sz="900" dirty="0">
                <a:solidFill>
                  <a:srgbClr val="FF0000"/>
                </a:solidFill>
              </a:rPr>
              <a:t>A</a:t>
            </a:r>
            <a:r>
              <a:rPr lang="ko-KR" altLang="en-US" sz="900" dirty="0">
                <a:solidFill>
                  <a:srgbClr val="FF0000"/>
                </a:solidFill>
              </a:rPr>
              <a:t>는 </a:t>
            </a:r>
            <a:r>
              <a:rPr lang="en-US" altLang="ko-KR" sz="900" dirty="0">
                <a:solidFill>
                  <a:srgbClr val="FF0000"/>
                </a:solidFill>
              </a:rPr>
              <a:t>65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a</a:t>
            </a:r>
            <a:r>
              <a:rPr lang="ko-KR" altLang="en-US" sz="900" dirty="0">
                <a:solidFill>
                  <a:srgbClr val="FF0000"/>
                </a:solidFill>
              </a:rPr>
              <a:t>는 </a:t>
            </a:r>
            <a:r>
              <a:rPr lang="en-US" altLang="ko-KR" sz="900" dirty="0">
                <a:solidFill>
                  <a:srgbClr val="FF0000"/>
                </a:solidFill>
              </a:rPr>
              <a:t>97</a:t>
            </a:r>
            <a:r>
              <a:rPr lang="ko-KR" altLang="en-US" sz="900" dirty="0">
                <a:solidFill>
                  <a:srgbClr val="FF0000"/>
                </a:solidFill>
              </a:rPr>
              <a:t>이라는 숫자를 가짐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07A1FB-0519-4FEF-A1FD-1DB37B545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5" y="1113572"/>
            <a:ext cx="11049094" cy="444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3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연산자와 기본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연산자와 기본 자료형 </a:t>
            </a:r>
            <a:r>
              <a:rPr lang="en-US" altLang="ko-KR" dirty="0"/>
              <a:t>– </a:t>
            </a:r>
            <a:r>
              <a:rPr lang="ko-KR" altLang="en-US" dirty="0"/>
              <a:t>복합 대입 연산자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복합 대입 연산자</a:t>
            </a:r>
            <a:r>
              <a:rPr lang="en-US" altLang="ko-KR" sz="1400" b="1" dirty="0"/>
              <a:t>(Assignment Operators)</a:t>
            </a:r>
          </a:p>
          <a:p>
            <a:r>
              <a:rPr lang="ko-KR" altLang="en-US" sz="1200" b="1" dirty="0"/>
              <a:t>연산과 대입을 동시</a:t>
            </a:r>
            <a:r>
              <a:rPr lang="ko-KR" altLang="en-US" sz="1200" dirty="0"/>
              <a:t>에 수행할 수 있는 연산자를 복합 대입 연산자라고 부릅니다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코드를 단순하게 해주지만</a:t>
            </a:r>
            <a:r>
              <a:rPr lang="en-US" altLang="ko-KR" sz="1200" dirty="0"/>
              <a:t>, </a:t>
            </a:r>
            <a:r>
              <a:rPr lang="ko-KR" altLang="en-US" sz="1200" b="1" dirty="0"/>
              <a:t>너무 많이 사용하면 오히려 복잡해 질 수도</a:t>
            </a:r>
            <a:r>
              <a:rPr lang="ko-KR" altLang="en-US" sz="1200" dirty="0"/>
              <a:t> 있으니 적절히 사용하기 바랍니다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C09CA9-1992-4C6A-8448-56572630E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91"/>
            <a:ext cx="8017404" cy="40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6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2438193" y="127889"/>
            <a:ext cx="7965700" cy="369332"/>
          </a:xfrm>
        </p:spPr>
        <p:txBody>
          <a:bodyPr/>
          <a:lstStyle/>
          <a:p>
            <a:r>
              <a:rPr lang="ko-KR" altLang="en-US" dirty="0"/>
              <a:t>연산자와 기본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연산자와 기본 자료형 </a:t>
            </a:r>
            <a:r>
              <a:rPr lang="en-US" altLang="ko-KR" dirty="0"/>
              <a:t>– </a:t>
            </a:r>
            <a:r>
              <a:rPr lang="ko-KR" altLang="en-US" dirty="0"/>
              <a:t>비교 연산자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기타 연산자</a:t>
            </a:r>
          </a:p>
          <a:p>
            <a:pPr marL="0" indent="0">
              <a:buNone/>
            </a:pPr>
            <a:r>
              <a:rPr lang="en-US" altLang="ko-KR" sz="1300" b="1" dirty="0"/>
              <a:t>1) </a:t>
            </a:r>
            <a:r>
              <a:rPr lang="ko-KR" altLang="en-US" sz="1300" b="1" dirty="0"/>
              <a:t>논리 연산자 </a:t>
            </a:r>
            <a:r>
              <a:rPr lang="en-US" altLang="ko-KR" sz="1300" b="1" dirty="0"/>
              <a:t>(Logical Operators): and, or, not</a:t>
            </a:r>
            <a:endParaRPr lang="en-US" altLang="ko-KR" sz="1300" dirty="0"/>
          </a:p>
          <a:p>
            <a:r>
              <a:rPr lang="ko-KR" altLang="en-US" sz="1200" dirty="0"/>
              <a:t>두 개 이상의 조건을 연결하는 연산자입니다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A00CD4-599E-4333-B866-E9383B510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89"/>
            <a:ext cx="7101773" cy="29914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F3AB72-3ACE-4455-A5A4-53B791318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0" y="4377205"/>
            <a:ext cx="7101773" cy="21850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5930FD-5907-4A36-B2D8-E5DD7740C283}"/>
              </a:ext>
            </a:extLst>
          </p:cNvPr>
          <p:cNvSpPr txBox="1"/>
          <p:nvPr/>
        </p:nvSpPr>
        <p:spPr>
          <a:xfrm>
            <a:off x="1822626" y="6051413"/>
            <a:ext cx="20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※  Python</a:t>
            </a:r>
            <a:r>
              <a:rPr lang="ko-KR" altLang="en-US" sz="900" dirty="0">
                <a:solidFill>
                  <a:srgbClr val="FF0000"/>
                </a:solidFill>
              </a:rPr>
              <a:t>에서 연속된 비교 연산자를 통해 비교 할 수 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9336F1E-9158-47CD-B589-40862DEFC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5" y="3494202"/>
            <a:ext cx="3653186" cy="229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5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2438193" y="127889"/>
            <a:ext cx="7965700" cy="369332"/>
          </a:xfrm>
        </p:spPr>
        <p:txBody>
          <a:bodyPr/>
          <a:lstStyle/>
          <a:p>
            <a:r>
              <a:rPr lang="ko-KR" altLang="en-US" dirty="0"/>
              <a:t>연산자와 기본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연산자와 기본 자료형 </a:t>
            </a:r>
            <a:r>
              <a:rPr lang="en-US" altLang="ko-KR" dirty="0"/>
              <a:t>– </a:t>
            </a:r>
            <a:r>
              <a:rPr lang="ko-KR" altLang="en-US" dirty="0"/>
              <a:t>기타 연산자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기타 연산자</a:t>
            </a:r>
          </a:p>
          <a:p>
            <a:pPr marL="0" indent="0">
              <a:buNone/>
            </a:pPr>
            <a:r>
              <a:rPr lang="en-US" altLang="ko-KR" sz="1300" b="1" dirty="0"/>
              <a:t>2) </a:t>
            </a:r>
            <a:r>
              <a:rPr lang="ko-KR" altLang="en-US" sz="1300" b="1" dirty="0"/>
              <a:t>멤버 연산자 </a:t>
            </a:r>
            <a:r>
              <a:rPr lang="en-US" altLang="ko-KR" sz="1300" b="1" dirty="0"/>
              <a:t>(Membership Operators): in, not in</a:t>
            </a:r>
            <a:endParaRPr lang="ko-KR" altLang="en-US" sz="1300" dirty="0"/>
          </a:p>
          <a:p>
            <a:r>
              <a:rPr lang="ko-KR" altLang="en-US" sz="1200" dirty="0"/>
              <a:t>어떤 값이 특정 객체의 요소인지 확인하는 연산자입니다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C51576-6F1E-4EA9-B9AA-9A1E059CE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113727"/>
            <a:ext cx="8042722" cy="33782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96075E4-6D4C-4D3E-86B4-021926029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5" y="3494202"/>
            <a:ext cx="3653186" cy="229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5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2438193" y="127889"/>
            <a:ext cx="7965700" cy="369332"/>
          </a:xfrm>
        </p:spPr>
        <p:txBody>
          <a:bodyPr/>
          <a:lstStyle/>
          <a:p>
            <a:r>
              <a:rPr lang="ko-KR" altLang="en-US" dirty="0"/>
              <a:t>연산자와 기본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연산자와 기본 자료형 </a:t>
            </a:r>
            <a:r>
              <a:rPr lang="en-US" altLang="ko-KR" dirty="0"/>
              <a:t>– </a:t>
            </a:r>
            <a:r>
              <a:rPr lang="ko-KR" altLang="en-US" dirty="0"/>
              <a:t>기타 연산자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기타 연산자</a:t>
            </a:r>
          </a:p>
          <a:p>
            <a:pPr marL="0" indent="0">
              <a:buNone/>
            </a:pPr>
            <a:r>
              <a:rPr lang="en-US" altLang="ko-KR" sz="1300" b="1" dirty="0"/>
              <a:t>3) </a:t>
            </a:r>
            <a:r>
              <a:rPr lang="ko-KR" altLang="en-US" sz="1300" b="1" dirty="0"/>
              <a:t>식별 연산자 </a:t>
            </a:r>
            <a:r>
              <a:rPr lang="en-US" altLang="ko-KR" sz="1300" b="1" dirty="0"/>
              <a:t>(Identity Operators): is, is not</a:t>
            </a:r>
            <a:endParaRPr lang="ko-KR" altLang="en-US" sz="1300" dirty="0"/>
          </a:p>
          <a:p>
            <a:r>
              <a:rPr lang="ko-KR" altLang="en-US" sz="1200" dirty="0"/>
              <a:t>두 객체가 동일한 객체인지 확인하는 연산자입니다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값의 같음을 비교하는 </a:t>
            </a:r>
            <a:r>
              <a:rPr lang="en-US" altLang="ko-KR" sz="1200" dirty="0"/>
              <a:t>==, != </a:t>
            </a:r>
            <a:r>
              <a:rPr lang="ko-KR" altLang="en-US" sz="1200" dirty="0"/>
              <a:t>연산자와는 조금 다른 </a:t>
            </a:r>
            <a:r>
              <a:rPr lang="ko-KR" altLang="en-US" dirty="0"/>
              <a:t>의미를 가집니다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72EE06-9E76-4BAB-A555-003020B4D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0" y="1113572"/>
            <a:ext cx="8017403" cy="30786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7AC84D8-4E92-4D1C-B6F2-2AFDB4D49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0" y="4192204"/>
            <a:ext cx="8017404" cy="11109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B07512-02F5-43FD-83EC-6EEE60034C71}"/>
              </a:ext>
            </a:extLst>
          </p:cNvPr>
          <p:cNvSpPr txBox="1"/>
          <p:nvPr/>
        </p:nvSpPr>
        <p:spPr>
          <a:xfrm>
            <a:off x="4334933" y="5562599"/>
            <a:ext cx="315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※ </a:t>
            </a:r>
            <a:r>
              <a:rPr lang="ko-KR" altLang="en-US" sz="900" dirty="0">
                <a:solidFill>
                  <a:srgbClr val="FF0000"/>
                </a:solidFill>
              </a:rPr>
              <a:t>각 객체의 </a:t>
            </a:r>
            <a:r>
              <a:rPr lang="en-US" altLang="ko-KR" sz="900" dirty="0">
                <a:solidFill>
                  <a:srgbClr val="FF0000"/>
                </a:solidFill>
              </a:rPr>
              <a:t>ID</a:t>
            </a:r>
            <a:r>
              <a:rPr lang="ko-KR" altLang="en-US" sz="900" dirty="0">
                <a:solidFill>
                  <a:srgbClr val="FF0000"/>
                </a:solidFill>
              </a:rPr>
              <a:t>가 다름을 확인 할 수 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3122AD-854C-4F1C-9524-2E5746C4D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5" y="3494202"/>
            <a:ext cx="3653186" cy="229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5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2438193" y="127889"/>
            <a:ext cx="7965700" cy="369332"/>
          </a:xfrm>
        </p:spPr>
        <p:txBody>
          <a:bodyPr/>
          <a:lstStyle/>
          <a:p>
            <a:r>
              <a:rPr lang="ko-KR" altLang="en-US" dirty="0"/>
              <a:t>연산자와 기본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연산자와 기본 자료형 </a:t>
            </a:r>
            <a:r>
              <a:rPr lang="en-US" altLang="ko-KR" dirty="0"/>
              <a:t>– </a:t>
            </a:r>
            <a:r>
              <a:rPr lang="ko-KR" altLang="en-US" dirty="0"/>
              <a:t>기본 자료형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기본 자료형</a:t>
            </a:r>
          </a:p>
          <a:p>
            <a:pPr marL="0" indent="0">
              <a:buNone/>
            </a:pPr>
            <a:r>
              <a:rPr lang="en-US" altLang="ko-KR" sz="1300" b="1" dirty="0"/>
              <a:t>1) </a:t>
            </a:r>
            <a:r>
              <a:rPr lang="ko-KR" altLang="en-US" sz="1300" b="1" dirty="0"/>
              <a:t>정수형</a:t>
            </a:r>
            <a:endParaRPr lang="ko-KR" altLang="en-US" sz="1300" dirty="0"/>
          </a:p>
          <a:p>
            <a:r>
              <a:rPr lang="ko-KR" altLang="en-US" sz="1200" dirty="0"/>
              <a:t>음의 정수</a:t>
            </a:r>
            <a:r>
              <a:rPr lang="en-US" altLang="ko-KR" sz="1200" dirty="0"/>
              <a:t>, 0, </a:t>
            </a:r>
            <a:r>
              <a:rPr lang="ko-KR" altLang="en-US" sz="1200" dirty="0"/>
              <a:t>양의 정수</a:t>
            </a:r>
            <a:r>
              <a:rPr lang="en-US" altLang="ko-KR" sz="1200" dirty="0"/>
              <a:t>(</a:t>
            </a:r>
            <a:r>
              <a:rPr lang="ko-KR" altLang="en-US" sz="1200" dirty="0"/>
              <a:t>자연수</a:t>
            </a:r>
            <a:r>
              <a:rPr lang="en-US" altLang="ko-KR" sz="1200" dirty="0"/>
              <a:t>)</a:t>
            </a:r>
            <a:r>
              <a:rPr lang="ko-KR" altLang="en-US" sz="1200" dirty="0"/>
              <a:t>를 합해 정수형이라 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당연히 가장 잘 알고</a:t>
            </a:r>
            <a:r>
              <a:rPr lang="en-US" altLang="ko-KR" sz="1200" dirty="0"/>
              <a:t>, </a:t>
            </a:r>
            <a:r>
              <a:rPr lang="ko-KR" altLang="en-US" sz="1200" dirty="0"/>
              <a:t>가장 많이 사용하는 자료형 중 하나입니다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 err="1"/>
              <a:t>정수끼리의</a:t>
            </a:r>
            <a:r>
              <a:rPr lang="ko-KR" altLang="en-US" sz="1200" b="1" dirty="0"/>
              <a:t> 연산</a:t>
            </a:r>
            <a:r>
              <a:rPr lang="ko-KR" altLang="en-US" sz="1200" dirty="0"/>
              <a:t>결과가 </a:t>
            </a:r>
            <a:r>
              <a:rPr lang="ko-KR" altLang="en-US" sz="1200" b="1" dirty="0"/>
              <a:t>실수가 될 수 있습니다</a:t>
            </a:r>
            <a:r>
              <a:rPr lang="en-US" altLang="ko-KR" sz="1200" b="1" dirty="0"/>
              <a:t>.</a:t>
            </a:r>
            <a:r>
              <a:rPr lang="en-US" altLang="ko-KR" sz="1200" dirty="0"/>
              <a:t>(</a:t>
            </a:r>
            <a:r>
              <a:rPr lang="ko-KR" altLang="en-US" sz="1200" dirty="0"/>
              <a:t>특히 나누기 연산</a:t>
            </a:r>
            <a:r>
              <a:rPr lang="en-US" altLang="ko-KR" sz="1200" dirty="0"/>
              <a:t>, 5 / 2 = 2.5)</a:t>
            </a:r>
          </a:p>
          <a:p>
            <a:r>
              <a:rPr lang="ko-KR" altLang="en-US" sz="1200" dirty="0"/>
              <a:t>변수 이름을 보고 자료형을 알 수는 없습니다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b="1" dirty="0"/>
              <a:t>type()</a:t>
            </a:r>
            <a:r>
              <a:rPr lang="ko-KR" altLang="en-US" sz="1200" dirty="0"/>
              <a:t> 함수로 어떤 </a:t>
            </a:r>
            <a:r>
              <a:rPr lang="ko-KR" altLang="en-US" sz="1200" dirty="0" err="1"/>
              <a:t>자료형인지</a:t>
            </a:r>
            <a:r>
              <a:rPr lang="ko-KR" altLang="en-US" sz="1200" dirty="0"/>
              <a:t> 확인합니다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0" indent="0">
              <a:buNone/>
            </a:pPr>
            <a:r>
              <a:rPr lang="en-US" altLang="ko-KR" sz="1300" b="1" dirty="0"/>
              <a:t>2) </a:t>
            </a:r>
            <a:r>
              <a:rPr lang="ko-KR" altLang="en-US" sz="1300" b="1" dirty="0"/>
              <a:t>실수형</a:t>
            </a:r>
            <a:endParaRPr lang="ko-KR" altLang="en-US" sz="1300" dirty="0"/>
          </a:p>
          <a:p>
            <a:r>
              <a:rPr lang="ko-KR" altLang="en-US" sz="1200" dirty="0"/>
              <a:t>소수점을 표시할 수 있는 숫자를 실수형 이라고 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역시 정수와 더불어 가장 많이 사용하는 자료형 중 하나입니다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09CBCA-FB30-485F-8999-DC4EF48F0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91"/>
            <a:ext cx="8017404" cy="12614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6E2654-6F1C-4F6A-8EE9-1BD442532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2" y="2760133"/>
            <a:ext cx="8017404" cy="319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66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2438193" y="127889"/>
            <a:ext cx="7965700" cy="369332"/>
          </a:xfrm>
        </p:spPr>
        <p:txBody>
          <a:bodyPr/>
          <a:lstStyle/>
          <a:p>
            <a:r>
              <a:rPr lang="ko-KR" altLang="en-US" dirty="0"/>
              <a:t>연산자와 기본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연산자와 기본 자료형 </a:t>
            </a:r>
            <a:r>
              <a:rPr lang="en-US" altLang="ko-KR" dirty="0"/>
              <a:t>– </a:t>
            </a:r>
            <a:r>
              <a:rPr lang="ko-KR" altLang="en-US" dirty="0" err="1"/>
              <a:t>불리언형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 err="1"/>
              <a:t>불리언</a:t>
            </a:r>
            <a:r>
              <a:rPr lang="en-US" altLang="ko-KR" sz="1400" b="1" dirty="0"/>
              <a:t>(Boolean)</a:t>
            </a:r>
          </a:p>
          <a:p>
            <a:r>
              <a:rPr lang="ko-KR" altLang="en-US" sz="1200" dirty="0" err="1"/>
              <a:t>불리언</a:t>
            </a:r>
            <a:r>
              <a:rPr lang="en-US" altLang="ko-KR" sz="1200" dirty="0"/>
              <a:t>(</a:t>
            </a:r>
            <a:r>
              <a:rPr lang="ko-KR" altLang="en-US" sz="1200" dirty="0"/>
              <a:t>또는 </a:t>
            </a:r>
            <a:r>
              <a:rPr lang="ko-KR" altLang="en-US" sz="1200" dirty="0" err="1"/>
              <a:t>부울로</a:t>
            </a:r>
            <a:r>
              <a:rPr lang="ko-KR" altLang="en-US" sz="1200" dirty="0"/>
              <a:t> 발음</a:t>
            </a:r>
            <a:r>
              <a:rPr lang="en-US" altLang="ko-KR" sz="1200" dirty="0"/>
              <a:t>) </a:t>
            </a:r>
            <a:r>
              <a:rPr lang="ko-KR" altLang="en-US" sz="1200" dirty="0"/>
              <a:t>자료형은 논리 </a:t>
            </a:r>
            <a:r>
              <a:rPr lang="ko-KR" altLang="en-US" sz="1200" dirty="0" err="1"/>
              <a:t>자료형이라고도</a:t>
            </a:r>
            <a:r>
              <a:rPr lang="ko-KR" altLang="en-US" sz="1200" dirty="0"/>
              <a:t> 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참과 거짓을 나타내는 데 쓰이며</a:t>
            </a:r>
            <a:r>
              <a:rPr lang="en-US" altLang="ko-KR" sz="1200" dirty="0"/>
              <a:t>, </a:t>
            </a:r>
            <a:r>
              <a:rPr lang="ko-KR" altLang="en-US" sz="1200" dirty="0"/>
              <a:t>주로 참은 </a:t>
            </a:r>
            <a:r>
              <a:rPr lang="en-US" altLang="ko-KR" sz="1200" dirty="0"/>
              <a:t>1, </a:t>
            </a:r>
            <a:r>
              <a:rPr lang="ko-KR" altLang="en-US" sz="1200" dirty="0"/>
              <a:t>거짓은 </a:t>
            </a:r>
            <a:r>
              <a:rPr lang="en-US" altLang="ko-KR" sz="1200" dirty="0"/>
              <a:t>0</a:t>
            </a:r>
            <a:r>
              <a:rPr lang="ko-KR" altLang="en-US" sz="1200" dirty="0"/>
              <a:t>에 대응하나 언어마다 다를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숫자 대신에 참과 거짓을 나타내는 영어 단어 </a:t>
            </a:r>
            <a:r>
              <a:rPr lang="en-US" altLang="ko-KR" sz="1200" dirty="0"/>
              <a:t>true</a:t>
            </a:r>
            <a:r>
              <a:rPr lang="ko-KR" altLang="en-US" sz="1200" dirty="0"/>
              <a:t>와 </a:t>
            </a:r>
            <a:r>
              <a:rPr lang="en-US" altLang="ko-KR" sz="1200" dirty="0"/>
              <a:t>false</a:t>
            </a:r>
            <a:r>
              <a:rPr lang="ko-KR" altLang="en-US" sz="1200" dirty="0"/>
              <a:t>를 쓰기도 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Python</a:t>
            </a:r>
            <a:r>
              <a:rPr lang="ko-KR" altLang="en-US" sz="1200" dirty="0"/>
              <a:t>에서는 </a:t>
            </a:r>
            <a:r>
              <a:rPr lang="en-US" altLang="ko-KR" sz="1200" b="1" dirty="0"/>
              <a:t>True</a:t>
            </a:r>
            <a:r>
              <a:rPr lang="en-US" altLang="ko-KR" sz="1200" dirty="0"/>
              <a:t>, </a:t>
            </a:r>
            <a:r>
              <a:rPr lang="en-US" altLang="ko-KR" sz="1200" b="1" dirty="0"/>
              <a:t>False</a:t>
            </a:r>
            <a:r>
              <a:rPr lang="ko-KR" altLang="en-US" sz="1200" dirty="0"/>
              <a:t> </a:t>
            </a:r>
            <a:r>
              <a:rPr lang="en-US" altLang="ko-KR" sz="1200" dirty="0"/>
              <a:t>(</a:t>
            </a:r>
            <a:r>
              <a:rPr lang="ko-KR" altLang="en-US" sz="1200" dirty="0"/>
              <a:t>첫 문자를 꼭 대소문자로 써야 함</a:t>
            </a:r>
            <a:r>
              <a:rPr lang="en-US" altLang="ko-KR" sz="1200" dirty="0"/>
              <a:t>) </a:t>
            </a:r>
            <a:r>
              <a:rPr lang="ko-KR" altLang="en-US" sz="1200" dirty="0"/>
              <a:t>값을 가지는 </a:t>
            </a:r>
            <a:r>
              <a:rPr lang="ko-KR" altLang="en-US" sz="1200" dirty="0" err="1"/>
              <a:t>자료형입니다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True, False</a:t>
            </a:r>
            <a:r>
              <a:rPr lang="ko-KR" altLang="en-US" sz="1200" dirty="0"/>
              <a:t>와 문자열 </a:t>
            </a:r>
            <a:r>
              <a:rPr lang="en-US" altLang="ko-KR" sz="1200" dirty="0"/>
              <a:t>'True', 'False'</a:t>
            </a:r>
            <a:r>
              <a:rPr lang="ko-KR" altLang="en-US" sz="1200" dirty="0"/>
              <a:t>는 전혀 다르니 주의해야 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True</a:t>
            </a:r>
            <a:r>
              <a:rPr lang="ko-KR" altLang="en-US" sz="1200" dirty="0"/>
              <a:t>와 </a:t>
            </a:r>
            <a:r>
              <a:rPr lang="en-US" altLang="ko-KR" sz="1200" dirty="0"/>
              <a:t>False</a:t>
            </a:r>
            <a:r>
              <a:rPr lang="ko-KR" altLang="en-US" sz="1200" dirty="0"/>
              <a:t>는 일반적으로 </a:t>
            </a:r>
            <a:r>
              <a:rPr lang="ko-KR" altLang="en-US" sz="1200" b="1" dirty="0"/>
              <a:t>조건문</a:t>
            </a:r>
            <a:r>
              <a:rPr lang="ko-KR" altLang="en-US" sz="1200" dirty="0"/>
              <a:t>이나 </a:t>
            </a:r>
            <a:r>
              <a:rPr lang="ko-KR" altLang="en-US" sz="1200" b="1" dirty="0"/>
              <a:t>반복문</a:t>
            </a:r>
            <a:r>
              <a:rPr lang="ko-KR" altLang="en-US" sz="1200" dirty="0"/>
              <a:t>에 많이 사용합니다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0" indent="0">
              <a:buNone/>
            </a:pPr>
            <a:r>
              <a:rPr lang="en-US" altLang="ko-KR" sz="1300" b="1" dirty="0"/>
              <a:t>2) </a:t>
            </a:r>
            <a:r>
              <a:rPr lang="ko-KR" altLang="en-US" sz="1300" b="1" dirty="0" err="1"/>
              <a:t>불리언과</a:t>
            </a:r>
            <a:r>
              <a:rPr lang="ko-KR" altLang="en-US" sz="1300" b="1" dirty="0"/>
              <a:t> 논리 연산자</a:t>
            </a:r>
            <a:endParaRPr lang="ko-KR" altLang="en-US" sz="1300" dirty="0"/>
          </a:p>
          <a:p>
            <a:r>
              <a:rPr lang="ko-KR" altLang="en-US" sz="1200" dirty="0"/>
              <a:t>논리연산자에 대해서 앞에서 다뤘지만 다시 한번 확인합니다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대문자 </a:t>
            </a:r>
            <a:r>
              <a:rPr lang="en-US" altLang="ko-KR" sz="1200" dirty="0"/>
              <a:t>AND, OR, NOT</a:t>
            </a:r>
            <a:r>
              <a:rPr lang="ko-KR" altLang="en-US" sz="1200" dirty="0"/>
              <a:t>이 아닌 소문자 </a:t>
            </a:r>
            <a:r>
              <a:rPr lang="en-US" altLang="ko-KR" sz="1200" dirty="0"/>
              <a:t>and, or, not</a:t>
            </a:r>
            <a:r>
              <a:rPr lang="ko-KR" altLang="en-US" sz="1200" dirty="0"/>
              <a:t>임에 각별히 주의합니다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arenR"/>
            </a:pPr>
            <a:endParaRPr lang="en-US" altLang="ko-KR" sz="13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28E8BA-D037-43ED-884D-1F8795281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575110"/>
            <a:ext cx="8017404" cy="25618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8C842D-C85A-433E-8C6C-D19263AF6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4666254"/>
            <a:ext cx="8017404" cy="148754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E344B6-DD48-471E-BC73-B15E5E77CCCD}"/>
              </a:ext>
            </a:extLst>
          </p:cNvPr>
          <p:cNvSpPr/>
          <p:nvPr/>
        </p:nvSpPr>
        <p:spPr>
          <a:xfrm>
            <a:off x="7240996" y="1282722"/>
            <a:ext cx="136319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300" b="1" dirty="0"/>
              <a:t>True, False</a:t>
            </a:r>
          </a:p>
        </p:txBody>
      </p:sp>
    </p:spTree>
    <p:extLst>
      <p:ext uri="{BB962C8B-B14F-4D97-AF65-F5344CB8AC3E}">
        <p14:creationId xmlns:p14="http://schemas.microsoft.com/office/powerpoint/2010/main" val="80056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0C77A55D-74F3-458E-AE5C-BDE93A952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117450"/>
              </p:ext>
            </p:extLst>
          </p:nvPr>
        </p:nvGraphicFramePr>
        <p:xfrm>
          <a:off x="1742536" y="1938267"/>
          <a:ext cx="899159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0200">
                  <a:extLst>
                    <a:ext uri="{9D8B030D-6E8A-4147-A177-3AD203B41FA5}">
                      <a16:colId xmlns:a16="http://schemas.microsoft.com/office/drawing/2014/main" val="3943245573"/>
                    </a:ext>
                  </a:extLst>
                </a:gridCol>
                <a:gridCol w="2518293">
                  <a:extLst>
                    <a:ext uri="{9D8B030D-6E8A-4147-A177-3AD203B41FA5}">
                      <a16:colId xmlns:a16="http://schemas.microsoft.com/office/drawing/2014/main" val="49119941"/>
                    </a:ext>
                  </a:extLst>
                </a:gridCol>
                <a:gridCol w="5383105">
                  <a:extLst>
                    <a:ext uri="{9D8B030D-6E8A-4147-A177-3AD203B41FA5}">
                      <a16:colId xmlns:a16="http://schemas.microsoft.com/office/drawing/2014/main" val="302433092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다루기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Jupyter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NoteBook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으로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Python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기초를 학습함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72434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02.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다듬기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6719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03.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미니 프로젝트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291201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04.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분석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0837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05.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수집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892864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06.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미니프로젝트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145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07.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분석 표현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339238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08.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머신러닝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4408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745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2438193" y="127889"/>
            <a:ext cx="7965700" cy="369332"/>
          </a:xfrm>
        </p:spPr>
        <p:txBody>
          <a:bodyPr/>
          <a:lstStyle/>
          <a:p>
            <a:r>
              <a:rPr lang="ko-KR" altLang="en-US" dirty="0"/>
              <a:t>연산자와 기본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연산자와 기본 자료형 </a:t>
            </a:r>
            <a:r>
              <a:rPr lang="en-US" altLang="ko-KR" dirty="0"/>
              <a:t>– </a:t>
            </a:r>
            <a:r>
              <a:rPr lang="ko-KR" altLang="en-US" dirty="0"/>
              <a:t>자료형 사이의 변환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자료형 사이의 변환</a:t>
            </a:r>
          </a:p>
          <a:p>
            <a:r>
              <a:rPr lang="en-US" altLang="ko-KR" b="1" dirty="0"/>
              <a:t>float()</a:t>
            </a:r>
            <a:r>
              <a:rPr lang="en-US" altLang="ko-KR" dirty="0"/>
              <a:t>, </a:t>
            </a:r>
            <a:r>
              <a:rPr lang="en-US" altLang="ko-KR" b="1" dirty="0"/>
              <a:t>int()</a:t>
            </a:r>
            <a:r>
              <a:rPr lang="en-US" altLang="ko-KR" dirty="0"/>
              <a:t>, </a:t>
            </a:r>
            <a:r>
              <a:rPr lang="en-US" altLang="ko-KR" b="1" dirty="0"/>
              <a:t>str()</a:t>
            </a:r>
            <a:r>
              <a:rPr lang="en-US" altLang="ko-KR" dirty="0"/>
              <a:t>, </a:t>
            </a:r>
            <a:r>
              <a:rPr lang="en-US" altLang="ko-KR" b="1" dirty="0"/>
              <a:t>bool()</a:t>
            </a:r>
            <a:r>
              <a:rPr lang="ko-KR" altLang="en-US" dirty="0"/>
              <a:t> 함수를 사용해 자료형을 변환합니다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 이름이 자료형 이름과 같으므로 쉽게 기억할 수 있을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bool() </a:t>
            </a:r>
            <a:r>
              <a:rPr lang="ko-KR" altLang="en-US" dirty="0"/>
              <a:t>함수는 공백 문자</a:t>
            </a:r>
            <a:r>
              <a:rPr lang="en-US" altLang="ko-KR" dirty="0"/>
              <a:t>('') </a:t>
            </a:r>
            <a:r>
              <a:rPr lang="ko-KR" altLang="en-US" dirty="0"/>
              <a:t>와 </a:t>
            </a:r>
            <a:r>
              <a:rPr lang="en-US" altLang="ko-KR" dirty="0"/>
              <a:t>0</a:t>
            </a:r>
            <a:r>
              <a:rPr lang="ko-KR" altLang="en-US" dirty="0"/>
              <a:t>에 대해 </a:t>
            </a:r>
            <a:r>
              <a:rPr lang="en-US" altLang="ko-KR" dirty="0"/>
              <a:t>False</a:t>
            </a:r>
            <a:r>
              <a:rPr lang="ko-KR" altLang="en-US" dirty="0"/>
              <a:t>를 반환합니다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있으면 </a:t>
            </a:r>
            <a:r>
              <a:rPr lang="en-US" altLang="ko-KR" dirty="0"/>
              <a:t>True, </a:t>
            </a:r>
            <a:r>
              <a:rPr lang="ko-KR" altLang="en-US" dirty="0"/>
              <a:t>없으면 </a:t>
            </a:r>
            <a:r>
              <a:rPr lang="en-US" altLang="ko-KR" dirty="0"/>
              <a:t>False</a:t>
            </a:r>
            <a:r>
              <a:rPr lang="ko-KR" altLang="en-US" dirty="0"/>
              <a:t>로 기억하면 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3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DAB926-B86F-4142-A259-56B35862F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2" y="1765418"/>
            <a:ext cx="8017404" cy="16635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1BA46DB-8EEA-4416-9391-C1B7161A62F2}"/>
              </a:ext>
            </a:extLst>
          </p:cNvPr>
          <p:cNvSpPr/>
          <p:nvPr/>
        </p:nvSpPr>
        <p:spPr>
          <a:xfrm>
            <a:off x="6456295" y="1473030"/>
            <a:ext cx="293259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dirty="0"/>
              <a:t>1) float() </a:t>
            </a:r>
            <a:r>
              <a:rPr lang="ko-KR" altLang="en-US" sz="1300" b="1" dirty="0"/>
              <a:t>함수</a:t>
            </a:r>
            <a:r>
              <a:rPr lang="en-US" altLang="ko-KR" sz="1300" b="1" dirty="0"/>
              <a:t>: </a:t>
            </a:r>
            <a:r>
              <a:rPr lang="ko-KR" altLang="en-US" sz="1300" b="1" dirty="0"/>
              <a:t>문자열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정수 → 실수</a:t>
            </a:r>
            <a:endParaRPr lang="en-US" altLang="ko-KR" sz="1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2FA525-8705-4BD5-A01F-5173275EA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3923590"/>
            <a:ext cx="8068204" cy="168628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907EBF-1441-4B43-8B9C-1822D55A676E}"/>
              </a:ext>
            </a:extLst>
          </p:cNvPr>
          <p:cNvSpPr/>
          <p:nvPr/>
        </p:nvSpPr>
        <p:spPr>
          <a:xfrm>
            <a:off x="6558029" y="3659933"/>
            <a:ext cx="27799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dirty="0"/>
              <a:t>2) int() </a:t>
            </a:r>
            <a:r>
              <a:rPr lang="ko-KR" altLang="en-US" sz="1300" b="1" dirty="0"/>
              <a:t>함수</a:t>
            </a:r>
            <a:r>
              <a:rPr lang="en-US" altLang="ko-KR" sz="1300" b="1" dirty="0"/>
              <a:t>: </a:t>
            </a:r>
            <a:r>
              <a:rPr lang="ko-KR" altLang="en-US" sz="1300" b="1" dirty="0"/>
              <a:t>문자열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실수 → 정수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924657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2438193" y="127889"/>
            <a:ext cx="7965700" cy="369332"/>
          </a:xfrm>
        </p:spPr>
        <p:txBody>
          <a:bodyPr/>
          <a:lstStyle/>
          <a:p>
            <a:r>
              <a:rPr lang="ko-KR" altLang="en-US" dirty="0"/>
              <a:t>연산자와 기본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연산자와 기본 자료형 </a:t>
            </a:r>
            <a:r>
              <a:rPr lang="en-US" altLang="ko-KR" dirty="0"/>
              <a:t>– </a:t>
            </a:r>
            <a:r>
              <a:rPr lang="ko-KR" altLang="en-US" dirty="0"/>
              <a:t>자료형 사이의 변환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자료형 사이의 변환</a:t>
            </a:r>
          </a:p>
          <a:p>
            <a:r>
              <a:rPr lang="en-US" altLang="ko-KR" b="1" dirty="0"/>
              <a:t>float()</a:t>
            </a:r>
            <a:r>
              <a:rPr lang="en-US" altLang="ko-KR" dirty="0"/>
              <a:t>, </a:t>
            </a:r>
            <a:r>
              <a:rPr lang="en-US" altLang="ko-KR" b="1" dirty="0"/>
              <a:t>int()</a:t>
            </a:r>
            <a:r>
              <a:rPr lang="en-US" altLang="ko-KR" dirty="0"/>
              <a:t>, </a:t>
            </a:r>
            <a:r>
              <a:rPr lang="en-US" altLang="ko-KR" b="1" dirty="0"/>
              <a:t>str()</a:t>
            </a:r>
            <a:r>
              <a:rPr lang="en-US" altLang="ko-KR" dirty="0"/>
              <a:t>, </a:t>
            </a:r>
            <a:r>
              <a:rPr lang="en-US" altLang="ko-KR" b="1" dirty="0"/>
              <a:t>bool()</a:t>
            </a:r>
            <a:r>
              <a:rPr lang="ko-KR" altLang="en-US" dirty="0"/>
              <a:t> 함수를 사용해 자료형을 변환합니다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 이름이 자료형 이름과 같으므로 쉽게 기억할 수 있을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bool() </a:t>
            </a:r>
            <a:r>
              <a:rPr lang="ko-KR" altLang="en-US" dirty="0"/>
              <a:t>함수는 공백 문자</a:t>
            </a:r>
            <a:r>
              <a:rPr lang="en-US" altLang="ko-KR" dirty="0"/>
              <a:t>('') </a:t>
            </a:r>
            <a:r>
              <a:rPr lang="ko-KR" altLang="en-US" dirty="0"/>
              <a:t>와 </a:t>
            </a:r>
            <a:r>
              <a:rPr lang="en-US" altLang="ko-KR" dirty="0"/>
              <a:t>0</a:t>
            </a:r>
            <a:r>
              <a:rPr lang="ko-KR" altLang="en-US" dirty="0"/>
              <a:t>에 대해 </a:t>
            </a:r>
            <a:r>
              <a:rPr lang="en-US" altLang="ko-KR" dirty="0"/>
              <a:t>False</a:t>
            </a:r>
            <a:r>
              <a:rPr lang="ko-KR" altLang="en-US" dirty="0"/>
              <a:t>를 반환합니다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있으면 </a:t>
            </a:r>
            <a:r>
              <a:rPr lang="en-US" altLang="ko-KR" dirty="0"/>
              <a:t>True, </a:t>
            </a:r>
            <a:r>
              <a:rPr lang="ko-KR" altLang="en-US" dirty="0"/>
              <a:t>없으면 </a:t>
            </a:r>
            <a:r>
              <a:rPr lang="en-US" altLang="ko-KR" dirty="0"/>
              <a:t>False</a:t>
            </a:r>
            <a:r>
              <a:rPr lang="ko-KR" altLang="en-US" dirty="0"/>
              <a:t>로 기억하면 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3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BA46DB-8EEA-4416-9391-C1B7161A62F2}"/>
              </a:ext>
            </a:extLst>
          </p:cNvPr>
          <p:cNvSpPr/>
          <p:nvPr/>
        </p:nvSpPr>
        <p:spPr>
          <a:xfrm>
            <a:off x="6778442" y="1530730"/>
            <a:ext cx="233910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dirty="0"/>
              <a:t>3) str() </a:t>
            </a:r>
            <a:r>
              <a:rPr lang="ko-KR" altLang="en-US" sz="1300" b="1" dirty="0"/>
              <a:t>함수</a:t>
            </a:r>
            <a:r>
              <a:rPr lang="en-US" altLang="ko-KR" sz="1300" b="1" dirty="0"/>
              <a:t>: </a:t>
            </a:r>
            <a:r>
              <a:rPr lang="ko-KR" altLang="en-US" sz="1300" b="1" dirty="0"/>
              <a:t>숫자 → 문자열</a:t>
            </a:r>
            <a:endParaRPr lang="en-US" altLang="ko-KR" sz="13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907EBF-1441-4B43-8B9C-1822D55A676E}"/>
              </a:ext>
            </a:extLst>
          </p:cNvPr>
          <p:cNvSpPr/>
          <p:nvPr/>
        </p:nvSpPr>
        <p:spPr>
          <a:xfrm>
            <a:off x="6319181" y="3649854"/>
            <a:ext cx="3257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dirty="0"/>
              <a:t>4) bool() </a:t>
            </a:r>
            <a:r>
              <a:rPr lang="ko-KR" altLang="en-US" sz="1300" b="1" dirty="0"/>
              <a:t>함수</a:t>
            </a:r>
            <a:r>
              <a:rPr lang="en-US" altLang="ko-KR" sz="1300" b="1" dirty="0"/>
              <a:t>: </a:t>
            </a:r>
            <a:r>
              <a:rPr lang="ko-KR" altLang="en-US" sz="1300" b="1" dirty="0"/>
              <a:t>숫자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문자열 → </a:t>
            </a:r>
            <a:r>
              <a:rPr lang="ko-KR" altLang="en-US" sz="1300" b="1" dirty="0" err="1"/>
              <a:t>불리언형</a:t>
            </a:r>
            <a:endParaRPr lang="en-US" altLang="ko-KR" sz="1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E2F0B1-56C0-4C12-A31E-CF654AA7D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291" y="1761664"/>
            <a:ext cx="8017404" cy="16673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4EF7091-D095-4B3F-978F-2B6DC6527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3952321"/>
            <a:ext cx="8017404" cy="231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21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연산자와 기본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연산자와 기본 자료형 </a:t>
            </a:r>
            <a:r>
              <a:rPr lang="en-US" altLang="ko-KR" dirty="0"/>
              <a:t>– </a:t>
            </a:r>
            <a:r>
              <a:rPr lang="ko-KR" altLang="en-US" dirty="0"/>
              <a:t>자료형 사이의 변환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07401B-56D3-450C-8802-54AA14642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" y="1113572"/>
            <a:ext cx="7281332" cy="36308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067CF8-3DB1-4D39-9E84-06E694F53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8" y="1729923"/>
            <a:ext cx="7840136" cy="30145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DC9C84-370D-4900-B0FD-FB7F779F7178}"/>
              </a:ext>
            </a:extLst>
          </p:cNvPr>
          <p:cNvSpPr txBox="1"/>
          <p:nvPr/>
        </p:nvSpPr>
        <p:spPr>
          <a:xfrm>
            <a:off x="4732867" y="4744460"/>
            <a:ext cx="248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※ </a:t>
            </a:r>
            <a:r>
              <a:rPr lang="ko-KR" altLang="en-US" sz="900" dirty="0">
                <a:solidFill>
                  <a:srgbClr val="FF0000"/>
                </a:solidFill>
              </a:rPr>
              <a:t>문자열과 숫자는 연결 할 수 없어 숫자를 문자열로 형변환한 후 연결 할 수 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62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2438193" y="127889"/>
            <a:ext cx="7965700" cy="369332"/>
          </a:xfrm>
        </p:spPr>
        <p:txBody>
          <a:bodyPr/>
          <a:lstStyle/>
          <a:p>
            <a:r>
              <a:rPr lang="ko-KR" altLang="en-US" dirty="0"/>
              <a:t>연산자와 기본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연산자와 기본 자료형 </a:t>
            </a:r>
            <a:r>
              <a:rPr lang="en-US" altLang="ko-KR" dirty="0"/>
              <a:t>– </a:t>
            </a:r>
            <a:r>
              <a:rPr lang="ko-KR" altLang="en-US" dirty="0"/>
              <a:t>날짜 시간 자료형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날짜 시간 자료형</a:t>
            </a:r>
          </a:p>
          <a:p>
            <a:r>
              <a:rPr lang="en-US" altLang="ko-KR" sz="1200" dirty="0"/>
              <a:t>Python</a:t>
            </a:r>
            <a:r>
              <a:rPr lang="ko-KR" altLang="en-US" sz="1200" dirty="0"/>
              <a:t>은 날짜와 시간 관련 자료형을 제공하지 않습니다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필요하다면 </a:t>
            </a:r>
            <a:r>
              <a:rPr lang="en-US" altLang="ko-KR" sz="1200" b="1" dirty="0"/>
              <a:t>datetime</a:t>
            </a:r>
            <a:r>
              <a:rPr lang="ko-KR" altLang="en-US" sz="1200" dirty="0"/>
              <a:t> 라이브러리를 불러와 사용해야 합니다</a:t>
            </a:r>
            <a:r>
              <a:rPr lang="en-US" altLang="ko-KR" sz="1200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3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C6C5DD-FA5D-4842-8401-E79B44F32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2" y="1113572"/>
            <a:ext cx="8017404" cy="352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19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009587" y="1075205"/>
            <a:ext cx="476412" cy="3139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48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/>
              <a:t>02.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2438193" y="127889"/>
            <a:ext cx="7965700" cy="369332"/>
          </a:xfrm>
        </p:spPr>
        <p:txBody>
          <a:bodyPr/>
          <a:lstStyle/>
          <a:p>
            <a:r>
              <a:rPr lang="ko-KR" altLang="en-US" dirty="0"/>
              <a:t>문자열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문자열 자료형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문자열 자료형</a:t>
            </a:r>
          </a:p>
          <a:p>
            <a:r>
              <a:rPr lang="ko-KR" altLang="en-US" sz="1200" dirty="0"/>
              <a:t>기본 </a:t>
            </a:r>
            <a:r>
              <a:rPr lang="ko-KR" altLang="en-US" sz="1200" dirty="0" err="1"/>
              <a:t>자료형이지만</a:t>
            </a:r>
            <a:r>
              <a:rPr lang="ko-KR" altLang="en-US" sz="1200" dirty="0"/>
              <a:t> 이해해야 할 부분이 많아 별도로 분리해서 학습합니다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300" b="1" dirty="0"/>
              <a:t>1) </a:t>
            </a:r>
            <a:r>
              <a:rPr lang="ko-KR" altLang="en-US" sz="1300" b="1" dirty="0"/>
              <a:t>문자열 표현</a:t>
            </a:r>
            <a:endParaRPr lang="ko-KR" altLang="en-US" sz="1300" dirty="0"/>
          </a:p>
          <a:p>
            <a:r>
              <a:rPr lang="ko-KR" altLang="en-US" sz="1200" b="1" dirty="0"/>
              <a:t>작은 따옴표</a:t>
            </a:r>
            <a:r>
              <a:rPr lang="en-US" altLang="ko-KR" sz="1200" dirty="0"/>
              <a:t>, </a:t>
            </a:r>
            <a:r>
              <a:rPr lang="ko-KR" altLang="en-US" sz="1200" dirty="0"/>
              <a:t>또는 </a:t>
            </a:r>
            <a:r>
              <a:rPr lang="ko-KR" altLang="en-US" sz="1200" b="1" dirty="0"/>
              <a:t>큰 따옴표</a:t>
            </a:r>
            <a:r>
              <a:rPr lang="ko-KR" altLang="en-US" sz="1200" dirty="0"/>
              <a:t>를 사용해 문자열을 표현합니다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b="1" dirty="0" err="1"/>
              <a:t>len</a:t>
            </a:r>
            <a:r>
              <a:rPr lang="en-US" altLang="ko-KR" sz="1200" b="1" dirty="0"/>
              <a:t>()</a:t>
            </a:r>
            <a:r>
              <a:rPr lang="ko-KR" altLang="en-US" sz="1200" dirty="0"/>
              <a:t> 함수로 문자열 길이</a:t>
            </a:r>
            <a:r>
              <a:rPr lang="en-US" altLang="ko-KR" sz="1200" dirty="0"/>
              <a:t>(=</a:t>
            </a:r>
            <a:r>
              <a:rPr lang="ko-KR" altLang="en-US" sz="1200" dirty="0"/>
              <a:t>포함된 문자 개수</a:t>
            </a:r>
            <a:r>
              <a:rPr lang="en-US" altLang="ko-KR" sz="1200" dirty="0"/>
              <a:t>)</a:t>
            </a:r>
            <a:r>
              <a:rPr lang="ko-KR" altLang="en-US" sz="1200" dirty="0"/>
              <a:t>를 확인할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0" indent="0">
              <a:buNone/>
            </a:pPr>
            <a:r>
              <a:rPr lang="en-US" altLang="ko-KR" sz="1300" b="1" dirty="0"/>
              <a:t>2) </a:t>
            </a:r>
            <a:r>
              <a:rPr lang="ko-KR" altLang="en-US" sz="1300" b="1" dirty="0"/>
              <a:t>문자열 나열</a:t>
            </a:r>
            <a:endParaRPr lang="ko-KR" altLang="en-US" sz="1300" dirty="0"/>
          </a:p>
          <a:p>
            <a:r>
              <a:rPr lang="ko-KR" altLang="en-US" sz="1200" dirty="0"/>
              <a:t>문자열을 콤마 없이 나란히 나열하면 합쳐진 결과를 얻습니다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3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25E16E-22F8-46EA-A029-6A38FE54B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91"/>
            <a:ext cx="8017404" cy="28487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4AD993-3D76-47D4-9972-986F536D4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58" y="4237087"/>
            <a:ext cx="7958137" cy="10159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D6D1D49-C56D-4186-B249-702EC5C99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58" y="5253067"/>
            <a:ext cx="7958137" cy="15330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91C7D5-7597-4E3F-8D5B-0A9187936E94}"/>
              </a:ext>
            </a:extLst>
          </p:cNvPr>
          <p:cNvSpPr txBox="1"/>
          <p:nvPr/>
        </p:nvSpPr>
        <p:spPr>
          <a:xfrm>
            <a:off x="2201333" y="6224718"/>
            <a:ext cx="240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※ </a:t>
            </a:r>
            <a:r>
              <a:rPr lang="ko-KR" altLang="en-US" sz="900" dirty="0">
                <a:solidFill>
                  <a:srgbClr val="FF0000"/>
                </a:solidFill>
              </a:rPr>
              <a:t>변수 한 개에 문자열을 콤마로 구분하여 대입을 한다면 </a:t>
            </a:r>
            <a:r>
              <a:rPr lang="ko-KR" altLang="en-US" sz="900" dirty="0" err="1">
                <a:solidFill>
                  <a:srgbClr val="FF0000"/>
                </a:solidFill>
              </a:rPr>
              <a:t>튜플로</a:t>
            </a:r>
            <a:r>
              <a:rPr lang="ko-KR" altLang="en-US" sz="900" dirty="0">
                <a:solidFill>
                  <a:srgbClr val="FF0000"/>
                </a:solidFill>
              </a:rPr>
              <a:t> 출력된다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5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2438193" y="127889"/>
            <a:ext cx="7965700" cy="369332"/>
          </a:xfrm>
        </p:spPr>
        <p:txBody>
          <a:bodyPr/>
          <a:lstStyle/>
          <a:p>
            <a:r>
              <a:rPr lang="ko-KR" altLang="en-US" dirty="0"/>
              <a:t>문자열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문자열 자료형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문자열 자료형</a:t>
            </a:r>
          </a:p>
          <a:p>
            <a:pPr marL="0" indent="0">
              <a:buNone/>
            </a:pPr>
            <a:r>
              <a:rPr lang="en-US" altLang="ko-KR" sz="1300" b="1" dirty="0"/>
              <a:t>3) </a:t>
            </a:r>
            <a:r>
              <a:rPr lang="ko-KR" altLang="en-US" sz="1300" b="1" dirty="0"/>
              <a:t>여러 줄 문자열 표현</a:t>
            </a:r>
            <a:endParaRPr lang="ko-KR" altLang="en-US" sz="1300" dirty="0"/>
          </a:p>
          <a:p>
            <a:r>
              <a:rPr lang="ko-KR" altLang="en-US" sz="1200" dirty="0"/>
              <a:t>문자열 앞뒤에 따옴표 세 개를 나열하거나</a:t>
            </a:r>
            <a:r>
              <a:rPr lang="en-US" altLang="ko-KR" sz="1200" dirty="0"/>
              <a:t>, \n</a:t>
            </a:r>
            <a:r>
              <a:rPr lang="ko-KR" altLang="en-US" sz="1200" dirty="0"/>
              <a:t>을 사용해 여러 줄 표현이 가능합니다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print() </a:t>
            </a:r>
            <a:r>
              <a:rPr lang="ko-KR" altLang="en-US" sz="1200" dirty="0"/>
              <a:t>함수를 사용해야 의도한 내용이 제대로 표시됩니다</a:t>
            </a:r>
            <a:r>
              <a:rPr lang="en-US" altLang="ko-KR" sz="1200" dirty="0"/>
              <a:t>.</a:t>
            </a:r>
            <a:endParaRPr lang="en-US" altLang="ko-KR" sz="1200" b="1" dirty="0"/>
          </a:p>
          <a:p>
            <a:pPr marL="0" indent="0">
              <a:buNone/>
            </a:pPr>
            <a:endParaRPr lang="en-US" altLang="ko-KR" sz="1300" b="1" dirty="0"/>
          </a:p>
          <a:p>
            <a:pPr marL="0" indent="0">
              <a:buNone/>
            </a:pPr>
            <a:r>
              <a:rPr lang="en-US" altLang="ko-KR" sz="1300" b="1" dirty="0"/>
              <a:t>4) </a:t>
            </a:r>
            <a:r>
              <a:rPr lang="ko-KR" altLang="en-US" sz="1300" b="1" dirty="0"/>
              <a:t>문자열에 따옴표 넣기</a:t>
            </a:r>
            <a:endParaRPr lang="ko-KR" altLang="en-US" sz="1300" dirty="0"/>
          </a:p>
          <a:p>
            <a:r>
              <a:rPr lang="ko-KR" altLang="en-US" sz="1200" dirty="0"/>
              <a:t>큰 따옴표 안에 작은 따옴표</a:t>
            </a:r>
            <a:r>
              <a:rPr lang="en-US" altLang="ko-KR" sz="1200" dirty="0"/>
              <a:t>, </a:t>
            </a:r>
            <a:r>
              <a:rPr lang="ko-KR" altLang="en-US" sz="1200" dirty="0"/>
              <a:t>또는 작은 따옴표 안에 큰 따옴표를 사용합니다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\' </a:t>
            </a:r>
            <a:r>
              <a:rPr lang="ko-KR" altLang="en-US" sz="1200" dirty="0"/>
              <a:t>또는 </a:t>
            </a:r>
            <a:r>
              <a:rPr lang="en-US" altLang="ko-KR" sz="1200" dirty="0"/>
              <a:t>\"</a:t>
            </a:r>
            <a:r>
              <a:rPr lang="ko-KR" altLang="en-US" sz="1200" dirty="0"/>
              <a:t>를 사용해도 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print() </a:t>
            </a:r>
            <a:r>
              <a:rPr lang="ko-KR" altLang="en-US" sz="1200" dirty="0"/>
              <a:t>함수를 사용해야 의도한 내용이 제대로 표시됩니다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0" indent="0">
              <a:buNone/>
            </a:pPr>
            <a:r>
              <a:rPr lang="en-US" altLang="ko-KR" sz="1300" b="1" dirty="0"/>
              <a:t>5) </a:t>
            </a:r>
            <a:r>
              <a:rPr lang="ko-KR" altLang="en-US" sz="1300" b="1" dirty="0"/>
              <a:t>문자열에 </a:t>
            </a:r>
            <a:r>
              <a:rPr lang="en-US" altLang="ko-KR" sz="1300" b="1" dirty="0"/>
              <a:t>\ </a:t>
            </a:r>
            <a:r>
              <a:rPr lang="ko-KR" altLang="en-US" sz="1300" b="1" dirty="0"/>
              <a:t>넣기</a:t>
            </a:r>
            <a:endParaRPr lang="ko-KR" altLang="en-US" sz="1300" dirty="0"/>
          </a:p>
          <a:p>
            <a:r>
              <a:rPr lang="ko-KR" altLang="en-US" sz="1200" dirty="0"/>
              <a:t>만일 문자열에 </a:t>
            </a:r>
            <a:r>
              <a:rPr lang="en-US" altLang="ko-KR" sz="1200" dirty="0"/>
              <a:t>\</a:t>
            </a:r>
            <a:r>
              <a:rPr lang="ko-KR" altLang="en-US" sz="1200" dirty="0"/>
              <a:t>를 넣고자 한다면 다음 구문과 같이 합니다</a:t>
            </a:r>
          </a:p>
          <a:p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3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2474C3-50B0-4930-B0E2-EF2EAE3BF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91"/>
            <a:ext cx="8022826" cy="18331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2DA52E-9531-483D-A37F-AC59A90BB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3221449"/>
            <a:ext cx="8022826" cy="15432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9C1C92-6286-413C-9879-923FB4E3B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5064707"/>
            <a:ext cx="8022826" cy="7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49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2438193" y="127889"/>
            <a:ext cx="7965700" cy="369332"/>
          </a:xfrm>
        </p:spPr>
        <p:txBody>
          <a:bodyPr/>
          <a:lstStyle/>
          <a:p>
            <a:r>
              <a:rPr lang="ko-KR" altLang="en-US" dirty="0"/>
              <a:t>문자열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문자열 연산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문자열 연산</a:t>
            </a:r>
          </a:p>
          <a:p>
            <a:r>
              <a:rPr lang="ko-KR" altLang="en-US" sz="1200" dirty="0"/>
              <a:t>문자열 연산은 숫자 연산과 당연히 다릅니다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문자열 연산에 대해 </a:t>
            </a:r>
            <a:r>
              <a:rPr lang="ko-KR" altLang="en-US" sz="1200" dirty="0" err="1"/>
              <a:t>알아두면</a:t>
            </a:r>
            <a:r>
              <a:rPr lang="ko-KR" altLang="en-US" sz="1200" dirty="0"/>
              <a:t> 이후에 편리하게 사용할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3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170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16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B55AD-DFBA-99C1-63B5-5BB915815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36FC2FBE-EDAD-9D7D-C4B2-82BCC1871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75922"/>
              </p:ext>
            </p:extLst>
          </p:nvPr>
        </p:nvGraphicFramePr>
        <p:xfrm>
          <a:off x="1742536" y="1938267"/>
          <a:ext cx="899159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0200">
                  <a:extLst>
                    <a:ext uri="{9D8B030D-6E8A-4147-A177-3AD203B41FA5}">
                      <a16:colId xmlns:a16="http://schemas.microsoft.com/office/drawing/2014/main" val="3943245573"/>
                    </a:ext>
                  </a:extLst>
                </a:gridCol>
                <a:gridCol w="2518293">
                  <a:extLst>
                    <a:ext uri="{9D8B030D-6E8A-4147-A177-3AD203B41FA5}">
                      <a16:colId xmlns:a16="http://schemas.microsoft.com/office/drawing/2014/main" val="49119941"/>
                    </a:ext>
                  </a:extLst>
                </a:gridCol>
                <a:gridCol w="5383105">
                  <a:extLst>
                    <a:ext uri="{9D8B030D-6E8A-4147-A177-3AD203B41FA5}">
                      <a16:colId xmlns:a16="http://schemas.microsoft.com/office/drawing/2014/main" val="302433092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09.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미니프로젝트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72434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딥러닝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기총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6719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딥러닝 심화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291201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미니프로젝트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0837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13.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미니프로젝트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892864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AIVLE Day 1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145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15.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AIVLE Day 2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339238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16.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빅프로젝트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4408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15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데이터 다루기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ko-KR" altLang="en-US" dirty="0"/>
              <a:t>기본 자료형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집합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딕셔너리</a:t>
            </a:r>
            <a:r>
              <a:rPr lang="en-US" altLang="ko-KR" dirty="0"/>
              <a:t>, </a:t>
            </a:r>
            <a:r>
              <a:rPr lang="ko-KR" altLang="en-US" dirty="0" err="1"/>
              <a:t>제어문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정규 표현식</a:t>
            </a:r>
            <a:r>
              <a:rPr lang="en-US" altLang="ko-KR" dirty="0"/>
              <a:t>, </a:t>
            </a:r>
            <a:r>
              <a:rPr lang="ko-KR" altLang="en-US" dirty="0"/>
              <a:t>파일 읽고 쓰기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엑셀 파일 다루기</a:t>
            </a:r>
            <a:r>
              <a:rPr lang="en-US" altLang="ko-KR" dirty="0"/>
              <a:t>, </a:t>
            </a:r>
            <a:r>
              <a:rPr lang="ko-KR" altLang="en-US" dirty="0"/>
              <a:t>등을 학습함</a:t>
            </a:r>
          </a:p>
        </p:txBody>
      </p:sp>
    </p:spTree>
    <p:extLst>
      <p:ext uri="{BB962C8B-B14F-4D97-AF65-F5344CB8AC3E}">
        <p14:creationId xmlns:p14="http://schemas.microsoft.com/office/powerpoint/2010/main" val="333983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데이터 다루기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4B8BBE9-AAA7-4C31-AA07-C7622097E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324252"/>
              </p:ext>
            </p:extLst>
          </p:nvPr>
        </p:nvGraphicFramePr>
        <p:xfrm>
          <a:off x="6173541" y="1256044"/>
          <a:ext cx="5486498" cy="2920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056">
                  <a:extLst>
                    <a:ext uri="{9D8B030D-6E8A-4147-A177-3AD203B41FA5}">
                      <a16:colId xmlns:a16="http://schemas.microsoft.com/office/drawing/2014/main" val="2311907265"/>
                    </a:ext>
                  </a:extLst>
                </a:gridCol>
                <a:gridCol w="4215442">
                  <a:extLst>
                    <a:ext uri="{9D8B030D-6E8A-4147-A177-3AD203B41FA5}">
                      <a16:colId xmlns:a16="http://schemas.microsoft.com/office/drawing/2014/main" val="957812369"/>
                    </a:ext>
                  </a:extLst>
                </a:gridCol>
              </a:tblGrid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교육기간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2024. 02.21 ~ 2024. 02.28 (1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주일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)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39876"/>
                  </a:ext>
                </a:extLst>
              </a:tr>
              <a:tr h="8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교육 목적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DX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컨설턴트 및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AI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를 다루기 위해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Python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기초 학습 및 습득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27350"/>
                  </a:ext>
                </a:extLst>
              </a:tr>
              <a:tr h="1011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교육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Python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프로그래밍을 위해 연산자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및 여러 자료형을 학습 및 실습을 진행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30899"/>
                  </a:ext>
                </a:extLst>
              </a:tr>
              <a:tr h="620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사용언어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개발 환경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Anconda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Jupyter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NoteBook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1617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F43EBD9-E68A-4D38-83B5-B5FB72159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99"/>
            <a:ext cx="6019968" cy="554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7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연산자와 기본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연산자와 기본 자료형 </a:t>
            </a:r>
            <a:r>
              <a:rPr lang="en-US" altLang="ko-KR" dirty="0"/>
              <a:t>– </a:t>
            </a:r>
            <a:r>
              <a:rPr lang="ko-KR" altLang="en-US" dirty="0"/>
              <a:t>변수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변수</a:t>
            </a:r>
            <a:r>
              <a:rPr lang="en-US" altLang="ko-KR" sz="1400" b="1" dirty="0"/>
              <a:t>(Variables)</a:t>
            </a:r>
          </a:p>
          <a:p>
            <a:r>
              <a:rPr lang="ko-KR" altLang="en-US" sz="1200" b="1" dirty="0"/>
              <a:t>변수</a:t>
            </a:r>
            <a:r>
              <a:rPr lang="ko-KR" altLang="en-US" sz="1200" dirty="0"/>
              <a:t>는 값을 담는 그릇이라고 할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이후 연산 등의 </a:t>
            </a:r>
            <a:r>
              <a:rPr lang="ko-KR" altLang="en-US" sz="1200" b="1" dirty="0"/>
              <a:t>재사용</a:t>
            </a:r>
            <a:r>
              <a:rPr lang="ko-KR" altLang="en-US" sz="1200" dirty="0"/>
              <a:t> 목적을 위해 값을 담아 두는 존재입니다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변수에 담은 데이터를 이렇게 저렇게 처리하는 것이 </a:t>
            </a:r>
            <a:r>
              <a:rPr lang="ko-KR" altLang="en-US" sz="1200" b="1" dirty="0"/>
              <a:t>프로그래밍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변수에 담아진 수 많은 데이터를 분석하는 것이 </a:t>
            </a:r>
            <a:r>
              <a:rPr lang="ko-KR" altLang="en-US" sz="1200" b="1" dirty="0"/>
              <a:t>데이터 분석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변수 </a:t>
            </a:r>
            <a:r>
              <a:rPr lang="en-US" altLang="ko-KR" sz="1200" b="1" dirty="0"/>
              <a:t>= </a:t>
            </a:r>
            <a:r>
              <a:rPr lang="ko-KR" altLang="en-US" sz="1200" b="1" dirty="0"/>
              <a:t>값</a:t>
            </a:r>
            <a:r>
              <a:rPr lang="ko-KR" altLang="en-US" sz="1200" dirty="0"/>
              <a:t> 형태로 값을 대입하면서 변수를 선언합니다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변수 이름은 그 의미를 알 수 있게 적절한 단어를 사용합니다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변수에 대입된 값에 의해 변수의 자료형</a:t>
            </a:r>
            <a:r>
              <a:rPr lang="en-US" altLang="ko-KR" sz="1200" dirty="0"/>
              <a:t>(=</a:t>
            </a:r>
            <a:r>
              <a:rPr lang="ko-KR" altLang="en-US" sz="1200" dirty="0"/>
              <a:t>데이터 형식</a:t>
            </a:r>
            <a:r>
              <a:rPr lang="en-US" altLang="ko-KR" sz="1200" dirty="0"/>
              <a:t>)</a:t>
            </a:r>
            <a:r>
              <a:rPr lang="ko-KR" altLang="en-US" sz="1200" dirty="0"/>
              <a:t>이 결정됩니다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코드셀에</a:t>
            </a:r>
            <a:r>
              <a:rPr lang="ko-KR" altLang="en-US" sz="1200" dirty="0"/>
              <a:t> 변수 이름만 입력하고 실행하면 변수의 값이 표시됩니다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E12BC69-151F-4BC2-9238-73A04C7CD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91"/>
            <a:ext cx="8066824" cy="3847896"/>
          </a:xfrm>
          <a:prstGeom prst="rect">
            <a:avLst/>
          </a:prstGeom>
        </p:spPr>
      </p:pic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32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연산자와 기본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연산자와 기본 자료형 </a:t>
            </a:r>
            <a:r>
              <a:rPr lang="en-US" altLang="ko-KR" dirty="0"/>
              <a:t>– </a:t>
            </a:r>
            <a:r>
              <a:rPr lang="ko-KR" altLang="en-US" dirty="0"/>
              <a:t>식별자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식별자</a:t>
            </a:r>
            <a:r>
              <a:rPr lang="en-US" altLang="ko-KR" sz="1400" b="1" dirty="0"/>
              <a:t>(Identifier)</a:t>
            </a:r>
          </a:p>
          <a:p>
            <a:r>
              <a:rPr lang="ko-KR" altLang="en-US" sz="1200" dirty="0"/>
              <a:t>변수 또는 함수 등에 이름을 붙이기 위해 사용하는 단어를 </a:t>
            </a:r>
            <a:r>
              <a:rPr lang="ko-KR" altLang="en-US" sz="1200" b="1" dirty="0"/>
              <a:t>식별자</a:t>
            </a:r>
            <a:r>
              <a:rPr lang="ko-KR" altLang="en-US" sz="1200" dirty="0"/>
              <a:t>라고 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식별자는 다음과 같은 </a:t>
            </a:r>
            <a:r>
              <a:rPr lang="ko-KR" altLang="en-US" sz="1200" b="1" dirty="0"/>
              <a:t>규칙</a:t>
            </a:r>
            <a:r>
              <a:rPr lang="ko-KR" altLang="en-US" sz="1200" dirty="0"/>
              <a:t>을 갖습니다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키워드를 사용할 수 없음</a:t>
            </a:r>
          </a:p>
          <a:p>
            <a:pPr lvl="1"/>
            <a:r>
              <a:rPr lang="ko-KR" altLang="en-US" sz="1200" dirty="0" err="1"/>
              <a:t>언더</a:t>
            </a:r>
            <a:r>
              <a:rPr lang="ko-KR" altLang="en-US" sz="1200" dirty="0"/>
              <a:t> 바</a:t>
            </a:r>
            <a:r>
              <a:rPr lang="en-US" altLang="ko-KR" sz="1200" dirty="0"/>
              <a:t>(_)</a:t>
            </a:r>
            <a:r>
              <a:rPr lang="ko-KR" altLang="en-US" sz="1200" dirty="0"/>
              <a:t>를 제외하고는 특수 문자를 사용할 수 없음</a:t>
            </a:r>
          </a:p>
          <a:p>
            <a:pPr lvl="1"/>
            <a:r>
              <a:rPr lang="ko-KR" altLang="en-US" sz="1200" dirty="0"/>
              <a:t>공백을 포함해서는 안됨</a:t>
            </a:r>
          </a:p>
          <a:p>
            <a:pPr lvl="1"/>
            <a:r>
              <a:rPr lang="ko-KR" altLang="en-US" sz="1200" dirty="0"/>
              <a:t>숫자로 시작하면 안됨</a:t>
            </a:r>
          </a:p>
          <a:p>
            <a:r>
              <a:rPr lang="ko-KR" altLang="en-US" sz="1200" dirty="0"/>
              <a:t>다음은 올바른 식별자의 예입니다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/>
              <a:t>age, score, member, member_01, num01, num02</a:t>
            </a:r>
          </a:p>
          <a:p>
            <a:r>
              <a:rPr lang="ko-KR" altLang="en-US" sz="1200" dirty="0"/>
              <a:t>다음은 올바르지 않은 식별자의 예입니다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/>
              <a:t>if, while, 123, 3Member, My Score, </a:t>
            </a:r>
            <a:r>
              <a:rPr lang="en-US" altLang="ko-KR" sz="1200" dirty="0" err="1"/>
              <a:t>a+b</a:t>
            </a:r>
            <a:endParaRPr lang="en-US" altLang="ko-KR" sz="1200" dirty="0"/>
          </a:p>
          <a:p>
            <a:r>
              <a:rPr lang="ko-KR" altLang="en-US" sz="1200" dirty="0"/>
              <a:t>대</a:t>
            </a:r>
            <a:r>
              <a:rPr lang="en-US" altLang="ko-KR" sz="1200" dirty="0"/>
              <a:t>/</a:t>
            </a:r>
            <a:r>
              <a:rPr lang="ko-KR" altLang="en-US" sz="1200" dirty="0"/>
              <a:t>소문자를 구분하므로 대</a:t>
            </a:r>
            <a:r>
              <a:rPr lang="en-US" altLang="ko-KR" sz="1200" dirty="0"/>
              <a:t>/</a:t>
            </a:r>
            <a:r>
              <a:rPr lang="ko-KR" altLang="en-US" sz="1200" dirty="0"/>
              <a:t>소문자 여부에 </a:t>
            </a:r>
            <a:r>
              <a:rPr lang="ko-KR" altLang="en-US" sz="1200" dirty="0" err="1"/>
              <a:t>신경쓰지</a:t>
            </a:r>
            <a:r>
              <a:rPr lang="ko-KR" altLang="en-US" sz="1200" dirty="0"/>
              <a:t> 않게 </a:t>
            </a:r>
            <a:r>
              <a:rPr lang="ko-KR" altLang="en-US" sz="1200" b="1" dirty="0"/>
              <a:t>소문자 사용을 권고</a:t>
            </a:r>
            <a:r>
              <a:rPr lang="ko-KR" altLang="en-US" sz="1200" dirty="0"/>
              <a:t>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또한 </a:t>
            </a:r>
            <a:r>
              <a:rPr lang="ko-KR" altLang="en-US" sz="1200" dirty="0" err="1"/>
              <a:t>언더</a:t>
            </a:r>
            <a:r>
              <a:rPr lang="ko-KR" altLang="en-US" sz="1200" dirty="0"/>
              <a:t> 바와 영어 단어를 적절히 섞어 가독성이 좋게 하기를 권고합니다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안 좋은 예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myname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englishscore</a:t>
            </a:r>
            <a:endParaRPr lang="en-US" altLang="ko-KR" sz="1200" dirty="0"/>
          </a:p>
          <a:p>
            <a:pPr lvl="1"/>
            <a:r>
              <a:rPr lang="ko-KR" altLang="en-US" sz="1200" dirty="0"/>
              <a:t>좋은 예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my_name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english_score</a:t>
            </a:r>
            <a:endParaRPr lang="en-US" altLang="ko-KR" sz="12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BBBA70-BDA7-4441-B0B8-6983A244A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2" y="1388291"/>
            <a:ext cx="8017404" cy="3693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B43336-11FB-4412-B638-AC6FCD50052A}"/>
              </a:ext>
            </a:extLst>
          </p:cNvPr>
          <p:cNvSpPr txBox="1"/>
          <p:nvPr/>
        </p:nvSpPr>
        <p:spPr>
          <a:xfrm>
            <a:off x="7647162" y="5082271"/>
            <a:ext cx="42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※ type()</a:t>
            </a:r>
            <a:r>
              <a:rPr lang="ko-KR" altLang="en-US" sz="900" dirty="0">
                <a:solidFill>
                  <a:srgbClr val="FF0000"/>
                </a:solidFill>
              </a:rPr>
              <a:t>은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>
                <a:solidFill>
                  <a:srgbClr val="FF0000"/>
                </a:solidFill>
              </a:rPr>
              <a:t>함수이기 때문에 변수 처럼 사용시 함수로 사용 </a:t>
            </a:r>
            <a:r>
              <a:rPr lang="ko-KR" altLang="en-US" sz="900" dirty="0" err="1">
                <a:solidFill>
                  <a:srgbClr val="FF0000"/>
                </a:solidFill>
              </a:rPr>
              <a:t>할때</a:t>
            </a:r>
            <a:r>
              <a:rPr lang="ko-KR" altLang="en-US" sz="900" dirty="0">
                <a:solidFill>
                  <a:srgbClr val="FF0000"/>
                </a:solidFill>
              </a:rPr>
              <a:t> 에러가 발생 함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발생시 </a:t>
            </a:r>
            <a:r>
              <a:rPr lang="en-US" altLang="ko-KR" sz="900" dirty="0">
                <a:solidFill>
                  <a:srgbClr val="FF0000"/>
                </a:solidFill>
              </a:rPr>
              <a:t>del type</a:t>
            </a:r>
            <a:r>
              <a:rPr lang="ko-KR" altLang="en-US" sz="900" dirty="0">
                <a:solidFill>
                  <a:srgbClr val="FF0000"/>
                </a:solidFill>
              </a:rPr>
              <a:t>으로 변수를 지워야 함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7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연산자와 기본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연산자와 기본 자료형 </a:t>
            </a:r>
            <a:r>
              <a:rPr lang="en-US" altLang="ko-KR" dirty="0"/>
              <a:t>– </a:t>
            </a:r>
            <a:r>
              <a:rPr lang="ko-KR" altLang="en-US" dirty="0"/>
              <a:t>산술 연산자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산술 연산자</a:t>
            </a:r>
            <a:r>
              <a:rPr lang="en-US" altLang="ko-KR" sz="1400" b="1" dirty="0"/>
              <a:t>(Arithmetic Operators)</a:t>
            </a:r>
          </a:p>
          <a:p>
            <a:r>
              <a:rPr lang="ko-KR" altLang="en-US" sz="1200" b="1" dirty="0"/>
              <a:t>사칙연산</a:t>
            </a:r>
            <a:r>
              <a:rPr lang="en-US" altLang="ko-KR" sz="1200" b="1" dirty="0"/>
              <a:t>(+, -, *, /)</a:t>
            </a:r>
            <a:r>
              <a:rPr lang="ko-KR" altLang="en-US" sz="1200" dirty="0"/>
              <a:t> 은 일반적으로 알고 있는 연산 방법</a:t>
            </a:r>
            <a:r>
              <a:rPr lang="en-US" altLang="ko-KR" sz="1200" dirty="0"/>
              <a:t>(</a:t>
            </a:r>
            <a:r>
              <a:rPr lang="ko-KR" altLang="en-US" sz="1200" dirty="0"/>
              <a:t>더하기 빼기 등</a:t>
            </a:r>
            <a:r>
              <a:rPr lang="en-US" altLang="ko-KR" sz="1200" dirty="0"/>
              <a:t>)</a:t>
            </a:r>
            <a:r>
              <a:rPr lang="ko-KR" altLang="en-US" sz="1200" dirty="0"/>
              <a:t>과 같습니다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나머지</a:t>
            </a:r>
            <a:r>
              <a:rPr lang="en-US" altLang="ko-KR" sz="1200" dirty="0"/>
              <a:t>(%), </a:t>
            </a:r>
            <a:r>
              <a:rPr lang="ko-KR" altLang="en-US" sz="1200" b="1" dirty="0"/>
              <a:t>몫</a:t>
            </a:r>
            <a:r>
              <a:rPr lang="en-US" altLang="ko-KR" sz="1200" dirty="0"/>
              <a:t>(//), </a:t>
            </a:r>
            <a:r>
              <a:rPr lang="ko-KR" altLang="en-US" sz="1200" b="1" dirty="0"/>
              <a:t>제곱</a:t>
            </a:r>
            <a:r>
              <a:rPr lang="en-US" altLang="ko-KR" sz="1200" dirty="0"/>
              <a:t>(**)</a:t>
            </a:r>
            <a:r>
              <a:rPr lang="ko-KR" altLang="en-US" sz="1200" dirty="0"/>
              <a:t>에 대한 부분은 조금 낯설 것이니 관심을 두고 배워야 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값을 더하거나 빼는 등의 처리를 하는 연산자를 </a:t>
            </a:r>
            <a:r>
              <a:rPr lang="ko-KR" altLang="en-US" sz="1200" b="1" dirty="0"/>
              <a:t>산술 연산자</a:t>
            </a:r>
            <a:r>
              <a:rPr lang="ko-KR" altLang="en-US" sz="1200" dirty="0"/>
              <a:t>라고 부릅니다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b="1" dirty="0"/>
              <a:t>정수</a:t>
            </a:r>
            <a:r>
              <a:rPr lang="ko-KR" altLang="en-US" sz="1200" dirty="0"/>
              <a:t>는 소수점이 없는 숫자이며</a:t>
            </a:r>
            <a:r>
              <a:rPr lang="en-US" altLang="ko-KR" sz="1200" dirty="0"/>
              <a:t>, </a:t>
            </a:r>
            <a:r>
              <a:rPr lang="ko-KR" altLang="en-US" sz="1200" dirty="0"/>
              <a:t>음의 정수</a:t>
            </a:r>
            <a:r>
              <a:rPr lang="en-US" altLang="ko-KR" sz="1200" dirty="0"/>
              <a:t>, 0, </a:t>
            </a:r>
            <a:r>
              <a:rPr lang="ko-KR" altLang="en-US" sz="1200" dirty="0"/>
              <a:t>양의 정수를 갖습니다</a:t>
            </a:r>
            <a:r>
              <a:rPr lang="en-US" altLang="ko-KR" sz="1200" dirty="0"/>
              <a:t>. </a:t>
            </a:r>
            <a:r>
              <a:rPr lang="en-US" altLang="ko-KR" sz="1200" i="1" dirty="0"/>
              <a:t>ex) -10, 0, 15</a:t>
            </a:r>
            <a:endParaRPr lang="ko-KR" altLang="en-US" sz="1200" dirty="0"/>
          </a:p>
          <a:p>
            <a:r>
              <a:rPr lang="ko-KR" altLang="en-US" sz="1200" b="1" dirty="0"/>
              <a:t>실수</a:t>
            </a:r>
            <a:r>
              <a:rPr lang="ko-KR" altLang="en-US" sz="1200" dirty="0"/>
              <a:t>는 소수점이 있는 숫자 입니다</a:t>
            </a:r>
            <a:r>
              <a:rPr lang="en-US" altLang="ko-KR" sz="1200" dirty="0"/>
              <a:t>. </a:t>
            </a:r>
            <a:r>
              <a:rPr lang="en-US" altLang="ko-KR" sz="1200" i="1" dirty="0"/>
              <a:t>ex) 123.45</a:t>
            </a:r>
            <a:endParaRPr lang="ko-KR" altLang="en-US" sz="12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B25FDE-BF8A-40FB-B305-487BC3D3E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91"/>
            <a:ext cx="6654800" cy="29257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0E33A7-A81A-407B-95BC-E79A6A06B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66" y="3818466"/>
            <a:ext cx="6096000" cy="254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1618302-7713-4A8F-860D-9F39F2324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5" y="4203074"/>
            <a:ext cx="4203700" cy="23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2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연산자와 기본 자료형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연산자와 기본 자료형 </a:t>
            </a:r>
            <a:r>
              <a:rPr lang="en-US" altLang="ko-KR" dirty="0"/>
              <a:t>– </a:t>
            </a:r>
            <a:r>
              <a:rPr lang="ko-KR" altLang="en-US" dirty="0"/>
              <a:t>산술 연산자 연습문제</a:t>
            </a:r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296B8A-1088-4771-A351-7FDE0332A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5" y="1113571"/>
            <a:ext cx="11049094" cy="334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7179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1584</Words>
  <Application>Microsoft Office PowerPoint</Application>
  <PresentationFormat>와이드스크린</PresentationFormat>
  <Paragraphs>248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점핏</dc:creator>
  <cp:lastModifiedBy>윤명식</cp:lastModifiedBy>
  <cp:revision>177</cp:revision>
  <dcterms:created xsi:type="dcterms:W3CDTF">2021-12-16T06:55:27Z</dcterms:created>
  <dcterms:modified xsi:type="dcterms:W3CDTF">2024-02-21T12:48:01Z</dcterms:modified>
</cp:coreProperties>
</file>