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IBM Plex Sans KR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rRXXAqlmTTjtBgWAG8OO+yrAS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D276B8-B34D-4078-8D7D-FB9160CC67C8}">
  <a:tblStyle styleId="{27D276B8-B34D-4078-8D7D-FB9160CC67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BMPlexSansKR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IBMPlexSansK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4cf84df2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e4cf84df2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e4cf84df2e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4cf84df2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e4cf84df2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4cf84df2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4cf84df2e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e4cf84df2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e4cf84df2e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763632"/>
            <a:ext cx="4136979" cy="413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5476" y="5105950"/>
            <a:ext cx="2475953" cy="247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620662" y="-773827"/>
            <a:ext cx="3592039" cy="359203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-1270000" y="3070173"/>
            <a:ext cx="9942857" cy="12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산출물 양식</a:t>
            </a:r>
            <a:endParaRPr b="0" i="0" sz="76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971378" y="2351292"/>
            <a:ext cx="84367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4800" u="none" cap="none" strike="noStrike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미니프로젝트 7차 1~2일차 </a:t>
            </a:r>
            <a:endParaRPr b="0" i="1" sz="4800" u="none" cap="none" strike="noStrike">
              <a:solidFill>
                <a:srgbClr val="FF6F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268" y="-655813"/>
            <a:ext cx="2109431" cy="210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7314938" y="791025"/>
            <a:ext cx="5789825" cy="6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AIVLE스쿨 미니프로젝트  7차(제안전략)</a:t>
            </a:r>
            <a:endParaRPr i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840542" y="3151512"/>
            <a:ext cx="4193095" cy="41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57174" y="4209014"/>
            <a:ext cx="2673350" cy="2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38" y="4763632"/>
            <a:ext cx="4136979" cy="413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5476" y="5105950"/>
            <a:ext cx="2475953" cy="247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620662" y="-773827"/>
            <a:ext cx="3592039" cy="359203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 txBox="1"/>
          <p:nvPr/>
        </p:nvSpPr>
        <p:spPr>
          <a:xfrm>
            <a:off x="-171429" y="2908559"/>
            <a:ext cx="9942857" cy="1662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020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 rot="-518588">
            <a:off x="438666" y="1998155"/>
            <a:ext cx="8436739" cy="109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6533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9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3268" y="-655813"/>
            <a:ext cx="2109431" cy="210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7314938" y="791025"/>
            <a:ext cx="5789825" cy="6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AIVLE스쿨 미니프로젝트  7차 (제안전략)</a:t>
            </a:r>
            <a:endParaRPr i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840542" y="3151512"/>
            <a:ext cx="4193095" cy="419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67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고객 요구사항 조견표(일반, 사업관리)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"/>
          <p:cNvGraphicFramePr/>
          <p:nvPr/>
        </p:nvGraphicFramePr>
        <p:xfrm>
          <a:off x="522524" y="20343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828250"/>
                <a:gridCol w="1058325"/>
                <a:gridCol w="5820800"/>
                <a:gridCol w="1262550"/>
                <a:gridCol w="2177025"/>
              </a:tblGrid>
              <a:tr h="52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제안요청서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/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/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해결방안</a:t>
                      </a:r>
                      <a:endParaRPr b="0" i="0" sz="13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계약기간은 사업 완료일 기준으로 5년간 계약한다.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(단, 제안사의 명백한 하자로 중대한 장애가 연속해서 발생될 경우 계약을 중도 해지한다)</a:t>
                      </a:r>
                      <a:endParaRPr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</a:t>
                      </a:r>
                      <a:endParaRPr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5년간 계약.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연속 장애로 인한 중도해지 문항 작성</a:t>
                      </a:r>
                      <a:endParaRPr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궁/개인 별로 적용 서비스 사용을 구분할 수 있어야 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</a:t>
                      </a:r>
                      <a:endParaRPr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궁/개인 별로 적용 서비스 사용 구분</a:t>
                      </a:r>
                      <a:endParaRPr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제안사의 일반현황 및 사업과 관련된 기술 현황을 제시한다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일반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제안사 일반현황, 기술현황 제시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 대비 제안 특장점/차별화 전략 포함한다.</a:t>
                      </a:r>
                      <a:endParaRPr/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일반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경쟁사 대비 제안 특장점/차별화 전략 제시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 사업을 통하여 실현되는 기대효과를 제시한다.</a:t>
                      </a:r>
                      <a:endParaRPr/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일반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기대효과 제시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/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향후 서비스 추가에 대한 방안을 제시한다.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일반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향후 서비스 추가에 대한 방안 제시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긴급 고장대응 및 지원체계를 제시해야 한다.</a:t>
                      </a:r>
                      <a:endParaRPr/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사업관리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긴급 고장 대응 및 지원체계 제시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지속적인 관리 방안을 제시해야 한다. (주기, 방식)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사업관리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관리 방안 제시(주기, 방식)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 시스템 제안에 사용된 S/W 및 컨텐츠를 명확히 기재하고,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만일, 저작권에 관련된 소송이나 문제가 제기될 경우 발주사의 책임이 없음을 분명히 한다.</a:t>
                      </a:r>
                      <a:endParaRPr/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사업관리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사용 S/W 및 컨텐츠 명확히 기재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제안사에게 재무적 책임을 포함한 법적 책임이 있음을 명시해야 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사업관리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재무적 책임 및 법적 책임 명시 서약서 작성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제안사는 사업기간 동안 각 단계별 산출물을 작성하고, 그 결과물에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대하여 제안요청사의 검토를 받은 후 제출해야 한다.</a:t>
                      </a:r>
                      <a:endParaRPr/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사업관리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 기간 각 단계별 산출물 작성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제안사는 요구사항 및 추진일정 협의를 실시하고, 일일 산출물을 제출한다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사업관리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및 추진일정 협의 일일산출물 제출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p.9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제안사는 사업기간 동안 각종 이슈사항에 대하여 협의된 내용정리와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정확한 의사전달 확인을 위하여 회의록을 작성하고 관리해야 한다.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사업관리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회의록 작성 및 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7450" marL="37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658443" y="548746"/>
            <a:ext cx="4218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58442" y="257295"/>
            <a:ext cx="290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67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985399" y="910334"/>
            <a:ext cx="8221200" cy="510300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고객 요구사항 조견표(기술)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3"/>
          <p:cNvGraphicFramePr/>
          <p:nvPr/>
        </p:nvGraphicFramePr>
        <p:xfrm>
          <a:off x="197542" y="1542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{27D276B8-B34D-4078-8D7D-FB9160CC67C8}</a:tableStyleId>
              </a:tblPr>
              <a:tblGrid>
                <a:gridCol w="439100"/>
                <a:gridCol w="1122950"/>
                <a:gridCol w="657725"/>
                <a:gridCol w="4299275"/>
                <a:gridCol w="1285725"/>
                <a:gridCol w="3992125"/>
              </a:tblGrid>
              <a:tr h="15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분야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 솔루션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및 해결방법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</a:tr>
              <a:tr h="9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서비스형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궁 상황에 맞는 음성 길안내(네비게이션) 서비스 방안을 제시해야 한다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원내비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음성대화를 이용한 길 찾기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BM Plex Sans KR"/>
                        <a:buNone/>
                      </a:pPr>
                      <a:r>
                        <a:rPr lang="ko-KR" sz="1000" u="none" cap="none" strike="noStrike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모든 서비스는 사용자가 음성명령을 통해 실행 및 제어 되어야 한다 </a:t>
                      </a:r>
                      <a:endParaRPr sz="1000" u="none" cap="none" strike="noStrike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기가지니 인사이드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&amp;믿:음(초거대 AI언어 모델)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음성대화를 이용한 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명령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/>
                        <a:t>서비스 디바이스는 사용자에게 진행방향의 장애물에 대 해 인지할 수 있도록 알림을 제공해야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VISION AI 기술 사용 </a:t>
                      </a: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객체 인식을 활용하여 객체의 이동 방향과 속도를 감지하여 위험으로 인지 시 사용자에게 경보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/>
                        <a:t>서비스 디바이스는 일정 시간동안 이동이 감지되지 않을 경우 관제 시스템으로 알람을 주어야 한다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GPS, 자이로센서,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개개인에게 제공된 장비를 통한 위험 알림이 관제 시스템으로 전송되면 안전요원 출동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외부로 이동시 관제 시스템으로 알람 기능을 제공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/>
                        <a:t>서비스 디바이스 통신은 블루투스를 통해 시각장애인 소유의 BYOD와 연동한다.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이어폰과 연결할수 있도록 블루투스 혹은 aux 연결 기능 제공,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활용 기능 제공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/>
                        <a:t>서비스 디바이스의 데이터는 사용자의 BYOD를 통해 관제/서비스 시스템과 5G통신으로 연동되어야 한다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궁 내부 전용 휴대기기 제공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기업전용 5G통신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사용자에게 제공하는 디바이스는 사용자의 BYOD를 통하여 관제서비스와 5G 연결한다,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구축형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/>
                        <a:t>서비스 디바이스 등록/변경/위치/접속Log/관제/사용 서비스 등이 모니터링 되어야 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&amp; </a:t>
                      </a: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ON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제공하는 디바이스를 통한 시각장애인 수, 사용자 상태, 위치, 등의 정보를 수집 및 관리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구축형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/>
                        <a:t>사용자 긴급상황 발생시 관제 모니터링으로 사용자의 위치 및 알림이 전송되어야 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&amp; 매니지드 ON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개개인에게 제공된 장비를 통한 위험 알림이 관제 시스템으로 전송되면 안전요원 출동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9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구축형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/>
                        <a:t>서비스 디바이스가 궁 외부로 이동시 관제 시스템으로 알람 기능을 제공해야 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 &amp; 매니지드 ON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디바이스가  궁 외부로 이동시 관제 시스템으로 알람 기능을 제공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/>
                        <a:t>구축형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/>
                        <a:t>서비스 디바이스는 관제 시스템에서 사용이 통제/관리 되어야 한다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ON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ON 시스템을 통하여 사용자들의 디바이스를 통한 사용자에 대한 모든 정보를 관리/감독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/>
                        <a:t>구축형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/>
                        <a:t>경복궁, 덕수궁, 창경궁, 창덕궁 각각 모니터링 환경을 별도로 구성해야 한다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ON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궁의 관제소에 내부를 관리/감독할 수 있는 모니터링 서비스 제공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690568" y="504596"/>
            <a:ext cx="4218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58442" y="223095"/>
            <a:ext cx="290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67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1985399" y="859209"/>
            <a:ext cx="8221200" cy="510300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고객 요구사항 조견표(기술)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4"/>
          <p:cNvGraphicFramePr/>
          <p:nvPr/>
        </p:nvGraphicFramePr>
        <p:xfrm>
          <a:off x="197544" y="14281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{27D276B8-B34D-4078-8D7D-FB9160CC67C8}</a:tableStyleId>
              </a:tblPr>
              <a:tblGrid>
                <a:gridCol w="540175"/>
                <a:gridCol w="801525"/>
                <a:gridCol w="678825"/>
                <a:gridCol w="4013850"/>
                <a:gridCol w="1352750"/>
                <a:gridCol w="4409775"/>
              </a:tblGrid>
              <a:tr h="46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분야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 솔루션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 및 해결방법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DBBB5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서비스 인프라(제안사 서비스)와 관제 시스템 인프라 (고객사 설치)를 구분하여 인프라 구성도를 제시해야 한다.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인프라의 독립성과 보안성을 높이고, 장애 발생 시 영향 범위를 최소화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- 관제 서버 설치를 통해 수집한 데이터를 바탕으로 실시간 및 경고 기능 제공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방화벽, VPN 을 이용해 외부 접근 차단으로 안전한 데이터 경로 확보</a:t>
                      </a:r>
                      <a:endParaRPr sz="1000"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모든 서비스형 시스템은 3Tier(WEB/WAS/DB) 구성으로 하되 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웹서버는 모든 서비스를 통틀어 1대로 통합 하여 제시한다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3Tier 아키텍처로 시스템을 구성하되, 단일 웹서버를 통해 모든 서비스 요청을 처리할 수 있도록 로드 밸런싱과 캐싱 기술을 적용</a:t>
                      </a:r>
                      <a:endParaRPr sz="1000"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웹서버는 방화벽과 함께 DMZ에 배치한다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SafeNet(정보보안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cap="none" strike="noStrike"/>
                        <a:t>서비스 인프라, 관제시스템 인프라로 구분하며 이중화로 구성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cap="none" strike="noStrike"/>
                        <a:t>서비스 인프라는 3Tier (WEB/WAS/DB)로 구성</a:t>
                      </a:r>
                      <a:endParaRPr sz="1000" u="none" cap="none" strike="noStrike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웹서버를 DMZ에 배치하고, 내부 네트워크를 보호하기 위해 방화벽을 구성하여 보안 강화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각 궁궐 지도 정보는 NAS에 저장할 수 있도록 구성을 제시한다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NAS를 도입하여 권한을 설정해 데이터의 안전한 저장과 접근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Raid를 구성하여 데이터 손실 방지 </a:t>
                      </a:r>
                      <a:endParaRPr sz="1000"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서비스 인프라 및 관제 모니터링 인프라의 네트워크는 이중화로 구성한다.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네트워크 이중화를 통해 장애 발생 시에도 서비스가 지속될 수 있게 네트워크 장비와 이중화하여 구성함으로써 네트워크 가용성 향상 및 신뢰성 확보</a:t>
                      </a:r>
                      <a:endParaRPr sz="1000"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라우터, 스위치, 방화벽 등을 이중화 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라우터, 스위치, 방화벽 등을 이중화를 통해 장애가 발생하여도 즉시 대체할 수 있도록 네트워크 안정성 확보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로드밸런싱/LACP 를 통한 네트워크 트래픽 분산 처리로 네트워크 성능 최적화 및 병목현상 방지</a:t>
                      </a:r>
                      <a:endParaRPr sz="1000"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1000"/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중요한 서비스의 경우 서버, 스토리지, 스토리지 네트 워크 등을 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이중화 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매니지드 서비스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서버, 스토리지를 이중화하여 데이터 손실을 방지하고 네트워크를 이중화 함으로써 데이터 전송의 신뢰성 확보</a:t>
                      </a:r>
                      <a:endParaRPr sz="1000"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19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제안사에 설치된 웹서버의 보안 방안을 제시해야 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SafeNet(정보보안)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MFA/RBAC와 같은 사용자의 인증 단계 도입 및 접근 권한을 설정하여 웹서버 접근제어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SSL 인증서를 사용하고 정기적인 보안패치 및 업데이트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IPS/IDS 침입 및 탐지 시스템을 통합하여 실시간 악성 트래픽 탐지하고 차단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P.9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DDoS 등의 해킹을 방어할 수 있는 솔루션을 제시한다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" marB="0" marR="1650" marL="1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SafeNet(정보보안)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DDoS 방어솔루션을 도입하여 대규모 공격 탐지 및 대응. 네트워크 트래픽의 실시간 모니터링을 통해 파악한 패턴으로 이상 징후 조기 감지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941" y="5161608"/>
            <a:ext cx="313607" cy="368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1977049" y="1847978"/>
            <a:ext cx="2321184" cy="337475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 범위, 사업 목표</a:t>
            </a:r>
            <a:endParaRPr/>
          </a:p>
        </p:txBody>
      </p:sp>
      <p:cxnSp>
        <p:nvCxnSpPr>
          <p:cNvPr id="143" name="Google Shape;143;p6"/>
          <p:cNvCxnSpPr/>
          <p:nvPr/>
        </p:nvCxnSpPr>
        <p:spPr>
          <a:xfrm>
            <a:off x="676642" y="4176991"/>
            <a:ext cx="11285100" cy="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6"/>
          <p:cNvCxnSpPr/>
          <p:nvPr/>
        </p:nvCxnSpPr>
        <p:spPr>
          <a:xfrm>
            <a:off x="5689600" y="1946001"/>
            <a:ext cx="0" cy="473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5" name="Google Shape;145;p6"/>
          <p:cNvGraphicFramePr/>
          <p:nvPr/>
        </p:nvGraphicFramePr>
        <p:xfrm>
          <a:off x="254000" y="2147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945375"/>
                <a:gridCol w="4367025"/>
              </a:tblGrid>
              <a:tr h="19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사업범위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20325" marR="20325" marL="203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서울4대궁 별 일 100인 이상 방문객이 사용가능한 스마트 환경 및 사용자 디바이스 구축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각 궁 상황에 맞는 음성 길안내 서비스 제공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차별화된 디지털 문화재 해설 서비스 제공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운영관리 시스템 구축 및 운용업무 지원</a:t>
                      </a:r>
                      <a:endParaRPr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사업목표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시각장애인의 자유로운 문화재 관람을 위한 보행 개선 및 충돌사고 예방을 위한 스마트 환경 구축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디지털 해설 서비스를 통한 차별 없는 문화재 관람 기회 제공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비상 알람, 데이터 추출 등 환경관리를 위한 관제시스템 환경 구축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6"/>
          <p:cNvSpPr/>
          <p:nvPr/>
        </p:nvSpPr>
        <p:spPr>
          <a:xfrm>
            <a:off x="7617962" y="1847984"/>
            <a:ext cx="2528400" cy="318600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제안사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6"/>
          <p:cNvGraphicFramePr/>
          <p:nvPr/>
        </p:nvGraphicFramePr>
        <p:xfrm>
          <a:off x="5812796" y="2133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1136800"/>
                <a:gridCol w="5012250"/>
              </a:tblGrid>
              <a:tr h="17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110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보유 기술/솔루션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20325" marR="20325" marL="203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원내비(내비게이션)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초정밀측위 서비스 (초정밀 GPS기술)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매니지드 서비스(데이터 통합 관리 플랫폼 및 운영관리)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SafeNet(정보보안)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/>
                        <a:t>믿:음(초거대 언어 AI)</a:t>
                      </a:r>
                      <a:endParaRPr sz="11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/>
                        <a:t>기가지니인사이드(음성비서 서비스 + AI)</a:t>
                      </a:r>
                      <a:endParaRPr sz="1100"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주요 참여 사업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및 고객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청각 또는 언어장애 고객을 위한 IT서비스를 제공한 경험있음.</a:t>
                      </a:r>
                      <a:endParaRPr sz="11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문화재청과 IT기술 적용한 '내 손안의 덕수궁' 앱 출시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/>
                        <a:t>시각 장애인들을 위한 명화 체험 전시회 개최</a:t>
                      </a:r>
                      <a:endParaRPr sz="1100"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6"/>
          <p:cNvSpPr/>
          <p:nvPr/>
        </p:nvSpPr>
        <p:spPr>
          <a:xfrm>
            <a:off x="1977049" y="4263873"/>
            <a:ext cx="2199600" cy="401700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고객사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254000" y="468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945375"/>
                <a:gridCol w="4367025"/>
              </a:tblGrid>
              <a:tr h="21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103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고객사 관련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20325" marR="20325" marL="203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Char char="•"/>
                      </a:pPr>
                      <a:r>
                        <a:rPr i="0" lang="ko-KR" sz="1100" u="none" cap="none" strike="noStrike">
                          <a:solidFill>
                            <a:srgbClr val="000000"/>
                          </a:solidFill>
                        </a:rPr>
                        <a:t>문화재청 ‘문화재디지털대전환2030’ 정책 발표</a:t>
                      </a:r>
                      <a:endParaRPr i="0" sz="11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2026년까지 4대궁‧종묘ㆍ조선왕릉에 범용디자인 적용한 무장애공간 조성</a:t>
                      </a:r>
                      <a:endParaRPr sz="11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-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문화재 빅데이터 플랫폼 구축 및 공유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-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문화재위원회 심의 등 AI기반 의사결정 단계적 도입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-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인공지능 맞춤형 서비스 제공, 메타버스 타임머신 구축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-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디지털 취약계층 대상 콘텐츠 제작</a:t>
                      </a:r>
                      <a:endParaRPr sz="1100"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고객사 관련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환경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무장애 공간 조성 사업 진행중</a:t>
                      </a:r>
                      <a:endParaRPr sz="11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/>
                        <a:t>손으로 보는 묘소 프로그램 실시</a:t>
                      </a:r>
                      <a:endParaRPr sz="1100"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장애인 및 국가유공자 입장료 무료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시각장애인 전문 해설 제공 서비스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6"/>
          <p:cNvSpPr/>
          <p:nvPr/>
        </p:nvSpPr>
        <p:spPr>
          <a:xfrm>
            <a:off x="7669824" y="4281698"/>
            <a:ext cx="2528400" cy="399600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경쟁사</a:t>
            </a:r>
            <a:endParaRPr/>
          </a:p>
        </p:txBody>
      </p:sp>
      <p:graphicFrame>
        <p:nvGraphicFramePr>
          <p:cNvPr id="151" name="Google Shape;151;p6"/>
          <p:cNvGraphicFramePr/>
          <p:nvPr/>
        </p:nvGraphicFramePr>
        <p:xfrm>
          <a:off x="5812796" y="468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896400"/>
                <a:gridCol w="2597050"/>
                <a:gridCol w="2551750"/>
              </a:tblGrid>
              <a:tr h="21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경쟁솔루션 특징</a:t>
                      </a:r>
                      <a:endParaRPr/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자사와의 차별점</a:t>
                      </a:r>
                      <a:endParaRPr b="1" sz="13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102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S사</a:t>
                      </a:r>
                      <a:endParaRPr/>
                    </a:p>
                  </a:txBody>
                  <a:tcPr marT="20325" marB="20325" marR="20325" marL="203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시각장애인용 어플 설리번플러스(카메라로 사물인식)에 음성인공지능 서비스를 접목시킴.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ATK공간정보기업과 협약하여 오차범위를 </a:t>
                      </a:r>
                      <a:r>
                        <a:rPr lang="ko-KR" sz="1100"/>
                        <a:t>줄</a:t>
                      </a: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이는 RTK기술을 갖춤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- 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5G AR앱‘창덕 아리랑(AR-irang)’앱 공개</a:t>
                      </a:r>
                      <a:endParaRPr sz="1100"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시각장애인을 위한 AI서비스로 MWC수상, 이전에도 청각장애인을 돕는 앱으로도 수상한 경력있음. 장애인 관련 다양한 서비스 진행중</a:t>
                      </a:r>
                      <a:endParaRPr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L사</a:t>
                      </a:r>
                      <a:endParaRPr/>
                    </a:p>
                  </a:txBody>
                  <a:tcPr marT="0" marB="0" marR="24975" marL="249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•고정밀 측위: 서버가 미국, 러시아, 유럽, 중국, 일본에서 제공하는 가용 가능한 모든 글로벌 위성 지원</a:t>
                      </a:r>
                      <a:endParaRPr sz="1100"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• </a:t>
                      </a:r>
                      <a:r>
                        <a:rPr lang="ko-KR" sz="1100"/>
                        <a:t>터널, 교각 아래 등 수신이 어려운 환경에 측위가 가능하도록 IMU 기반 DR 기술 확보 및 개발</a:t>
                      </a:r>
                      <a:endParaRPr sz="1100"/>
                    </a:p>
                    <a:p>
                      <a:pPr indent="-1016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5750" marB="0" marR="5750" marL="57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6"/>
          <p:cNvSpPr/>
          <p:nvPr/>
        </p:nvSpPr>
        <p:spPr>
          <a:xfrm>
            <a:off x="1985408" y="1084437"/>
            <a:ext cx="8221200" cy="510300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[참고] 사업현황 분석 정리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741218" y="620121"/>
            <a:ext cx="4218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76642" y="240320"/>
            <a:ext cx="290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67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e4cf84df2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e4cf84df2e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e4cf84df2e_0_13"/>
          <p:cNvSpPr/>
          <p:nvPr/>
        </p:nvSpPr>
        <p:spPr>
          <a:xfrm>
            <a:off x="1977049" y="1242284"/>
            <a:ext cx="8221200" cy="510300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제안전략수립서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2e4cf84df2e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e4cf84df2e_0_13"/>
          <p:cNvSpPr txBox="1"/>
          <p:nvPr/>
        </p:nvSpPr>
        <p:spPr>
          <a:xfrm>
            <a:off x="3031800" y="1856625"/>
            <a:ext cx="5265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[기업 경쟁 우위/열위 분석]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g2e4cf84df2e_0_13"/>
          <p:cNvGraphicFramePr/>
          <p:nvPr/>
        </p:nvGraphicFramePr>
        <p:xfrm>
          <a:off x="457200" y="23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838450"/>
                <a:gridCol w="3530350"/>
                <a:gridCol w="2670675"/>
                <a:gridCol w="575800"/>
                <a:gridCol w="665150"/>
                <a:gridCol w="811475"/>
                <a:gridCol w="243972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</a:t>
                      </a:r>
                      <a:endParaRPr/>
                    </a:p>
                  </a:txBody>
                  <a:tcPr marT="3325" marB="0" marR="3325" marL="3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3325" marB="0" marR="3325" marL="3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솔루션명/해결방안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자사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비교분석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(우위/열위/동등)</a:t>
                      </a:r>
                      <a:endParaRPr b="1" i="0" sz="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대안방안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61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네트워크/보안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인프라 및 관제 모니터링 인프라의 네트워크는 이중화로 구성한다.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</a:rPr>
                        <a:t>네트워크 이중화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네트워크 장비 이중화, 회선은 기업인터넷 사용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동등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100">
                          <a:solidFill>
                            <a:srgbClr val="00B0F0"/>
                          </a:solidFill>
                        </a:rPr>
                        <a:t>이중화 구성은 동등이나, 기업인터넷 자사가가 10G 제공/ 경쟁사는 5G 제공하여 경쟁사 보다 더 빠른 속도를 제공 하는 것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관제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기기등록/변경/위치/접속Log/관제/사용서비스 등이 모니터링 되어야 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</a:rPr>
                        <a:t>매니지드 </a:t>
                      </a:r>
                      <a:r>
                        <a:rPr b="1" lang="ko-KR" sz="1200"/>
                        <a:t>ON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제공하는 디바이스를 통한 사용자 상태, 위치, 등의 정보를 수집 및 관리하고, 위험 상황 발생 시 알림</a:t>
                      </a:r>
                      <a:endParaRPr sz="1200"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+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-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우위</a:t>
                      </a:r>
                      <a:endParaRPr b="1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rgbClr val="00B0F0"/>
                          </a:solidFill>
                        </a:rPr>
                        <a:t>통신 전문의 인프라 설계 노하우</a:t>
                      </a:r>
                      <a:endParaRPr sz="1100">
                        <a:solidFill>
                          <a:srgbClr val="00B0F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rgbClr val="00B0F0"/>
                          </a:solidFill>
                        </a:rPr>
                        <a:t>다양한 네트워크, 통화, wi-fi, 서버 장비 제공</a:t>
                      </a:r>
                      <a:endParaRPr sz="1100">
                        <a:solidFill>
                          <a:srgbClr val="00B0F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rgbClr val="00B0F0"/>
                          </a:solidFill>
                        </a:rPr>
                        <a:t>경제성까지 고려한 고객 서비스 요금 제안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각 궁 상황에 맞는 음성 길안내 서비스(네비게이션) 방안을 제시해야 한다.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</a:rPr>
                        <a:t>원내비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음성인식을 통해 목적지 검색, 경로확인, 경유지 추가 등 길안내 기능 제공 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-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+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열위</a:t>
                      </a:r>
                      <a:endParaRPr b="1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0B0F0"/>
                          </a:solidFill>
                        </a:rPr>
                        <a:t>자사는 API를 통한 게 아닌 자체적인 지도 데이터를 갖고 있기 때문에 변동 사항에 대한 즉각적인 수정이 가능하다</a:t>
                      </a:r>
                      <a:r>
                        <a:rPr lang="ko-KR" sz="1100">
                          <a:solidFill>
                            <a:srgbClr val="4A86E8"/>
                          </a:solidFill>
                        </a:rPr>
                        <a:t>.</a:t>
                      </a:r>
                      <a:endParaRPr i="0" sz="1100" u="none" cap="none" strike="noStrike">
                        <a:solidFill>
                          <a:srgbClr val="4A86E8"/>
                        </a:solidFill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서비스는 사용자가 음성명령을 통해 실행/제어 되어야 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기가지니(AI스피커), 빅데이터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기가지니 음성인식 서비스를 통한 음성명령 및 음성제어 기능 구현</a:t>
                      </a:r>
                      <a:endParaRPr sz="1200"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+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-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우위</a:t>
                      </a:r>
                      <a:endParaRPr b="1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rgbClr val="00B0F0"/>
                          </a:solidFill>
                        </a:rPr>
                        <a:t>음성인식 서비스를 활용한 사업은 타사 대비 사업 수주율이 높음. 관련 경험 다수</a:t>
                      </a:r>
                      <a:endParaRPr sz="1100">
                        <a:solidFill>
                          <a:srgbClr val="00B0F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100">
                          <a:solidFill>
                            <a:srgbClr val="00B0F0"/>
                          </a:solidFill>
                        </a:rPr>
                        <a:t>음성인식률도 높음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g2e4cf84df2e_0_13"/>
          <p:cNvSpPr txBox="1"/>
          <p:nvPr/>
        </p:nvSpPr>
        <p:spPr>
          <a:xfrm>
            <a:off x="708768" y="768046"/>
            <a:ext cx="4218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e4cf84df2e_0_13"/>
          <p:cNvSpPr txBox="1"/>
          <p:nvPr/>
        </p:nvSpPr>
        <p:spPr>
          <a:xfrm>
            <a:off x="676642" y="486545"/>
            <a:ext cx="290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67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e4cf84df2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e4cf84df2e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e4cf84df2e_0_1"/>
          <p:cNvSpPr/>
          <p:nvPr/>
        </p:nvSpPr>
        <p:spPr>
          <a:xfrm>
            <a:off x="1977049" y="1242284"/>
            <a:ext cx="8221200" cy="510300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제안전략수립서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2e4cf84df2e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2e4cf84df2e_0_1"/>
          <p:cNvGraphicFramePr/>
          <p:nvPr/>
        </p:nvGraphicFramePr>
        <p:xfrm>
          <a:off x="467325" y="21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838450"/>
                <a:gridCol w="3530350"/>
                <a:gridCol w="2670675"/>
                <a:gridCol w="575800"/>
                <a:gridCol w="665150"/>
                <a:gridCol w="811475"/>
                <a:gridCol w="243972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</a:t>
                      </a:r>
                      <a:endParaRPr/>
                    </a:p>
                  </a:txBody>
                  <a:tcPr marT="3325" marB="0" marR="3325" marL="3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/>
                    </a:p>
                  </a:txBody>
                  <a:tcPr marT="3325" marB="0" marR="3325" marL="3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솔루션명/해결방안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자사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경쟁사</a:t>
                      </a:r>
                      <a:endParaRPr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비교분석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(우위/열위/동등)</a:t>
                      </a:r>
                      <a:endParaRPr b="1" i="0" sz="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대안방안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50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서비스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75" marB="0" marR="3375" marL="3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사용자의 충돌방지를 예방하기 위한 서비스가 준비되어야 한다.</a:t>
                      </a:r>
                      <a:endParaRPr sz="1100"/>
                    </a:p>
                  </a:txBody>
                  <a:tcPr marT="3375" marB="0" marR="3375" marL="33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/>
                        <a:t>VISION AI(객체 인식)</a:t>
                      </a:r>
                      <a:r>
                        <a:rPr lang="ko-KR" sz="1200"/>
                        <a:t>/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객체의 접근 정도(속도,방향 등)에 따라 위험정도를 판단하고 사용자에게 알림</a:t>
                      </a:r>
                      <a:endParaRPr sz="1200"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+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-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우위</a:t>
                      </a:r>
                      <a:endParaRPr b="1"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</a:rPr>
                        <a:t>다양한 자세와 겹침에도 높은 검출률을 보임.</a:t>
                      </a:r>
                      <a:endParaRPr sz="1200">
                        <a:solidFill>
                          <a:srgbClr val="00B0F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</a:rPr>
                        <a:t>모델 경량화를 통해 엣지 디바이스 등에도 실시간 수행 가능.</a:t>
                      </a:r>
                      <a:endParaRPr sz="1200">
                        <a:solidFill>
                          <a:srgbClr val="00B0F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</a:rPr>
                        <a:t>현장 상황에 맞는 직접 네트워크 설계가 가능.</a:t>
                      </a:r>
                      <a:endParaRPr sz="1200">
                        <a:solidFill>
                          <a:srgbClr val="00B0F0"/>
                        </a:solidFill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3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네트워크/보안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DDoS 등의 해킹을 방어할 수 있는 솔루션을 제시한다</a:t>
                      </a:r>
                      <a:endParaRPr sz="1100"/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SafeNet(정보보안)/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AI 분석으로 더 강력해진 위협 메일 차단 솔루션 제공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Wi-Fi 기능, 악성코드 및 유해사이트 차단 기능을 통합 제공하는 Wi-Fi 보안 서비스 제공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+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-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ko-KR" sz="1300"/>
                        <a:t>우위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통신 기업으로써 풍부한 통신 보안 노하우</a:t>
                      </a:r>
                      <a:endParaRPr sz="120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장비 구축 없이</a:t>
                      </a:r>
                      <a:endParaRPr sz="120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청약만으로 적용되는 편리함</a:t>
                      </a:r>
                      <a:endParaRPr sz="120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사업장 차단 이력을 한눈에 보고,</a:t>
                      </a:r>
                      <a:endParaRPr sz="120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  <a:highlight>
                            <a:schemeClr val="lt1"/>
                          </a:highlight>
                        </a:rPr>
                        <a:t>간단한 예방 관리 가능</a:t>
                      </a:r>
                      <a:endParaRPr sz="1200">
                        <a:solidFill>
                          <a:srgbClr val="00B0F0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서비스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서비스 디바이스는 일정 시간동안 이동이 감지되지 않 을 경우 관제 시스템으로 알람을 주어야 한다.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50" marB="0" marR="2250" marL="22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/>
                        <a:t>고정밀 측위 기술/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정밀 측위를 구현하여 다양한 위치 서비스에 활용할 수 있는 서비스</a:t>
                      </a:r>
                      <a:endParaRPr sz="1200"/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0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0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ko-KR" sz="1300"/>
                        <a:t>동등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B0F0"/>
                          </a:solidFill>
                        </a:rPr>
                        <a:t>궁 내부는 수신이 잘 되는 편이기 때문에 L 사의</a:t>
                      </a:r>
                      <a:r>
                        <a:rPr lang="ko-KR" sz="1200">
                          <a:solidFill>
                            <a:srgbClr val="00B7F4"/>
                          </a:solidFill>
                        </a:rPr>
                        <a:t> </a:t>
                      </a:r>
                      <a:r>
                        <a:rPr lang="ko-KR" sz="1100">
                          <a:solidFill>
                            <a:srgbClr val="00B7F4"/>
                          </a:solidFill>
                        </a:rPr>
                        <a:t>IMU 기반 DR 기술보다 cm 수준의 초정밀 측위가 되는 자사 기술이 더 요구됨.</a:t>
                      </a:r>
                      <a:endParaRPr sz="1200">
                        <a:solidFill>
                          <a:srgbClr val="00B7F4"/>
                        </a:solidFill>
                      </a:endParaRPr>
                    </a:p>
                  </a:txBody>
                  <a:tcPr marT="3325" marB="0" marR="3325" marL="3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g2e4cf84df2e_0_1"/>
          <p:cNvSpPr txBox="1"/>
          <p:nvPr/>
        </p:nvSpPr>
        <p:spPr>
          <a:xfrm>
            <a:off x="708768" y="768046"/>
            <a:ext cx="4218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1일차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e4cf84df2e_0_1"/>
          <p:cNvSpPr txBox="1"/>
          <p:nvPr/>
        </p:nvSpPr>
        <p:spPr>
          <a:xfrm>
            <a:off x="676642" y="486545"/>
            <a:ext cx="290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67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2e4cf84df2e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363" y="471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e4cf84df2e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e4cf84df2e_0_37"/>
          <p:cNvSpPr/>
          <p:nvPr/>
        </p:nvSpPr>
        <p:spPr>
          <a:xfrm>
            <a:off x="1958849" y="978834"/>
            <a:ext cx="8221200" cy="510300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제안전략수립서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2e4cf84df2e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49" y="5693207"/>
            <a:ext cx="375217" cy="37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2e4cf84df2e_0_37"/>
          <p:cNvCxnSpPr/>
          <p:nvPr/>
        </p:nvCxnSpPr>
        <p:spPr>
          <a:xfrm>
            <a:off x="9914468" y="10552357"/>
            <a:ext cx="127200" cy="22980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g2e4cf84df2e_0_37"/>
          <p:cNvSpPr txBox="1"/>
          <p:nvPr/>
        </p:nvSpPr>
        <p:spPr>
          <a:xfrm>
            <a:off x="4114801" y="1607754"/>
            <a:ext cx="37164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[핵심 제안 전략 도출]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e4cf84df2e_0_37"/>
          <p:cNvSpPr txBox="1"/>
          <p:nvPr/>
        </p:nvSpPr>
        <p:spPr>
          <a:xfrm>
            <a:off x="690568" y="504596"/>
            <a:ext cx="42189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2일차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e4cf84df2e_0_37"/>
          <p:cNvSpPr txBox="1"/>
          <p:nvPr/>
        </p:nvSpPr>
        <p:spPr>
          <a:xfrm>
            <a:off x="658442" y="223095"/>
            <a:ext cx="290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67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graphicFrame>
        <p:nvGraphicFramePr>
          <p:cNvPr id="193" name="Google Shape;193;g2e4cf84df2e_0_37"/>
          <p:cNvGraphicFramePr/>
          <p:nvPr/>
        </p:nvGraphicFramePr>
        <p:xfrm>
          <a:off x="362125" y="17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847725"/>
                <a:gridCol w="2847950"/>
                <a:gridCol w="1004500"/>
                <a:gridCol w="2944400"/>
                <a:gridCol w="4007600"/>
              </a:tblGrid>
              <a:tr h="34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　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　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분류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요구사항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비교수준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</a:rPr>
                        <a:t>(우위/열위/동등)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요구사항 대안방안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>
                          <a:solidFill>
                            <a:schemeClr val="dk1"/>
                          </a:solidFill>
                        </a:rPr>
                        <a:t>핵심 전략 선정 이유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128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서비스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모든 서비스는 사용자가 음성명령을 통해 실행/제어 되어야 한다.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우위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기가지니(AI스피커) + AI 믿음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초거대 언어모델을 사용하여 복잡한 언어 명령을 이해하고 정보 제공</a:t>
                      </a:r>
                      <a:endParaRPr sz="1000">
                        <a:solidFill>
                          <a:srgbClr val="00B0F0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높은 </a:t>
                      </a: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음성인식률과 다수의 경험으로 사용자에게 안정적인 음성명령 서비스 제공</a:t>
                      </a:r>
                      <a:endParaRPr sz="1000">
                        <a:solidFill>
                          <a:srgbClr val="00B0F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-KR" sz="1000"/>
                        <a:t>기존에 가지고 있던 원내비 앱 내 음성인식 서비스를 활용하여 음성명령+ 내비게이션 기능을 수행 가능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-KR" sz="1000"/>
                        <a:t>관련 사업에서 보인 높은 수주율은 기존 제품의 우수함을 증명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</a:t>
                      </a:r>
                      <a:r>
                        <a:rPr lang="ko-KR" sz="1100"/>
                        <a:t>서비스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기기등록/변경/위치/접속Log/관제/사용서비스 등이 모니터링 되어야 한다.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우위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매니지드 ON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높은 검출률로 효과적인 사물 구분</a:t>
                      </a:r>
                      <a:endParaRPr sz="1000">
                        <a:solidFill>
                          <a:srgbClr val="00B0F0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현장 상황에 적합한 </a:t>
                      </a: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네트워크 설계</a:t>
                      </a:r>
                      <a:endParaRPr sz="1000">
                        <a:solidFill>
                          <a:srgbClr val="00B0F0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모델 경량화를 활용하여 엣지 디바이스와 같은 기기에 실시간 수행 적용</a:t>
                      </a:r>
                      <a:endParaRPr sz="1000">
                        <a:solidFill>
                          <a:srgbClr val="00B0F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-KR" sz="1000"/>
                        <a:t>통합 대시보드를 통한 실시간 모니터링이 가능하며, kt 인프라 노하우로 보안적인 측면까지 강화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사용자 상태, 위치, 등의 정보에 대한 수집 및 관리 기능을 통해 효율적인 모니터링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통합 관제 시스템 구축과 관련한 다수의 경험을 보유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서비스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각 궁 상황에 맞는 음성 길안내 서비스(내비게이션) 방안을 제시해야 한다.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열위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고정밀 측위 기술 + 원내비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7F4"/>
                        </a:buClr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자체 지도 데이터와 </a:t>
                      </a:r>
                      <a:r>
                        <a:rPr lang="ko-KR" sz="1000">
                          <a:solidFill>
                            <a:srgbClr val="00B7F4"/>
                          </a:solidFill>
                        </a:rPr>
                        <a:t>cm 수준의 초정밀 측위가 가능한 자사 기술을 활용하여 정밀한 위치 추적</a:t>
                      </a:r>
                      <a:endParaRPr sz="1000">
                        <a:solidFill>
                          <a:srgbClr val="00B0F0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rgbClr val="00B0F0"/>
                          </a:solidFill>
                        </a:rPr>
                        <a:t>기가지니(AI스피커) + AI 믿음을 활용하여 음성으로 길 안내</a:t>
                      </a:r>
                      <a:endParaRPr sz="1000">
                        <a:solidFill>
                          <a:srgbClr val="00B0F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자사의 초정밀 측위기술은 시각 장애인의 위치를 실시간으로 빠르고 정확하게 파악하기 때문에 어떤 이슈가 생겼을 때 신속한 초동대응이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기가지니 음성인식 서비스를 원내비에 적용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9"/>
          <p:cNvGraphicFramePr/>
          <p:nvPr/>
        </p:nvGraphicFramePr>
        <p:xfrm>
          <a:off x="6070661" y="23622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1295350"/>
                <a:gridCol w="4432025"/>
              </a:tblGrid>
              <a:tr h="42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chemeClr val="lt1"/>
                          </a:solidFill>
                        </a:rPr>
                        <a:t>구분</a:t>
                      </a:r>
                      <a:endParaRPr b="1"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chemeClr val="lt1"/>
                          </a:solidFill>
                        </a:rPr>
                        <a:t>핵심전략에 따른 기대효과</a:t>
                      </a:r>
                      <a:endParaRPr b="1"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197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재무적 효과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(정량적)</a:t>
                      </a:r>
                      <a:endParaRPr b="1" i="0" sz="800" u="none" cap="none" strike="noStrik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클라우드 기반 자원 사용으로 효율적인 인프라 구성 및 비용절감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070C0"/>
                          </a:solidFill>
                        </a:rPr>
                        <a:t>  -&gt;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클라우드 도입시 30% 운영 비용 감소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070C0"/>
                          </a:solidFill>
                        </a:rPr>
                        <a:t>  -&gt;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인프라 구축이 아닌 월 단위 구독 비용(Opex)으로 비용절감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시각장애인 방문객 수 20% 증가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문화재 관람 및 사고 예방을 통해 사고피해보상액 및 민원 감소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070C0"/>
                          </a:solidFill>
                        </a:rPr>
                        <a:t>  -&gt;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관련 민원 30% 감소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 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스마트 환경 조성으로 관리 인원 감축하여 인건비 감소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스마트 환경 조성으로 시각장애인 방문객 수 20% 증가</a:t>
                      </a:r>
                      <a:endParaRPr b="1" sz="1300">
                        <a:solidFill>
                          <a:srgbClr val="0070C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7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비재무적 효과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(정성적)　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문화재관리본부의 22년 주요업무 계획 내 ‘궁 무장에 공간 조성사업＇ 목표 달성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장애인 대상 차별화된 프로그램으로 현장 대응력 개선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스마트 환경 조성으로 외국인 관광객 현장 대응력 강화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 4대 궁 외 다른 문화재 사업에도 무장애 환경 조성 가능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 서울시 캐릭터 이용한 해설 서비스 제공시,  캐릭터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 홍보 효과 및 시각장애인뿐만 아니라 이후 일반 관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람객들을 위한 서비스로 확장 시킬 수 있음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363" y="5007692"/>
            <a:ext cx="3700617" cy="370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5235" y="-1164826"/>
            <a:ext cx="2653965" cy="26539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67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2일차 산출물</a:t>
            </a:r>
            <a:endParaRPr sz="2267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67">
                <a:solidFill>
                  <a:srgbClr val="FF6F4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제안전략수립서</a:t>
            </a:r>
            <a:endParaRPr sz="5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49" y="5983207"/>
            <a:ext cx="375217" cy="37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9"/>
          <p:cNvCxnSpPr/>
          <p:nvPr/>
        </p:nvCxnSpPr>
        <p:spPr>
          <a:xfrm>
            <a:off x="9914468" y="10552357"/>
            <a:ext cx="127294" cy="229891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6" name="Google Shape;206;p9"/>
          <p:cNvGraphicFramePr/>
          <p:nvPr/>
        </p:nvGraphicFramePr>
        <p:xfrm>
          <a:off x="400701" y="23929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{27D276B8-B34D-4078-8D7D-FB9160CC67C8}</a:tableStyleId>
              </a:tblPr>
              <a:tblGrid>
                <a:gridCol w="2272475"/>
                <a:gridCol w="889025"/>
                <a:gridCol w="2255375"/>
              </a:tblGrid>
              <a:tr h="41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chemeClr val="lt1"/>
                          </a:solidFill>
                        </a:rPr>
                        <a:t>고객의 숨은 요구사항</a:t>
                      </a:r>
                      <a:endParaRPr b="1"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chemeClr val="lt1"/>
                          </a:solidFill>
                        </a:rPr>
                        <a:t>제안항목</a:t>
                      </a:r>
                      <a:endParaRPr b="1"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chemeClr val="lt1"/>
                          </a:solidFill>
                        </a:rPr>
                        <a:t>추가 제안 내용</a:t>
                      </a:r>
                      <a:endParaRPr b="1" i="0"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9BBD"/>
                    </a:solidFill>
                  </a:tcPr>
                </a:tc>
              </a:tr>
              <a:tr h="7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</a:rPr>
                        <a:t>일부 혹은 전체를 cloud로 구성</a:t>
                      </a:r>
                      <a:endParaRPr b="1"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클라우드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하이브리드 클라우드 제안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-&gt;온프레미스와 클라우드 둘 다 컨트롤이 가능한 관리르 툴 추가 제안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100" u="none" cap="none" strike="noStrike">
                          <a:solidFill>
                            <a:srgbClr val="0070C0"/>
                          </a:solidFill>
                        </a:rPr>
                        <a:t>　</a:t>
                      </a:r>
                      <a:r>
                        <a:rPr b="1" lang="ko-KR" sz="1100">
                          <a:solidFill>
                            <a:schemeClr val="dk1"/>
                          </a:solidFill>
                        </a:rPr>
                        <a:t>공개 SW로 전환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클라우드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상용 SW를 공개 SW로 전환하면서 추후 비용절감 및 웅영부담 절감</a:t>
                      </a:r>
                      <a:r>
                        <a:rPr b="1" i="0" lang="ko-KR" sz="11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　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</a:rPr>
                        <a:t>보안이슈에 대해 암호화 및 취약점 진단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관제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- SafeNet에 추가적으로 관제 운영을 대시보드에 추가 및 긴급 고장 대응 지원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8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</a:rPr>
                        <a:t>장애를 가진 관람객들을 위한 스마트 환경 조성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서비스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-전화 상담 또한 눈으로 보며 상담하는 AI 챗봇 서비스제공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- AR증강현실 기술을 사용하여 좀 더 직관적인 정보 제공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</a:rPr>
                        <a:t>음성인식 서비스로 디지털 해설 서비스 제공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서비스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b="1" lang="ko-KR" sz="1100">
                          <a:solidFill>
                            <a:srgbClr val="0070C0"/>
                          </a:solidFill>
                        </a:rPr>
                        <a:t>믿음 이용하여 양방향 소통 가능한 해설서비스 제공</a:t>
                      </a:r>
                      <a:endParaRPr b="1" sz="1100">
                        <a:solidFill>
                          <a:srgbClr val="0070C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9"/>
          <p:cNvSpPr txBox="1"/>
          <p:nvPr/>
        </p:nvSpPr>
        <p:spPr>
          <a:xfrm>
            <a:off x="4212509" y="1800920"/>
            <a:ext cx="3716303" cy="54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33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[추가제안/기대효과]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2022-11-15T07:36:32Z</dcterms:created>
  <dc:creator>석지혜(유통정책팀)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