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69979A-0C9A-4347-B5C6-BE8C687C1BBC}">
  <a:tblStyle styleId="{3169979A-0C9A-4347-B5C6-BE8C687C1B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3304933b_6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4" name="Google Shape;154;g2ca3304933b_6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d550fccf9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2" name="Google Shape;162;g26d550fccf9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a3304933b_6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5" name="Google Shape;175;g2ca3304933b_6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a62bff2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8" name="Google Shape;188;g2ca62bff2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a3304933b_4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1" name="Google Shape;201;g2ca3304933b_4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a3304933b_4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1" name="Google Shape;211;g2ca3304933b_4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a3304933b_6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2" name="Google Shape;222;g2ca3304933b_6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5" name="Google Shape;2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d550fccf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6d550fccf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6d550fccf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a3304933b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5" name="Google Shape;75;g2ca3304933b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d550fccf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4" name="Google Shape;84;g26d550fccf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d550fccf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4" name="Google Shape;94;g26d550fccf9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62bff28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6" name="Google Shape;106;g2ca62bff28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a3304933b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9" name="Google Shape;119;g2ca3304933b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a3304933b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9" name="Google Shape;139;g2ca3304933b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b="0" i="0" sz="18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21944" l="0" r="0" t="25551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34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" name="Google Shape;21;p3"/>
          <p:cNvCxnSpPr>
            <a:stCxn id="19" idx="1"/>
            <a:endCxn id="1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102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2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b="1" i="0" lang="ko-KR" sz="1292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723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9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72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b="0" i="0" lang="ko-KR" sz="196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7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54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7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21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70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49" name="Google Shape;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8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cap="flat" cmpd="sng" w="57150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DX컨설턴트 트랙 미니프로젝트  3차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/>
              <a:t>신규 임대아파트 주차 수요 예측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DX O</a:t>
            </a:r>
            <a:r>
              <a:rPr b="1" lang="ko-KR" sz="3200">
                <a:solidFill>
                  <a:srgbClr val="1F6765"/>
                </a:solidFill>
              </a:rPr>
              <a:t>4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3200">
                <a:solidFill>
                  <a:srgbClr val="1F6765"/>
                </a:solidFill>
              </a:rPr>
              <a:t>14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1" i="0" sz="3200" u="none" cap="none" strike="noStrike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5824250" y="43728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이소이, 윤병효, 윤명식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황희수, 김희숙, 송민섭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최종 데이터 프레임</a:t>
            </a:r>
            <a:endParaRPr sz="2400"/>
          </a:p>
        </p:txBody>
      </p:sp>
      <p:sp>
        <p:nvSpPr>
          <p:cNvPr id="158" name="Google Shape;158;p17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47" y="2102579"/>
            <a:ext cx="10130473" cy="362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세분화된 변수는 삭제하고, 적은 수의 범주를 갖는 변수들을 통합함</a:t>
            </a:r>
            <a:endParaRPr sz="2400"/>
          </a:p>
        </p:txBody>
      </p:sp>
      <p:sp>
        <p:nvSpPr>
          <p:cNvPr id="166" name="Google Shape;166;p18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23650" y="1773450"/>
            <a:ext cx="9716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ko-KR">
                <a:solidFill>
                  <a:srgbClr val="434343"/>
                </a:solidFill>
              </a:rPr>
              <a:t>지역별 특성을 고려하기에는 너무 세분화 되어 있고, 특징으로 통합하기 어려우므로 </a:t>
            </a:r>
            <a:r>
              <a:rPr b="1" lang="ko-KR">
                <a:solidFill>
                  <a:srgbClr val="434343"/>
                </a:solidFill>
              </a:rPr>
              <a:t>지역</a:t>
            </a:r>
            <a:r>
              <a:rPr lang="ko-KR">
                <a:solidFill>
                  <a:srgbClr val="434343"/>
                </a:solidFill>
              </a:rPr>
              <a:t> 컬럼을 삭제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b="1" lang="ko-KR">
                <a:solidFill>
                  <a:srgbClr val="434343"/>
                </a:solidFill>
              </a:rPr>
              <a:t>난방방식 </a:t>
            </a:r>
            <a:r>
              <a:rPr lang="ko-KR">
                <a:solidFill>
                  <a:srgbClr val="434343"/>
                </a:solidFill>
              </a:rPr>
              <a:t>컬럼의 일부 범주는 너무 적은 수의 데이터를 갖기에 상위 그룹으로 통합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b="1" lang="ko-KR">
                <a:solidFill>
                  <a:srgbClr val="434343"/>
                </a:solidFill>
              </a:rPr>
              <a:t>승강기설치여부</a:t>
            </a:r>
            <a:r>
              <a:rPr lang="ko-KR">
                <a:solidFill>
                  <a:srgbClr val="434343"/>
                </a:solidFill>
              </a:rPr>
              <a:t>의 컬럼의 ‘일부동 설치’ 역시 범주에 데이터가 너무 적기에 ‘미설치’로 편입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163" y="2993588"/>
            <a:ext cx="20288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400" y="3398413"/>
            <a:ext cx="20193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863" y="4908875"/>
            <a:ext cx="24574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440" y="4842200"/>
            <a:ext cx="2876686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5430325" y="4028113"/>
            <a:ext cx="981300" cy="6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6295425" y="2876850"/>
            <a:ext cx="5615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SimpleImputer(strategy = ‘most_frequent’) 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: 최빈값을 이용하여 결측치 대체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NaN 결측치 조치</a:t>
            </a:r>
            <a:endParaRPr sz="2400"/>
          </a:p>
        </p:txBody>
      </p:sp>
      <p:sp>
        <p:nvSpPr>
          <p:cNvPr id="180" name="Google Shape;180;p19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25" y="1981575"/>
            <a:ext cx="2580675" cy="41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2306925" y="2914650"/>
            <a:ext cx="638100" cy="746400"/>
          </a:xfrm>
          <a:prstGeom prst="rect">
            <a:avLst/>
          </a:prstGeom>
          <a:noFill/>
          <a:ln cap="flat" cmpd="sng" w="38100">
            <a:solidFill>
              <a:srgbClr val="90F7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6085" t="0"/>
          <a:stretch/>
        </p:blipFill>
        <p:spPr>
          <a:xfrm>
            <a:off x="3238500" y="1981575"/>
            <a:ext cx="2857501" cy="41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4950400" y="2914650"/>
            <a:ext cx="638100" cy="746400"/>
          </a:xfrm>
          <a:prstGeom prst="rect">
            <a:avLst/>
          </a:prstGeom>
          <a:noFill/>
          <a:ln cap="flat" cmpd="sng" w="38100">
            <a:solidFill>
              <a:srgbClr val="90F7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648425" y="3866350"/>
            <a:ext cx="4778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5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7"/>
              <a:buFont typeface="Noto Sans Symbols"/>
              <a:buChar char="✔"/>
            </a:pPr>
            <a:r>
              <a:rPr lang="ko-KR" sz="1800"/>
              <a:t>Train Data </a:t>
            </a:r>
            <a:r>
              <a:rPr b="1" lang="ko-KR" sz="1800">
                <a:solidFill>
                  <a:schemeClr val="dk1"/>
                </a:solidFill>
                <a:highlight>
                  <a:srgbClr val="FFFFFF"/>
                </a:highlight>
              </a:rPr>
              <a:t>→</a:t>
            </a:r>
            <a:r>
              <a:rPr lang="ko-KR" sz="1800"/>
              <a:t> fit() &amp; transform() 적용</a:t>
            </a:r>
            <a:endParaRPr sz="1800"/>
          </a:p>
          <a:p>
            <a:pPr indent="-286992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ko-KR" sz="1800"/>
              <a:t>Test Data </a:t>
            </a:r>
            <a:r>
              <a:rPr b="1" lang="ko-KR" sz="1800">
                <a:solidFill>
                  <a:schemeClr val="dk1"/>
                </a:solidFill>
                <a:highlight>
                  <a:srgbClr val="FFFFFF"/>
                </a:highlight>
              </a:rPr>
              <a:t>→ </a:t>
            </a:r>
            <a:r>
              <a:rPr lang="ko-KR" sz="1800">
                <a:solidFill>
                  <a:schemeClr val="dk1"/>
                </a:solidFill>
              </a:rPr>
              <a:t>transform() 적용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851786" y="2138727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x_test set을 미리 보니 승강기설치여부 열을 최빈값으로 처리하면 모든 행이 설치한 행으로 바뀜.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851786" y="3428801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승강기설치여부 열만 설치는 1, 미설치는 0으로 처리하고 나머지 범주형 변수 가변수화.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5" y="2138725"/>
            <a:ext cx="6200774" cy="28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25" y="2428660"/>
            <a:ext cx="6200774" cy="54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25" y="3428801"/>
            <a:ext cx="62007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6851786" y="4527964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Standard와 MinMax 방법을 활용해 스케일링.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가변수화, 스케일링</a:t>
            </a:r>
            <a:endParaRPr sz="2400"/>
          </a:p>
        </p:txBody>
      </p:sp>
      <p:sp>
        <p:nvSpPr>
          <p:cNvPr id="198" name="Google Shape;198;p20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머신러닝 모델링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5526925" y="2199050"/>
            <a:ext cx="64719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승강기설치 여부의 변수 중요도가 낮음</a:t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>
                <a:solidFill>
                  <a:schemeClr val="dk1"/>
                </a:solidFill>
              </a:rPr>
              <a:t>test data set 내에 승강기가 미설치 된 경우가 없어 </a:t>
            </a:r>
            <a:r>
              <a:rPr lang="ko-KR" sz="2000"/>
              <a:t>승강기 설치 여부 변수를 제외하고 모델을 구성 후 MAE score 비교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45" y="2199039"/>
            <a:ext cx="41719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50" y="4160550"/>
            <a:ext cx="88582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451350" y="1311532"/>
            <a:ext cx="1739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추가 분석</a:t>
            </a:r>
            <a:endParaRPr i="0" sz="2400" u="none" cap="none" strike="noStrike">
              <a:solidFill>
                <a:srgbClr val="000000"/>
              </a:solidFill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머신러닝 모델링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5897075" y="1837025"/>
            <a:ext cx="61830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승강기 설치 여부를 포함한 모델(좌측)과 포함하지 않은 모델(우측) 간 성능 테스트 결과, R2 score는 차이를 보이지만 MAE score에서는  유의미한  차이가 보이지 않는다.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627911" y="2713351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175" y="3173675"/>
            <a:ext cx="3392855" cy="269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/>
          <p:nvPr/>
        </p:nvSpPr>
        <p:spPr>
          <a:xfrm>
            <a:off x="451350" y="1311532"/>
            <a:ext cx="1739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추가 분석</a:t>
            </a:r>
            <a:endParaRPr i="0" sz="2400" u="none" cap="none" strike="noStrike">
              <a:solidFill>
                <a:srgbClr val="000000"/>
              </a:solidFill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00" y="1907857"/>
            <a:ext cx="52578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머신러닝 모델링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627911" y="2713351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450813" y="1309272"/>
            <a:ext cx="86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전처리 및 모델링 파이프라인</a:t>
            </a:r>
            <a:endParaRPr b="1" sz="2400"/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14549" l="107520" r="-107520" t="-14550"/>
          <a:stretch/>
        </p:blipFill>
        <p:spPr>
          <a:xfrm>
            <a:off x="4968700" y="1232622"/>
            <a:ext cx="3888285" cy="484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35983" l="0" r="0" t="0"/>
          <a:stretch/>
        </p:blipFill>
        <p:spPr>
          <a:xfrm>
            <a:off x="391875" y="2211549"/>
            <a:ext cx="3888276" cy="310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b="0" l="0" r="0" t="63978"/>
          <a:stretch/>
        </p:blipFill>
        <p:spPr>
          <a:xfrm>
            <a:off x="5776150" y="1814375"/>
            <a:ext cx="5457950" cy="24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514675" y="488272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067288" y="4164800"/>
            <a:ext cx="10964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          </a:t>
            </a:r>
            <a:r>
              <a:rPr lang="ko-KR" sz="2000"/>
              <a:t>전처리                                 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                                                            </a:t>
            </a:r>
            <a:r>
              <a:rPr lang="ko-KR" sz="2000"/>
              <a:t>  </a:t>
            </a:r>
            <a:r>
              <a:rPr lang="ko-KR" sz="2000"/>
              <a:t> 모델링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머신러닝 모델링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450813" y="1309272"/>
            <a:ext cx="80188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성능비교</a:t>
            </a:r>
            <a:endParaRPr b="1"/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892000" y="43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{3169979A-0C9A-4347-B5C6-BE8C687C1BBC}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RandomForest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LightGBM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Linear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Lasso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Ridge</a:t>
                      </a:r>
                      <a:r>
                        <a:rPr lang="ko-KR"/>
                        <a:t>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Elastic Net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153.4970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163.3952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154.0239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136.2473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156.606056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138.217221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169.4871805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0.4380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0.4792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0.5094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0.6723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0.539185985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0.63722787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0.466064010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24"/>
          <p:cNvSpPr/>
          <p:nvPr/>
        </p:nvSpPr>
        <p:spPr>
          <a:xfrm>
            <a:off x="542713" y="3192397"/>
            <a:ext cx="80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성능지표 : MAE, R2</a:t>
            </a:r>
            <a:endParaRPr sz="2000"/>
          </a:p>
        </p:txBody>
      </p:sp>
      <p:sp>
        <p:nvSpPr>
          <p:cNvPr id="241" name="Google Shape;241;p24"/>
          <p:cNvSpPr/>
          <p:nvPr/>
        </p:nvSpPr>
        <p:spPr>
          <a:xfrm>
            <a:off x="542713" y="1877950"/>
            <a:ext cx="10964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알고리즘: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</a:t>
            </a:r>
            <a:r>
              <a:rPr lang="ko-KR" sz="1800"/>
              <a:t>앙상블 모델: </a:t>
            </a:r>
            <a:r>
              <a:rPr lang="ko-KR" sz="1800">
                <a:solidFill>
                  <a:schemeClr val="dk1"/>
                </a:solidFill>
              </a:rPr>
              <a:t>RandomForest, XGBoost, LightGBM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	선형회귀: Linear Regression, Lasso Regression, Ridge Regression, Elastic Net</a:t>
            </a:r>
            <a:endParaRPr sz="2000"/>
          </a:p>
        </p:txBody>
      </p:sp>
      <p:sp>
        <p:nvSpPr>
          <p:cNvPr id="242" name="Google Shape;242;p24"/>
          <p:cNvSpPr/>
          <p:nvPr/>
        </p:nvSpPr>
        <p:spPr>
          <a:xfrm>
            <a:off x="891988" y="3890647"/>
            <a:ext cx="80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Test Data 성능 평가(하이퍼 파라미터 적용)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종합 결과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신규 임대 아파트 주차 수요 예측 결과 인사이트는 다음과 같다.</a:t>
            </a:r>
            <a:endParaRPr sz="2400"/>
          </a:p>
        </p:txBody>
      </p:sp>
      <p:sp>
        <p:nvSpPr>
          <p:cNvPr id="249" name="Google Shape;249;p25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547925" y="2351000"/>
            <a:ext cx="103803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아파트 주차 수요와 승강기 설치 여부는 관계가 없다.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앙상블 모델이 train 데이터에서 성능 평가 시 성능이 좋았지만, test 데이터에 적용해보니 성능이 좋지 않았다. 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>
                <a:solidFill>
                  <a:schemeClr val="dk1"/>
                </a:solidFill>
              </a:rPr>
              <a:t>아파트 주차 수요 예측 시, 앙상블 모델과 회귀 모델 중 회귀 모델의 예측 성능이 높으며 특히, Linear Regression 이 MAE:136 으로 뛰어난 성능을 보임을 확인했다.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532465" y="510875"/>
            <a:ext cx="6020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595700" y="1437725"/>
            <a:ext cx="6020400" cy="4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처리 및 분석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ko-KR" sz="2446">
                <a:latin typeface="Arial"/>
                <a:ea typeface="Arial"/>
                <a:cs typeface="Arial"/>
                <a:sym typeface="Arial"/>
              </a:rPr>
              <a:t>데이터 소개</a:t>
            </a:r>
            <a:endParaRPr sz="2446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ko-KR" sz="2446">
                <a:latin typeface="Arial"/>
                <a:ea typeface="Arial"/>
                <a:cs typeface="Arial"/>
                <a:sym typeface="Arial"/>
              </a:rPr>
              <a:t>탐색적 데이터 분석</a:t>
            </a:r>
            <a:endParaRPr sz="2446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ko-KR" sz="2446">
                <a:latin typeface="Arial"/>
                <a:ea typeface="Arial"/>
                <a:cs typeface="Arial"/>
                <a:sym typeface="Arial"/>
              </a:rPr>
              <a:t>전처리</a:t>
            </a:r>
            <a:endParaRPr sz="244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2. 머신러닝 모델링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전처리 및 모델링 파이프라인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최적화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성능 비교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3. 종합 결과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450813" y="1309272"/>
            <a:ext cx="86985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데이터 소개(1157 x 15)</a:t>
            </a:r>
            <a:endParaRPr b="1"/>
          </a:p>
        </p:txBody>
      </p:sp>
      <p:sp>
        <p:nvSpPr>
          <p:cNvPr id="67" name="Google Shape;67;p10"/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단지별 데이터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총세대수, 실차량 수 등 하나의 단지 코드에 대한 공통 정보</a:t>
            </a:r>
            <a:endParaRPr sz="2000"/>
          </a:p>
        </p:txBody>
      </p:sp>
      <p:sp>
        <p:nvSpPr>
          <p:cNvPr id="68" name="Google Shape;68;p10"/>
          <p:cNvSpPr/>
          <p:nvPr/>
        </p:nvSpPr>
        <p:spPr>
          <a:xfrm>
            <a:off x="6627911" y="3206938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단지 상세 데이터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전용면적, 전용면적별 세대수, 임대보증금, 임대료 등 전용면적별로 구분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구간별 집계 후 사용</a:t>
            </a:r>
            <a:endParaRPr sz="2000"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5" y="2102425"/>
            <a:ext cx="5893549" cy="23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/>
        </p:nvSpPr>
        <p:spPr>
          <a:xfrm>
            <a:off x="450825" y="5925450"/>
            <a:ext cx="5991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F7F7F"/>
                </a:solidFill>
              </a:rPr>
              <a:t>데이터 출처: </a:t>
            </a:r>
            <a:r>
              <a:rPr lang="ko-KR" sz="1000">
                <a:solidFill>
                  <a:srgbClr val="7F7F7F"/>
                </a:solidFill>
                <a:highlight>
                  <a:srgbClr val="FFFFFF"/>
                </a:highlight>
              </a:rPr>
              <a:t>https://www.myhome.go.kr/hws/portal/cont/selectOpenPublicDataView.do#guide=MENU001</a:t>
            </a:r>
            <a:endParaRPr sz="1000">
              <a:solidFill>
                <a:srgbClr val="7F7F7F"/>
              </a:solidFill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593475" y="4565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-KR" sz="2000">
                <a:solidFill>
                  <a:schemeClr val="dk1"/>
                </a:solidFill>
              </a:rPr>
              <a:t>T</a:t>
            </a:r>
            <a:r>
              <a:rPr lang="ko-KR" sz="2000">
                <a:solidFill>
                  <a:schemeClr val="dk1"/>
                </a:solidFill>
              </a:rPr>
              <a:t>arget(y) : 실차량수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593475" y="50672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-KR" sz="2000">
                <a:solidFill>
                  <a:schemeClr val="dk1"/>
                </a:solidFill>
              </a:rPr>
              <a:t>Test Data : 104 x 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450813" y="1309272"/>
            <a:ext cx="86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탐색적 데이터 분석(EDA)</a:t>
            </a:r>
            <a:endParaRPr b="1"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71" y="2173425"/>
            <a:ext cx="5281153" cy="408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325" y="2173425"/>
            <a:ext cx="5922226" cy="40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/>
        </p:nvSpPr>
        <p:spPr>
          <a:xfrm>
            <a:off x="911925" y="1741350"/>
            <a:ext cx="42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296" lvl="0" marL="3102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>
                <a:solidFill>
                  <a:schemeClr val="dk1"/>
                </a:solidFill>
              </a:rPr>
              <a:t>단변량</a:t>
            </a:r>
            <a:r>
              <a:rPr lang="ko-KR" sz="2000">
                <a:solidFill>
                  <a:schemeClr val="dk1"/>
                </a:solidFill>
              </a:rPr>
              <a:t> 변수 시각화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50813" y="1309272"/>
            <a:ext cx="86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탐색적 데이터 분석(EDA)</a:t>
            </a:r>
            <a:endParaRPr b="1"/>
          </a:p>
        </p:txBody>
      </p:sp>
      <p:sp>
        <p:nvSpPr>
          <p:cNvPr id="88" name="Google Shape;88;p12"/>
          <p:cNvSpPr/>
          <p:nvPr/>
        </p:nvSpPr>
        <p:spPr>
          <a:xfrm>
            <a:off x="6375425" y="1856225"/>
            <a:ext cx="52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실차량수</a:t>
            </a:r>
            <a:r>
              <a:rPr lang="ko-KR" sz="2000"/>
              <a:t>와 상관계수가 높은 상위 3개 수치형 변수의 산점도</a:t>
            </a:r>
            <a:endParaRPr sz="20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00" y="2596475"/>
            <a:ext cx="4128300" cy="32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813" y="2589060"/>
            <a:ext cx="3297828" cy="329782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1025900" y="1910575"/>
            <a:ext cx="480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0296" lvl="0" marL="3102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>
                <a:solidFill>
                  <a:schemeClr val="dk1"/>
                </a:solidFill>
              </a:rPr>
              <a:t>전체 숫자형 변수들 간의 상관관계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0813" y="1309272"/>
            <a:ext cx="86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2000"/>
              <a:t>탐색적 데이터 분석(EDA)</a:t>
            </a:r>
            <a:endParaRPr b="1"/>
          </a:p>
        </p:txBody>
      </p:sp>
      <p:sp>
        <p:nvSpPr>
          <p:cNvPr id="98" name="Google Shape;98;p13"/>
          <p:cNvSpPr/>
          <p:nvPr/>
        </p:nvSpPr>
        <p:spPr>
          <a:xfrm>
            <a:off x="866950" y="2007450"/>
            <a:ext cx="5289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범주형 변수와 실차량수 시각화</a:t>
            </a:r>
            <a:endParaRPr sz="2000"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63" y="2661541"/>
            <a:ext cx="2735617" cy="2256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947" y="2676517"/>
            <a:ext cx="2926661" cy="237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289" y="2647999"/>
            <a:ext cx="2926659" cy="228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3250" y="2676525"/>
            <a:ext cx="2873981" cy="22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366675" y="5305175"/>
            <a:ext cx="114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준공연도와 실차량수는 최근에 지어진 건물을 제외하고 1990년도부터 증가하는 추세를 보임.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데이터 분석 목적에 따라 필요없는 변수는 삭제하여 변수 개수를 줄인다.</a:t>
            </a:r>
            <a:endParaRPr sz="2400"/>
          </a:p>
        </p:txBody>
      </p:sp>
      <p:sp>
        <p:nvSpPr>
          <p:cNvPr id="110" name="Google Shape;110;p14"/>
          <p:cNvSpPr txBox="1"/>
          <p:nvPr/>
        </p:nvSpPr>
        <p:spPr>
          <a:xfrm>
            <a:off x="423650" y="1773438"/>
            <a:ext cx="6808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34343"/>
                </a:solidFill>
              </a:rPr>
              <a:t>실차량수에 영향이 없는 변수인 </a:t>
            </a:r>
            <a:r>
              <a:rPr b="1" lang="ko-KR">
                <a:solidFill>
                  <a:srgbClr val="434343"/>
                </a:solidFill>
              </a:rPr>
              <a:t>단지명</a:t>
            </a:r>
            <a:r>
              <a:rPr lang="ko-KR">
                <a:solidFill>
                  <a:srgbClr val="434343"/>
                </a:solidFill>
              </a:rPr>
              <a:t>과 </a:t>
            </a:r>
            <a:r>
              <a:rPr b="1" lang="ko-KR">
                <a:solidFill>
                  <a:srgbClr val="434343"/>
                </a:solidFill>
              </a:rPr>
              <a:t>단지내주차면수</a:t>
            </a:r>
            <a:r>
              <a:rPr lang="ko-KR">
                <a:solidFill>
                  <a:srgbClr val="434343"/>
                </a:solidFill>
              </a:rPr>
              <a:t> 컬럼을 삭제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8" y="2556200"/>
            <a:ext cx="11344725" cy="2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9198" r="77254" t="0"/>
          <a:stretch/>
        </p:blipFill>
        <p:spPr>
          <a:xfrm>
            <a:off x="1405600" y="2454500"/>
            <a:ext cx="1623874" cy="25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100000" dist="76200">
              <a:srgbClr val="434343">
                <a:alpha val="50000"/>
              </a:srgbClr>
            </a:outerShdw>
          </a:effectLst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64704" r="27139" t="0"/>
          <a:stretch/>
        </p:blipFill>
        <p:spPr>
          <a:xfrm>
            <a:off x="7730825" y="2428975"/>
            <a:ext cx="1057625" cy="25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580000" dist="66675">
              <a:srgbClr val="434343">
                <a:alpha val="50000"/>
              </a:srgbClr>
            </a:outerShdw>
          </a:effectLst>
        </p:spPr>
      </p:pic>
      <p:cxnSp>
        <p:nvCxnSpPr>
          <p:cNvPr id="115" name="Google Shape;115;p14"/>
          <p:cNvCxnSpPr>
            <a:stCxn id="113" idx="2"/>
            <a:endCxn id="114" idx="2"/>
          </p:cNvCxnSpPr>
          <p:nvPr/>
        </p:nvCxnSpPr>
        <p:spPr>
          <a:xfrm rot="-5400000">
            <a:off x="5225787" y="2019750"/>
            <a:ext cx="25500" cy="6042000"/>
          </a:xfrm>
          <a:prstGeom prst="bentConnector3">
            <a:avLst>
              <a:gd fmla="val -933824" name="adj1"/>
            </a:avLst>
          </a:prstGeom>
          <a:noFill/>
          <a:ln cap="flat" cmpd="sng" w="28575">
            <a:solidFill>
              <a:srgbClr val="34AEA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4"/>
          <p:cNvSpPr txBox="1"/>
          <p:nvPr/>
        </p:nvSpPr>
        <p:spPr>
          <a:xfrm>
            <a:off x="2280650" y="5415350"/>
            <a:ext cx="6507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목적: ‘실차량수 예측’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목적과 관련없고 단일값만 가진 변수 삭제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단지별 데이터와 단지 상세 데이터를 나누고, 각 데이터별로 전처리를 수행함.</a:t>
            </a:r>
            <a:endParaRPr sz="2400"/>
          </a:p>
        </p:txBody>
      </p:sp>
      <p:sp>
        <p:nvSpPr>
          <p:cNvPr id="123" name="Google Shape;123;p15"/>
          <p:cNvSpPr txBox="1"/>
          <p:nvPr/>
        </p:nvSpPr>
        <p:spPr>
          <a:xfrm>
            <a:off x="423650" y="1747963"/>
            <a:ext cx="10669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34343"/>
                </a:solidFill>
              </a:rPr>
              <a:t>단지별 데이터는 중복값을 제거하고 단지 상세 데이터는 데이터 유형에 따라 단지코드를 기준으로 데이터 전처리를 처리한다.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5" y="2455051"/>
            <a:ext cx="10545600" cy="18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913425" y="2346950"/>
            <a:ext cx="1393500" cy="2128800"/>
          </a:xfrm>
          <a:prstGeom prst="rect">
            <a:avLst/>
          </a:prstGeom>
          <a:noFill/>
          <a:ln cap="flat" cmpd="sng" w="38100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465525" y="2346950"/>
            <a:ext cx="3118200" cy="2128800"/>
          </a:xfrm>
          <a:prstGeom prst="rect">
            <a:avLst/>
          </a:prstGeom>
          <a:noFill/>
          <a:ln cap="flat" cmpd="sng" w="38100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9747225" y="2346950"/>
            <a:ext cx="1393500" cy="2128800"/>
          </a:xfrm>
          <a:prstGeom prst="rect">
            <a:avLst/>
          </a:prstGeom>
          <a:noFill/>
          <a:ln cap="flat" cmpd="sng" w="38100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2306925" y="2346950"/>
            <a:ext cx="1158600" cy="2128800"/>
          </a:xfrm>
          <a:prstGeom prst="rect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6583725" y="2346950"/>
            <a:ext cx="3163500" cy="2128800"/>
          </a:xfrm>
          <a:prstGeom prst="rect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50" y="4700611"/>
            <a:ext cx="1668050" cy="16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537" y="4672952"/>
            <a:ext cx="1570975" cy="15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1956550" y="4954738"/>
            <a:ext cx="4459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단지별 데이터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단지코드 기준으로 중복값을 제거하여,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데이터 단위를 단지로 하는 데이터 프레임 준비</a:t>
            </a:r>
            <a:endParaRPr sz="1600"/>
          </a:p>
        </p:txBody>
      </p:sp>
      <p:sp>
        <p:nvSpPr>
          <p:cNvPr id="134" name="Google Shape;134;p15"/>
          <p:cNvSpPr txBox="1"/>
          <p:nvPr/>
        </p:nvSpPr>
        <p:spPr>
          <a:xfrm>
            <a:off x="8004075" y="4954750"/>
            <a:ext cx="395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단지 상세 데이터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전용면적은 구간별로 나누고 열로 전환</a:t>
            </a:r>
            <a:r>
              <a:rPr lang="ko-KR" sz="1600"/>
              <a:t>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숫자형 데이터는 단지코드 기준으로 집계</a:t>
            </a:r>
            <a:endParaRPr sz="1600"/>
          </a:p>
        </p:txBody>
      </p:sp>
      <p:cxnSp>
        <p:nvCxnSpPr>
          <p:cNvPr id="135" name="Google Shape;135;p15"/>
          <p:cNvCxnSpPr/>
          <p:nvPr/>
        </p:nvCxnSpPr>
        <p:spPr>
          <a:xfrm flipH="1" rot="10800000">
            <a:off x="2055250" y="5330725"/>
            <a:ext cx="1605600" cy="3600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/>
          <p:nvPr/>
        </p:nvCxnSpPr>
        <p:spPr>
          <a:xfrm flipH="1" rot="10800000">
            <a:off x="8147350" y="5333450"/>
            <a:ext cx="1870200" cy="11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91875" y="1309275"/>
            <a:ext cx="10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각각 전처리한 데이터프레임을 병합하여, 하나의 데이터프레임으로 만든다. </a:t>
            </a:r>
            <a:endParaRPr sz="2400"/>
          </a:p>
        </p:txBody>
      </p:sp>
      <p:sp>
        <p:nvSpPr>
          <p:cNvPr id="143" name="Google Shape;143;p16"/>
          <p:cNvSpPr/>
          <p:nvPr/>
        </p:nvSpPr>
        <p:spPr>
          <a:xfrm>
            <a:off x="315675" y="1342575"/>
            <a:ext cx="76200" cy="333600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F5F3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423650" y="1747963"/>
            <a:ext cx="10669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34343"/>
                </a:solidFill>
              </a:rPr>
              <a:t>중복값을 처리한 단지별 데이터의 단지코드를 기준으로 단지 상세별 데이터를 병합한다.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5" y="2482971"/>
            <a:ext cx="4973975" cy="14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975" y="3206374"/>
            <a:ext cx="5474475" cy="1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688" y="3613600"/>
            <a:ext cx="2959613" cy="22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8650" y="3613600"/>
            <a:ext cx="1556050" cy="22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5646675" y="2668875"/>
            <a:ext cx="442200" cy="44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7489238" y="3171400"/>
            <a:ext cx="442200" cy="44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9294325" y="4436600"/>
            <a:ext cx="442200" cy="44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