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gEIcHpYvRxlR3YYxXUfeyoG0L8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c559b1af11_2_3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c559b1af11_2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c559b1af11_2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d56b25cfc_0_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d56b25cfc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6d56b25cfc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d56b25cfc_2_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d56b25cfc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6d56b25cfc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d56b25cfc_0_1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d56b25cfc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6d56b25cfc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d56b25cfc_1_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d56b25cfc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6d56b25cfc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d56b25cfc_1_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d56b25cfc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6d56b25cfc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96461e6e7_4_1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96461e6e7_4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c96461e6e7_4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Cover_Course Name">
  <p:cSld name="Front Cover_Course Nam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13" name="Google Shape;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10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10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10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831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31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1" i="0" lang="ko-KR" sz="105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저성장&amp;#39;에 발목 잡힌 &amp;#39;한국 제조업&amp;#39;… &amp;#39;AI&amp;#39;와 사랑에 빠질 수 있을까 - 인더스트리뉴스" id="23" name="Google Shape;23;p11"/>
          <p:cNvPicPr preferRelativeResize="0"/>
          <p:nvPr/>
        </p:nvPicPr>
        <p:blipFill rotWithShape="1">
          <a:blip r:embed="rId2">
            <a:alphaModFix amt="49000"/>
          </a:blip>
          <a:srcRect b="0" l="0" r="14659" t="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1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26" name="Google Shape;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1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28" name="Google Shape;2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2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" name="Google Shape;3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2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anchorCtr="0" anchor="ctr" bIns="34975" lIns="0" spcFirstLastPara="1" rIns="0" wrap="square" tIns="3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645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b="0" i="0" sz="1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2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57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1" i="0" lang="ko-KR" sz="20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3</a:t>
            </a:r>
            <a:r>
              <a:rPr b="0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 미니프로젝트</a:t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ko-KR" sz="3000">
                <a:solidFill>
                  <a:schemeClr val="dk1"/>
                </a:solidFill>
              </a:rPr>
              <a:t>스마트폰 센서 데이터를 활용한 행동 인식 예측</a:t>
            </a:r>
            <a:endParaRPr b="1" sz="3000">
              <a:solidFill>
                <a:schemeClr val="dk1"/>
              </a:solidFill>
            </a:endParaRPr>
          </a:p>
        </p:txBody>
      </p:sp>
      <p:cxnSp>
        <p:nvCxnSpPr>
          <p:cNvPr id="48" name="Google Shape;48;p1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cap="flat" cmpd="sng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텍스트, 클립아트이(가) 표시된 사진&#10;&#10;자동 생성된 설명" id="49" name="Google Shape;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1054250" y="4585800"/>
            <a:ext cx="3657600" cy="132570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DX</a:t>
            </a: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-KR" sz="1600">
                <a:solidFill>
                  <a:schemeClr val="dk1"/>
                </a:solidFill>
              </a:rPr>
              <a:t>4</a:t>
            </a: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b="1" lang="ko-KR" sz="1600">
                <a:solidFill>
                  <a:schemeClr val="dk1"/>
                </a:solidFill>
              </a:rPr>
              <a:t>14</a:t>
            </a: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이소이, 윤병효, 윤명식 </a:t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황희수, 김희숙, 송민섭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559b1af11_2_35"/>
          <p:cNvSpPr txBox="1"/>
          <p:nvPr>
            <p:ph type="title"/>
          </p:nvPr>
        </p:nvSpPr>
        <p:spPr>
          <a:xfrm>
            <a:off x="432628" y="510875"/>
            <a:ext cx="4891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목차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c559b1af11_2_35"/>
          <p:cNvSpPr txBox="1"/>
          <p:nvPr>
            <p:ph type="title"/>
          </p:nvPr>
        </p:nvSpPr>
        <p:spPr>
          <a:xfrm>
            <a:off x="484003" y="1437725"/>
            <a:ext cx="4891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소개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탐색적 데이터 분석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ko-KR"/>
              <a:t>변수 중요도 도출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기본 모델링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ko-KR"/>
              <a:t>최적 하이퍼 파라미터 도출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단계별 모델링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ko-KR"/>
              <a:t>단계1: 동적/정적 분류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-KR"/>
              <a:t>단계2: 동적/정적 세부 class 분류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	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	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d56b25cfc_0_8"/>
          <p:cNvSpPr txBox="1"/>
          <p:nvPr>
            <p:ph type="title"/>
          </p:nvPr>
        </p:nvSpPr>
        <p:spPr>
          <a:xfrm>
            <a:off x="432628" y="510875"/>
            <a:ext cx="4891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 소개 및 EDA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6d56b25cfc_0_8"/>
          <p:cNvSpPr txBox="1"/>
          <p:nvPr/>
        </p:nvSpPr>
        <p:spPr>
          <a:xfrm>
            <a:off x="296475" y="5397175"/>
            <a:ext cx="46137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560개의 column들..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수</a:t>
            </a:r>
            <a:r>
              <a:rPr b="1" lang="ko-KR"/>
              <a:t>많은 Feature들을 분석에 다 사용해야 할까?</a:t>
            </a:r>
            <a:endParaRPr b="1"/>
          </a:p>
        </p:txBody>
      </p:sp>
      <p:sp>
        <p:nvSpPr>
          <p:cNvPr id="65" name="Google Shape;65;g26d56b25cfc_0_8"/>
          <p:cNvSpPr txBox="1"/>
          <p:nvPr/>
        </p:nvSpPr>
        <p:spPr>
          <a:xfrm>
            <a:off x="5324125" y="4003750"/>
            <a:ext cx="41448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-KR">
                <a:solidFill>
                  <a:schemeClr val="dk1"/>
                </a:solidFill>
              </a:rPr>
              <a:t>특정 변수가 동작 분류에 많은 중요도를 보임을 알 수 있음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-KR">
                <a:solidFill>
                  <a:schemeClr val="dk1"/>
                </a:solidFill>
              </a:rPr>
              <a:t>중요도가 높은 변수는 1, 중요도가 낮은 변수는 -1 근처에서 높은 피크를 보임 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-KR">
                <a:solidFill>
                  <a:schemeClr val="dk1"/>
                </a:solidFill>
              </a:rPr>
              <a:t>중요도가 높은 변수의 피크가 모든 class에서 더 뾰족하고(분산  ) 꼬리 부분이 길게 나타남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b="1" lang="ko-KR">
                <a:solidFill>
                  <a:schemeClr val="dk1"/>
                </a:solidFill>
              </a:rPr>
              <a:t>중요한 Feature만 분석에 사용해 보자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6" name="Google Shape;66;g26d56b25cfc_0_8"/>
          <p:cNvSpPr txBox="1"/>
          <p:nvPr/>
        </p:nvSpPr>
        <p:spPr>
          <a:xfrm>
            <a:off x="2283275" y="3851350"/>
            <a:ext cx="27318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highlight>
                  <a:srgbClr val="FFFFFF"/>
                </a:highlight>
              </a:rPr>
              <a:t>UCI Machine Learning Repository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</a:rPr>
              <a:t>Train 5881 x </a:t>
            </a:r>
            <a:r>
              <a:rPr lang="ko-KR" sz="1200" u="sng">
                <a:solidFill>
                  <a:schemeClr val="dk1"/>
                </a:solidFill>
              </a:rPr>
              <a:t>562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Test 1471 x </a:t>
            </a:r>
            <a:r>
              <a:rPr lang="ko-KR" sz="1200" u="sng">
                <a:solidFill>
                  <a:schemeClr val="dk1"/>
                </a:solidFill>
              </a:rPr>
              <a:t>562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</a:rPr>
              <a:t>Feature feature 이름을 계층 구조로 정리한 데이터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7" name="Google Shape;67;g26d56b25cfc_0_8"/>
          <p:cNvSpPr txBox="1"/>
          <p:nvPr/>
        </p:nvSpPr>
        <p:spPr>
          <a:xfrm>
            <a:off x="432625" y="6063463"/>
            <a:ext cx="592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800">
                <a:solidFill>
                  <a:srgbClr val="F49100"/>
                </a:solidFill>
                <a:highlight>
                  <a:srgbClr val="FFFFFF"/>
                </a:highlight>
              </a:rPr>
              <a:t>데이터 출처: </a:t>
            </a:r>
            <a:r>
              <a:rPr lang="ko-KR" sz="800">
                <a:solidFill>
                  <a:srgbClr val="F49100"/>
                </a:solidFill>
                <a:highlight>
                  <a:srgbClr val="FFFFFF"/>
                </a:highlight>
              </a:rPr>
              <a:t>Human Activity Recognition Using Smartphones - UCI Machine Learning Repository</a:t>
            </a:r>
            <a:endParaRPr sz="800"/>
          </a:p>
        </p:txBody>
      </p:sp>
      <p:pic>
        <p:nvPicPr>
          <p:cNvPr id="68" name="Google Shape;68;g26d56b25cf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025" y="2387312"/>
            <a:ext cx="2021600" cy="15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26d56b25cfc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7275" y="2354163"/>
            <a:ext cx="1973675" cy="151712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26d56b25cfc_0_8"/>
          <p:cNvSpPr txBox="1"/>
          <p:nvPr/>
        </p:nvSpPr>
        <p:spPr>
          <a:xfrm>
            <a:off x="4866925" y="2061675"/>
            <a:ext cx="46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&lt;</a:t>
            </a:r>
            <a:r>
              <a:rPr b="1" lang="ko-KR" sz="1200">
                <a:solidFill>
                  <a:schemeClr val="dk1"/>
                </a:solidFill>
              </a:rPr>
              <a:t>기본 모델(RF) 생성 및 변수 중요도 시각화&gt;</a:t>
            </a:r>
            <a:endParaRPr b="1" sz="1200"/>
          </a:p>
        </p:txBody>
      </p:sp>
      <p:sp>
        <p:nvSpPr>
          <p:cNvPr id="71" name="Google Shape;71;g26d56b25cfc_0_8"/>
          <p:cNvSpPr txBox="1"/>
          <p:nvPr/>
        </p:nvSpPr>
        <p:spPr>
          <a:xfrm>
            <a:off x="5354700" y="3862800"/>
            <a:ext cx="168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중요도 높은 변수</a:t>
            </a:r>
            <a:endParaRPr sz="1000"/>
          </a:p>
        </p:txBody>
      </p:sp>
      <p:sp>
        <p:nvSpPr>
          <p:cNvPr id="72" name="Google Shape;72;g26d56b25cfc_0_8"/>
          <p:cNvSpPr txBox="1"/>
          <p:nvPr/>
        </p:nvSpPr>
        <p:spPr>
          <a:xfrm>
            <a:off x="7501850" y="3851350"/>
            <a:ext cx="168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중요도 낮은 변수</a:t>
            </a:r>
            <a:endParaRPr sz="1000"/>
          </a:p>
        </p:txBody>
      </p:sp>
      <p:sp>
        <p:nvSpPr>
          <p:cNvPr id="73" name="Google Shape;73;g26d56b25cfc_0_8"/>
          <p:cNvSpPr txBox="1"/>
          <p:nvPr/>
        </p:nvSpPr>
        <p:spPr>
          <a:xfrm>
            <a:off x="296475" y="1250750"/>
            <a:ext cx="898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스마트폰 기반의 센서 데이터를 활용한 동작(Activity) 분류 데이터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b="1" lang="ko-KR" sz="2000">
                <a:solidFill>
                  <a:schemeClr val="dk1"/>
                </a:solidFill>
              </a:rPr>
              <a:t>선택과 집중을 위한 feature별 중요도 분석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74" name="Google Shape;74;g26d56b25cfc_0_8"/>
          <p:cNvSpPr/>
          <p:nvPr/>
        </p:nvSpPr>
        <p:spPr>
          <a:xfrm>
            <a:off x="597675" y="2098185"/>
            <a:ext cx="2818500" cy="5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g26d56b25cfc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483" y="2387299"/>
            <a:ext cx="1973675" cy="2945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g26d56b25cfc_0_8"/>
          <p:cNvCxnSpPr/>
          <p:nvPr/>
        </p:nvCxnSpPr>
        <p:spPr>
          <a:xfrm flipH="1">
            <a:off x="8130625" y="5397175"/>
            <a:ext cx="99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d56b25cfc_2_8"/>
          <p:cNvSpPr txBox="1"/>
          <p:nvPr>
            <p:ph type="title"/>
          </p:nvPr>
        </p:nvSpPr>
        <p:spPr>
          <a:xfrm>
            <a:off x="432628" y="510875"/>
            <a:ext cx="4891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feature별 중요도 데이터 생성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g26d56b25cfc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75" y="4928050"/>
            <a:ext cx="8770699" cy="12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26d56b25cfc_2_8"/>
          <p:cNvSpPr txBox="1"/>
          <p:nvPr/>
        </p:nvSpPr>
        <p:spPr>
          <a:xfrm>
            <a:off x="1592100" y="3998125"/>
            <a:ext cx="681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개별 feature 중요도를 더해 feature 중요도가 높은 순으로 적용해보자 !</a:t>
            </a:r>
            <a:endParaRPr b="1" sz="1600"/>
          </a:p>
        </p:txBody>
      </p:sp>
      <p:sp>
        <p:nvSpPr>
          <p:cNvPr id="85" name="Google Shape;85;g26d56b25cfc_2_8"/>
          <p:cNvSpPr/>
          <p:nvPr/>
        </p:nvSpPr>
        <p:spPr>
          <a:xfrm>
            <a:off x="597675" y="2098185"/>
            <a:ext cx="2818500" cy="5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6d56b25cfc_2_8"/>
          <p:cNvSpPr txBox="1"/>
          <p:nvPr/>
        </p:nvSpPr>
        <p:spPr>
          <a:xfrm>
            <a:off x="448650" y="1263500"/>
            <a:ext cx="93174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각 개별 Activity 값을 feature로 생성한 후 하나의 데이터프레임으로 만들고,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중요도의 합을 구해서 중요도가 가장 높은 feature 확인</a:t>
            </a:r>
            <a:endParaRPr b="1" sz="2000"/>
          </a:p>
        </p:txBody>
      </p:sp>
      <p:sp>
        <p:nvSpPr>
          <p:cNvPr id="87" name="Google Shape;87;g26d56b25cfc_2_8"/>
          <p:cNvSpPr txBox="1"/>
          <p:nvPr/>
        </p:nvSpPr>
        <p:spPr>
          <a:xfrm>
            <a:off x="2736550" y="2341950"/>
            <a:ext cx="417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666666"/>
                </a:solidFill>
              </a:rPr>
              <a:t>수많은 Feature들을 다 사용해야 할까?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88" name="Google Shape;88;g26d56b25cfc_2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9400" y="2681250"/>
            <a:ext cx="6029737" cy="12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6d56b25cfc_2_8"/>
          <p:cNvSpPr/>
          <p:nvPr/>
        </p:nvSpPr>
        <p:spPr>
          <a:xfrm>
            <a:off x="2197300" y="3834275"/>
            <a:ext cx="637800" cy="14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6d56b25cfc_2_8"/>
          <p:cNvSpPr/>
          <p:nvPr/>
        </p:nvSpPr>
        <p:spPr>
          <a:xfrm>
            <a:off x="4418450" y="3910475"/>
            <a:ext cx="981900" cy="55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4920000" dist="47625">
              <a:srgbClr val="666666">
                <a:alpha val="4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d56b25cfc_0_13"/>
          <p:cNvSpPr txBox="1"/>
          <p:nvPr>
            <p:ph type="title"/>
          </p:nvPr>
        </p:nvSpPr>
        <p:spPr>
          <a:xfrm>
            <a:off x="432628" y="510875"/>
            <a:ext cx="4891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feature 개수 정하기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g26d56b25cfc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50" y="2642725"/>
            <a:ext cx="4221499" cy="31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6d56b25cfc_0_13"/>
          <p:cNvSpPr txBox="1"/>
          <p:nvPr/>
        </p:nvSpPr>
        <p:spPr>
          <a:xfrm>
            <a:off x="448650" y="1263500"/>
            <a:ext cx="865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가장 중요한 변수부터 하나씩 증가시켜서 모델링한 결과,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RandomForest 모델의 경우 변수 23개에서 가장 성능이 좋음</a:t>
            </a:r>
            <a:endParaRPr b="1" sz="2000"/>
          </a:p>
        </p:txBody>
      </p:sp>
      <p:sp>
        <p:nvSpPr>
          <p:cNvPr id="99" name="Google Shape;99;g26d56b25cfc_0_13"/>
          <p:cNvSpPr/>
          <p:nvPr/>
        </p:nvSpPr>
        <p:spPr>
          <a:xfrm>
            <a:off x="2293725" y="2717100"/>
            <a:ext cx="261000" cy="290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g26d56b25cfc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778" y="2828937"/>
            <a:ext cx="2300223" cy="17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6d56b25cfc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5000" y="2828937"/>
            <a:ext cx="2300225" cy="17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6d56b25cfc_0_13"/>
          <p:cNvSpPr txBox="1"/>
          <p:nvPr/>
        </p:nvSpPr>
        <p:spPr>
          <a:xfrm>
            <a:off x="1220800" y="5906875"/>
            <a:ext cx="3102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&lt;RandomForest 모델&gt;</a:t>
            </a:r>
            <a:endParaRPr/>
          </a:p>
        </p:txBody>
      </p:sp>
      <p:sp>
        <p:nvSpPr>
          <p:cNvPr id="103" name="Google Shape;103;g26d56b25cfc_0_13"/>
          <p:cNvSpPr txBox="1"/>
          <p:nvPr/>
        </p:nvSpPr>
        <p:spPr>
          <a:xfrm>
            <a:off x="5112600" y="2479825"/>
            <a:ext cx="2150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&lt;LogisticRegression&gt;</a:t>
            </a:r>
            <a:endParaRPr/>
          </a:p>
        </p:txBody>
      </p:sp>
      <p:sp>
        <p:nvSpPr>
          <p:cNvPr id="104" name="Google Shape;104;g26d56b25cfc_0_13"/>
          <p:cNvSpPr txBox="1"/>
          <p:nvPr/>
        </p:nvSpPr>
        <p:spPr>
          <a:xfrm>
            <a:off x="7328150" y="2508250"/>
            <a:ext cx="2150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&lt;SVM&gt;</a:t>
            </a:r>
            <a:endParaRPr/>
          </a:p>
        </p:txBody>
      </p:sp>
      <p:sp>
        <p:nvSpPr>
          <p:cNvPr id="105" name="Google Shape;105;g26d56b25cfc_0_13"/>
          <p:cNvSpPr/>
          <p:nvPr/>
        </p:nvSpPr>
        <p:spPr>
          <a:xfrm>
            <a:off x="5262300" y="4685250"/>
            <a:ext cx="4074225" cy="206550"/>
          </a:xfrm>
          <a:prstGeom prst="flowChartMerg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6d56b25cfc_0_13"/>
          <p:cNvSpPr txBox="1"/>
          <p:nvPr/>
        </p:nvSpPr>
        <p:spPr>
          <a:xfrm>
            <a:off x="5029200" y="4982550"/>
            <a:ext cx="46542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다른 모델의 경우 변수가 증가할수록 성능이 증가함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적정 변수 개수를 지정할 수 있는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‘RandomForest 선정’</a:t>
            </a:r>
            <a:endParaRPr b="1" sz="2400"/>
          </a:p>
        </p:txBody>
      </p:sp>
      <p:sp>
        <p:nvSpPr>
          <p:cNvPr id="107" name="Google Shape;107;g26d56b25cfc_0_13"/>
          <p:cNvSpPr/>
          <p:nvPr/>
        </p:nvSpPr>
        <p:spPr>
          <a:xfrm>
            <a:off x="597675" y="2098185"/>
            <a:ext cx="2818500" cy="5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d56b25cfc_1_1"/>
          <p:cNvSpPr txBox="1"/>
          <p:nvPr>
            <p:ph type="title"/>
          </p:nvPr>
        </p:nvSpPr>
        <p:spPr>
          <a:xfrm>
            <a:off x="432628" y="510875"/>
            <a:ext cx="4891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기본 모델링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6d56b25cfc_1_1"/>
          <p:cNvSpPr txBox="1"/>
          <p:nvPr/>
        </p:nvSpPr>
        <p:spPr>
          <a:xfrm>
            <a:off x="448650" y="1263500"/>
            <a:ext cx="9249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GridSearchCV를 이용하여 </a:t>
            </a:r>
            <a:r>
              <a:rPr b="1" lang="ko-KR" sz="2000"/>
              <a:t>RandomForest 모델의 하이퍼파라미터 튜닝 결과, model1은 17, model2는 20이 가장 성능이 좋았음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15" name="Google Shape;115;g26d56b25cfc_1_1"/>
          <p:cNvSpPr txBox="1"/>
          <p:nvPr/>
        </p:nvSpPr>
        <p:spPr>
          <a:xfrm>
            <a:off x="4108925" y="3090650"/>
            <a:ext cx="5589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Model1 최적의 하이퍼 파라미터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200">
                <a:solidFill>
                  <a:schemeClr val="dk1"/>
                </a:solidFill>
              </a:rPr>
              <a:t>n_estimators = 200, max_depth = 17</a:t>
            </a:r>
            <a:r>
              <a:rPr b="1" i="1" lang="ko-KR" sz="2400">
                <a:solidFill>
                  <a:schemeClr val="dk1"/>
                </a:solidFill>
              </a:rPr>
              <a:t> </a:t>
            </a:r>
            <a:endParaRPr b="1" i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</a:rPr>
              <a:t>최고 성능 0.9670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Model2 최적의 하이퍼 파라미터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200"/>
              <a:t>n_estimators = 200, </a:t>
            </a:r>
            <a:r>
              <a:rPr b="1" i="1" lang="ko-KR" sz="2200"/>
              <a:t>max_depth = 20</a:t>
            </a:r>
            <a:r>
              <a:rPr b="1" i="1" lang="ko-KR" sz="2400"/>
              <a:t> 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최고 성능 0.9734</a:t>
            </a:r>
            <a:endParaRPr b="1" sz="2400"/>
          </a:p>
        </p:txBody>
      </p:sp>
      <p:sp>
        <p:nvSpPr>
          <p:cNvPr id="116" name="Google Shape;116;g26d56b25cfc_1_1"/>
          <p:cNvSpPr txBox="1"/>
          <p:nvPr/>
        </p:nvSpPr>
        <p:spPr>
          <a:xfrm>
            <a:off x="674525" y="2564600"/>
            <a:ext cx="3292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Model 1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17" name="Google Shape;117;g26d56b25cfc_1_1"/>
          <p:cNvSpPr txBox="1"/>
          <p:nvPr/>
        </p:nvSpPr>
        <p:spPr>
          <a:xfrm>
            <a:off x="1117475" y="5338900"/>
            <a:ext cx="24069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2-2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max_depth = [5, 10, 20]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n_estimators = [50, 100, 200]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18" name="Google Shape;118;g26d56b25cfc_1_1"/>
          <p:cNvSpPr txBox="1"/>
          <p:nvPr/>
        </p:nvSpPr>
        <p:spPr>
          <a:xfrm>
            <a:off x="1008725" y="2945000"/>
            <a:ext cx="262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max_depth = range(1, 31)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n_estimators = [100, 200]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19" name="Google Shape;119;g26d56b25cfc_1_1"/>
          <p:cNvSpPr/>
          <p:nvPr/>
        </p:nvSpPr>
        <p:spPr>
          <a:xfrm rot="-5400000">
            <a:off x="2403163" y="4246800"/>
            <a:ext cx="3441725" cy="313400"/>
          </a:xfrm>
          <a:prstGeom prst="flowChartMerg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6d56b25cfc_1_1"/>
          <p:cNvSpPr txBox="1"/>
          <p:nvPr/>
        </p:nvSpPr>
        <p:spPr>
          <a:xfrm>
            <a:off x="674525" y="4003888"/>
            <a:ext cx="3292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Model 2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21" name="Google Shape;121;g26d56b25cfc_1_1"/>
          <p:cNvSpPr txBox="1"/>
          <p:nvPr/>
        </p:nvSpPr>
        <p:spPr>
          <a:xfrm>
            <a:off x="1117475" y="4538788"/>
            <a:ext cx="240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2-1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max_depth = [5, 10, 20]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n_estimators = [50, 100, 200]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22" name="Google Shape;122;g26d56b25cfc_1_1"/>
          <p:cNvSpPr/>
          <p:nvPr/>
        </p:nvSpPr>
        <p:spPr>
          <a:xfrm>
            <a:off x="597675" y="2098185"/>
            <a:ext cx="2818500" cy="5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d56b25cfc_1_6"/>
          <p:cNvSpPr/>
          <p:nvPr/>
        </p:nvSpPr>
        <p:spPr>
          <a:xfrm>
            <a:off x="5381075" y="2173950"/>
            <a:ext cx="4289700" cy="320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모델</a:t>
            </a:r>
            <a:endParaRPr/>
          </a:p>
        </p:txBody>
      </p:sp>
      <p:sp>
        <p:nvSpPr>
          <p:cNvPr id="129" name="Google Shape;129;g26d56b25cfc_1_6"/>
          <p:cNvSpPr/>
          <p:nvPr/>
        </p:nvSpPr>
        <p:spPr>
          <a:xfrm>
            <a:off x="515975" y="2902600"/>
            <a:ext cx="4597500" cy="125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전처리</a:t>
            </a:r>
            <a:endParaRPr/>
          </a:p>
        </p:txBody>
      </p:sp>
      <p:sp>
        <p:nvSpPr>
          <p:cNvPr id="130" name="Google Shape;130;g26d56b25cfc_1_6"/>
          <p:cNvSpPr txBox="1"/>
          <p:nvPr>
            <p:ph type="title"/>
          </p:nvPr>
        </p:nvSpPr>
        <p:spPr>
          <a:xfrm>
            <a:off x="432628" y="510875"/>
            <a:ext cx="4891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단계별 모델링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26d56b25cfc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600" y="1723400"/>
            <a:ext cx="8070925" cy="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6d56b25cfc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886" y="3084301"/>
            <a:ext cx="4237306" cy="68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6d56b25cfc_1_6"/>
          <p:cNvPicPr preferRelativeResize="0"/>
          <p:nvPr/>
        </p:nvPicPr>
        <p:blipFill rotWithShape="1">
          <a:blip r:embed="rId5">
            <a:alphaModFix/>
          </a:blip>
          <a:srcRect b="0" l="0" r="45572" t="0"/>
          <a:stretch/>
        </p:blipFill>
        <p:spPr>
          <a:xfrm>
            <a:off x="5663350" y="2524413"/>
            <a:ext cx="2181401" cy="5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6d56b25cfc_1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4744" y="3101268"/>
            <a:ext cx="3961887" cy="18466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g26d56b25cfc_1_6"/>
          <p:cNvCxnSpPr>
            <a:stCxn id="131" idx="1"/>
          </p:cNvCxnSpPr>
          <p:nvPr/>
        </p:nvCxnSpPr>
        <p:spPr>
          <a:xfrm rot="10800000">
            <a:off x="347300" y="1853037"/>
            <a:ext cx="116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g26d56b25cfc_1_6"/>
          <p:cNvCxnSpPr/>
          <p:nvPr/>
        </p:nvCxnSpPr>
        <p:spPr>
          <a:xfrm>
            <a:off x="324000" y="1853025"/>
            <a:ext cx="0" cy="36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g26d56b25cfc_1_6"/>
          <p:cNvCxnSpPr/>
          <p:nvPr/>
        </p:nvCxnSpPr>
        <p:spPr>
          <a:xfrm>
            <a:off x="336175" y="5537950"/>
            <a:ext cx="95322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g26d56b25cfc_1_6"/>
          <p:cNvCxnSpPr/>
          <p:nvPr/>
        </p:nvCxnSpPr>
        <p:spPr>
          <a:xfrm>
            <a:off x="3890675" y="4157375"/>
            <a:ext cx="1512300" cy="40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96461e6e7_4_12"/>
          <p:cNvSpPr/>
          <p:nvPr/>
        </p:nvSpPr>
        <p:spPr>
          <a:xfrm>
            <a:off x="6613700" y="2554950"/>
            <a:ext cx="3092700" cy="111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c96461e6e7_4_12"/>
          <p:cNvSpPr/>
          <p:nvPr/>
        </p:nvSpPr>
        <p:spPr>
          <a:xfrm>
            <a:off x="225650" y="2507975"/>
            <a:ext cx="3092700" cy="272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		</a:t>
            </a:r>
            <a:endParaRPr/>
          </a:p>
        </p:txBody>
      </p:sp>
      <p:sp>
        <p:nvSpPr>
          <p:cNvPr id="146" name="Google Shape;146;g2c96461e6e7_4_12"/>
          <p:cNvSpPr/>
          <p:nvPr/>
        </p:nvSpPr>
        <p:spPr>
          <a:xfrm>
            <a:off x="3509675" y="2304675"/>
            <a:ext cx="2889000" cy="154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모델 2-1</a:t>
            </a:r>
            <a:endParaRPr/>
          </a:p>
        </p:txBody>
      </p:sp>
      <p:sp>
        <p:nvSpPr>
          <p:cNvPr id="147" name="Google Shape;147;g2c96461e6e7_4_12"/>
          <p:cNvSpPr/>
          <p:nvPr/>
        </p:nvSpPr>
        <p:spPr>
          <a:xfrm>
            <a:off x="3572200" y="4146100"/>
            <a:ext cx="2889000" cy="169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c96461e6e7_4_12"/>
          <p:cNvSpPr txBox="1"/>
          <p:nvPr>
            <p:ph type="title"/>
          </p:nvPr>
        </p:nvSpPr>
        <p:spPr>
          <a:xfrm>
            <a:off x="432628" y="510875"/>
            <a:ext cx="4891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단계별 모델링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2c96461e6e7_4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600" y="1723400"/>
            <a:ext cx="8070925" cy="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c96461e6e7_4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150" y="2767925"/>
            <a:ext cx="2940975" cy="20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c96461e6e7_4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2200" y="2514187"/>
            <a:ext cx="2761599" cy="10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c96461e6e7_4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7608" y="4233662"/>
            <a:ext cx="2578142" cy="10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c96461e6e7_4_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7075" y="2742765"/>
            <a:ext cx="2940976" cy="703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g2c96461e6e7_4_12"/>
          <p:cNvCxnSpPr>
            <a:stCxn id="149" idx="1"/>
          </p:cNvCxnSpPr>
          <p:nvPr/>
        </p:nvCxnSpPr>
        <p:spPr>
          <a:xfrm rot="10800000">
            <a:off x="-20200" y="1853037"/>
            <a:ext cx="153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g2c96461e6e7_4_12"/>
          <p:cNvCxnSpPr>
            <a:stCxn id="149" idx="3"/>
          </p:cNvCxnSpPr>
          <p:nvPr/>
        </p:nvCxnSpPr>
        <p:spPr>
          <a:xfrm>
            <a:off x="9585525" y="1853037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g2c96461e6e7_4_12"/>
          <p:cNvCxnSpPr/>
          <p:nvPr/>
        </p:nvCxnSpPr>
        <p:spPr>
          <a:xfrm>
            <a:off x="9930700" y="1853025"/>
            <a:ext cx="11100" cy="41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g2c96461e6e7_4_12"/>
          <p:cNvCxnSpPr/>
          <p:nvPr/>
        </p:nvCxnSpPr>
        <p:spPr>
          <a:xfrm>
            <a:off x="125500" y="5999625"/>
            <a:ext cx="980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g2c96461e6e7_4_12"/>
          <p:cNvCxnSpPr>
            <a:endCxn id="146" idx="1"/>
          </p:cNvCxnSpPr>
          <p:nvPr/>
        </p:nvCxnSpPr>
        <p:spPr>
          <a:xfrm>
            <a:off x="3319175" y="3057975"/>
            <a:ext cx="1905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g2c96461e6e7_4_12"/>
          <p:cNvCxnSpPr>
            <a:endCxn id="147" idx="1"/>
          </p:cNvCxnSpPr>
          <p:nvPr/>
        </p:nvCxnSpPr>
        <p:spPr>
          <a:xfrm>
            <a:off x="3319300" y="4931650"/>
            <a:ext cx="252900" cy="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g2c96461e6e7_4_12"/>
          <p:cNvCxnSpPr>
            <a:endCxn id="144" idx="1"/>
          </p:cNvCxnSpPr>
          <p:nvPr/>
        </p:nvCxnSpPr>
        <p:spPr>
          <a:xfrm flipH="1" rot="10800000">
            <a:off x="6398600" y="3111750"/>
            <a:ext cx="215100" cy="1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g2c96461e6e7_4_12"/>
          <p:cNvCxnSpPr>
            <a:endCxn id="144" idx="2"/>
          </p:cNvCxnSpPr>
          <p:nvPr/>
        </p:nvCxnSpPr>
        <p:spPr>
          <a:xfrm flipH="1" rot="10800000">
            <a:off x="6461150" y="3668550"/>
            <a:ext cx="1698900" cy="11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g2c96461e6e7_4_12"/>
          <p:cNvSpPr txBox="1"/>
          <p:nvPr/>
        </p:nvSpPr>
        <p:spPr>
          <a:xfrm>
            <a:off x="6862300" y="4784850"/>
            <a:ext cx="28890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/>
              <a:t>최종</a:t>
            </a:r>
            <a:r>
              <a:rPr b="1" lang="ko-KR" sz="2400"/>
              <a:t> 성능 0.97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