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hItNMjKIlxv27WRqQT+QVM0uo9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33F499-4CF2-468E-A6FB-73F5A641DE0E}">
  <a:tblStyle styleId="{D433F499-4CF2-468E-A6FB-73F5A641DE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fe95fd5b4_1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67" name="Google Shape;167;g2cfe95fd5b4_1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fe95fd5b4_2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80" name="Google Shape;180;g2cfe95fd5b4_2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87" name="Google Shape;18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cfe95fd5b4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55" name="Google Shape;55;g2cfe95fd5b4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cfe95fd5b4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cfe95fd5b4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2cfe95fd5b4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fe95fd5b4_1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86" name="Google Shape;86;g2cfe95fd5b4_1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fe95fd5b4_1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99" name="Google Shape;99;g2cfe95fd5b4_1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fe95fd5b4_1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13" name="Google Shape;113;g2cfe95fd5b4_1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fe95fd5b4_1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26" name="Google Shape;126;g2cfe95fd5b4_1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1"/>
              <a:buFont typeface="Arial"/>
              <a:buNone/>
              <a:defRPr b="0" i="0" sz="180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9"/>
          <p:cNvPicPr preferRelativeResize="0"/>
          <p:nvPr/>
        </p:nvPicPr>
        <p:blipFill rotWithShape="1">
          <a:blip r:embed="rId2">
            <a:alphaModFix/>
          </a:blip>
          <a:srcRect b="21944" l="0" r="0" t="6771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9"/>
          <p:cNvPicPr preferRelativeResize="0"/>
          <p:nvPr/>
        </p:nvPicPr>
        <p:blipFill rotWithShape="1">
          <a:blip r:embed="rId2">
            <a:alphaModFix/>
          </a:blip>
          <a:srcRect b="21944" l="0" r="0" t="25551"/>
          <a:stretch/>
        </p:blipFill>
        <p:spPr>
          <a:xfrm>
            <a:off x="0" y="0"/>
            <a:ext cx="12192000" cy="3600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9"/>
          <p:cNvPicPr preferRelativeResize="0"/>
          <p:nvPr/>
        </p:nvPicPr>
        <p:blipFill rotWithShape="1">
          <a:blip r:embed="rId2">
            <a:alphaModFix/>
          </a:blip>
          <a:srcRect b="21944" l="0" r="0" t="6771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9"/>
          <p:cNvSpPr txBox="1"/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i="0" sz="344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1" name="Google Shape;21;p9"/>
          <p:cNvCxnSpPr>
            <a:stCxn id="19" idx="1"/>
            <a:endCxn id="19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" name="Google Shape;22;p9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b="0" i="0" lang="ko-KR" sz="102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22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9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2"/>
              <a:buFont typeface="Arial"/>
              <a:buNone/>
            </a:pPr>
            <a:r>
              <a:rPr b="1" i="0" lang="ko-KR" sz="1292" u="none" cap="none" strike="noStrik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AIVLE School</a:t>
            </a:r>
            <a:endParaRPr b="0" i="0" sz="1723" u="none" cap="none" strike="noStrike">
              <a:solidFill>
                <a:srgbClr val="34AE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9"/>
          <p:cNvSpPr txBox="1"/>
          <p:nvPr>
            <p:ph idx="1" type="body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b="1" i="0" sz="295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221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96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72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9"/>
          <p:cNvSpPr/>
          <p:nvPr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9"/>
          <p:cNvCxnSpPr/>
          <p:nvPr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cap="flat" cmpd="thickThin" w="28575">
            <a:solidFill>
              <a:srgbClr val="02BDB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7" name="Google Shape;2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">
  <p:cSld name="End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37679" y="404873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0"/>
          <p:cNvSpPr/>
          <p:nvPr/>
        </p:nvSpPr>
        <p:spPr>
          <a:xfrm>
            <a:off x="7873572" y="3492799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69"/>
              <a:buFont typeface="Arial"/>
              <a:buNone/>
            </a:pPr>
            <a:r>
              <a:rPr b="0" i="0" lang="ko-KR" sz="196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b="0" i="0" sz="172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, 클립아트이(가) 표시된 사진&#10;&#10;자동 생성된 설명" id="31" name="Google Shape;3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2094" y="2907769"/>
            <a:ext cx="2372373" cy="49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24561"/>
            <a:ext cx="12192000" cy="7502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2425" lvl="1" marL="9144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8645" lvl="2" marL="13716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11"/>
          <p:cNvSpPr txBox="1"/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54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431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431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431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431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431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43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43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43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43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967" lvl="0" marL="457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b="0" i="0" sz="27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2425" lvl="1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0042" lvl="2" marL="1371600" marR="0" rtl="0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b="0" i="0" sz="21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7660" lvl="3" marL="1828800" marR="0" rtl="0" algn="l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b="0" i="0" sz="19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7660" lvl="4" marL="2286000" marR="0" rtl="0" algn="l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b="0" i="0" sz="19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9755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9755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9755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9755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b="0" i="0" sz="70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"/>
          <p:cNvSpPr/>
          <p:nvPr/>
        </p:nvSpPr>
        <p:spPr>
          <a:xfrm>
            <a:off x="9765915" y="6335312"/>
            <a:ext cx="222736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it possible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, 클립아트이(가) 표시된 사진&#10;&#10;자동 생성된 설명" id="49" name="Google Shape;4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10964" y="5829300"/>
            <a:ext cx="1927553" cy="417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Google Shape;50;p1"/>
          <p:cNvCxnSpPr/>
          <p:nvPr/>
        </p:nvCxnSpPr>
        <p:spPr>
          <a:xfrm>
            <a:off x="862205" y="2286000"/>
            <a:ext cx="0" cy="1069750"/>
          </a:xfrm>
          <a:prstGeom prst="straightConnector1">
            <a:avLst/>
          </a:prstGeom>
          <a:noFill/>
          <a:ln cap="flat" cmpd="sng" w="57150">
            <a:solidFill>
              <a:srgbClr val="02BDB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" name="Google Shape;51;p1"/>
          <p:cNvSpPr txBox="1"/>
          <p:nvPr/>
        </p:nvSpPr>
        <p:spPr>
          <a:xfrm>
            <a:off x="983624" y="2223950"/>
            <a:ext cx="10007700" cy="12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DX컨설턴트 트랙 미니프로젝트  5차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400"/>
              <a:t>시계열 데이터 기반 상품별 판매량 예측</a:t>
            </a:r>
            <a:endParaRPr b="1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983632" y="3444241"/>
            <a:ext cx="4202322" cy="644434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rgbClr val="1F6765"/>
                </a:solidFill>
                <a:latin typeface="Arial"/>
                <a:ea typeface="Arial"/>
                <a:cs typeface="Arial"/>
                <a:sym typeface="Arial"/>
              </a:rPr>
              <a:t>DX </a:t>
            </a:r>
            <a:r>
              <a:rPr b="1" lang="ko-KR" sz="3200">
                <a:solidFill>
                  <a:srgbClr val="1F6765"/>
                </a:solidFill>
              </a:rPr>
              <a:t>4</a:t>
            </a:r>
            <a:r>
              <a:rPr b="1" i="0" lang="ko-KR" sz="3200" u="none" cap="none" strike="noStrike">
                <a:solidFill>
                  <a:srgbClr val="1F6765"/>
                </a:solidFill>
                <a:latin typeface="Arial"/>
                <a:ea typeface="Arial"/>
                <a:cs typeface="Arial"/>
                <a:sym typeface="Arial"/>
              </a:rPr>
              <a:t>반 </a:t>
            </a:r>
            <a:r>
              <a:rPr b="1" lang="ko-KR" sz="3200">
                <a:solidFill>
                  <a:srgbClr val="1F6765"/>
                </a:solidFill>
              </a:rPr>
              <a:t>16</a:t>
            </a:r>
            <a:r>
              <a:rPr b="1" i="0" lang="ko-KR" sz="3200" u="none" cap="none" strike="noStrike">
                <a:solidFill>
                  <a:srgbClr val="1F6765"/>
                </a:solidFill>
                <a:latin typeface="Arial"/>
                <a:ea typeface="Arial"/>
                <a:cs typeface="Arial"/>
                <a:sym typeface="Arial"/>
              </a:rPr>
              <a:t>조</a:t>
            </a:r>
            <a:endParaRPr b="1" i="0" sz="3200" u="none" cap="none" strike="noStrike">
              <a:solidFill>
                <a:srgbClr val="1F676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/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머신러닝 모델링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1" name="Google Shape;161;p4"/>
          <p:cNvGraphicFramePr/>
          <p:nvPr/>
        </p:nvGraphicFramePr>
        <p:xfrm>
          <a:off x="952875" y="183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{D433F499-4CF2-468E-A6FB-73F5A641DE0E}</a:tableStyleId>
              </a:tblPr>
              <a:tblGrid>
                <a:gridCol w="772350"/>
                <a:gridCol w="2057600"/>
                <a:gridCol w="968200"/>
                <a:gridCol w="6488850"/>
              </a:tblGrid>
              <a:tr h="37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구분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알고리즘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튜닝 여부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Validation 성능(R2)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3712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1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Linear Regression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           </a:t>
                      </a:r>
                      <a:r>
                        <a:rPr b="1" lang="ko-KR" sz="1100"/>
                        <a:t> product 3                                          product 12                                        product 42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92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                       0.43                                                        0.41                                                          0.71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1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2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Random Forest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           </a:t>
                      </a:r>
                      <a:r>
                        <a:rPr b="1" lang="ko-KR" sz="1100"/>
                        <a:t> product 3                                          product 12                                        product 42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1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                      </a:t>
                      </a:r>
                      <a:r>
                        <a:rPr b="1" lang="ko-KR" sz="1000"/>
                        <a:t> 0.40                                                        0.42                                                          0.63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1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3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Light GBM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           </a:t>
                      </a:r>
                      <a:r>
                        <a:rPr b="1" lang="ko-KR" sz="1100"/>
                        <a:t> product 3                                          product 12                                        product 42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9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                      </a:t>
                      </a:r>
                      <a:r>
                        <a:rPr b="1" lang="ko-KR" sz="1000"/>
                        <a:t> 0.37                                                        0.31                                                          0.60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9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4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>
                          <a:solidFill>
                            <a:schemeClr val="dk1"/>
                          </a:solidFill>
                        </a:rPr>
                        <a:t>Random Forest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O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           </a:t>
                      </a:r>
                      <a:r>
                        <a:rPr b="1" lang="ko-KR" sz="1100"/>
                        <a:t> product 3                                          product 12                                        product 42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81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                       0.70                                                        0.44                                                          0.69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6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5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>
                          <a:solidFill>
                            <a:schemeClr val="dk1"/>
                          </a:solidFill>
                        </a:rPr>
                        <a:t>Light GBM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O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           </a:t>
                      </a:r>
                      <a:r>
                        <a:rPr b="1" lang="ko-KR" sz="1100"/>
                        <a:t> product 3                                          product 12                                        product 42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                      </a:t>
                      </a:r>
                      <a:r>
                        <a:rPr b="1" lang="ko-KR" sz="1000"/>
                        <a:t> 0.64                                                         0.41                                                          0.64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2" name="Google Shape;162;p4"/>
          <p:cNvCxnSpPr/>
          <p:nvPr/>
        </p:nvCxnSpPr>
        <p:spPr>
          <a:xfrm>
            <a:off x="6916125" y="2249400"/>
            <a:ext cx="12300" cy="382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4"/>
          <p:cNvCxnSpPr/>
          <p:nvPr/>
        </p:nvCxnSpPr>
        <p:spPr>
          <a:xfrm>
            <a:off x="9192975" y="2230950"/>
            <a:ext cx="0" cy="38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4"/>
          <p:cNvSpPr/>
          <p:nvPr/>
        </p:nvSpPr>
        <p:spPr>
          <a:xfrm>
            <a:off x="450821" y="1309275"/>
            <a:ext cx="59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b="1" lang="ko-KR" sz="2000"/>
              <a:t>1차 머신러닝 모델링 수행 및 성능 비교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fe95fd5b4_1_61"/>
          <p:cNvSpPr txBox="1"/>
          <p:nvPr>
            <p:ph type="title"/>
          </p:nvPr>
        </p:nvSpPr>
        <p:spPr>
          <a:xfrm>
            <a:off x="315685" y="287383"/>
            <a:ext cx="6808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2800">
                <a:latin typeface="Arial"/>
                <a:ea typeface="Arial"/>
                <a:cs typeface="Arial"/>
                <a:sym typeface="Arial"/>
              </a:rPr>
              <a:t>4. 머신러닝 모델링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2cfe95fd5b4_1_61"/>
          <p:cNvSpPr/>
          <p:nvPr/>
        </p:nvSpPr>
        <p:spPr>
          <a:xfrm>
            <a:off x="450821" y="1309275"/>
            <a:ext cx="59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b="1" lang="ko-KR" sz="2000"/>
              <a:t>성능 개선을 위한 데이터 전처리</a:t>
            </a:r>
            <a:endParaRPr b="1"/>
          </a:p>
        </p:txBody>
      </p:sp>
      <p:sp>
        <p:nvSpPr>
          <p:cNvPr id="171" name="Google Shape;171;g2cfe95fd5b4_1_61"/>
          <p:cNvSpPr/>
          <p:nvPr/>
        </p:nvSpPr>
        <p:spPr>
          <a:xfrm>
            <a:off x="724845" y="1840010"/>
            <a:ext cx="5669400" cy="4338600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cfe95fd5b4_1_61"/>
          <p:cNvSpPr/>
          <p:nvPr/>
        </p:nvSpPr>
        <p:spPr>
          <a:xfrm>
            <a:off x="2301096" y="3609260"/>
            <a:ext cx="24537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(ex. 코드 캡쳐본 등)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없으면 안 넣으셔도 됩니다.</a:t>
            </a:r>
            <a:endParaRPr b="0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2cfe95fd5b4_1_61"/>
          <p:cNvSpPr/>
          <p:nvPr/>
        </p:nvSpPr>
        <p:spPr>
          <a:xfrm>
            <a:off x="6627911" y="1873827"/>
            <a:ext cx="46062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0296" lvl="0" marL="31029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2000"/>
              <a:t>WTI_Price의 p-value =  0.60</a:t>
            </a:r>
            <a:br>
              <a:rPr lang="ko-KR" sz="2000"/>
            </a:br>
            <a:r>
              <a:rPr lang="ko-KR" sz="2000"/>
              <a:t>→ “Target과 상관 없다.”</a:t>
            </a:r>
            <a:br>
              <a:rPr lang="ko-KR" sz="2000"/>
            </a:br>
            <a:r>
              <a:rPr b="1" lang="ko-KR" sz="2000">
                <a:solidFill>
                  <a:srgbClr val="FF0000"/>
                </a:solidFill>
              </a:rPr>
              <a:t>∴ WTI_Price 변수 제거</a:t>
            </a:r>
            <a:endParaRPr b="1" i="0" sz="2000" u="none" cap="none" strike="noStrike">
              <a:solidFill>
                <a:srgbClr val="FF0000"/>
              </a:solidFill>
            </a:endParaRPr>
          </a:p>
        </p:txBody>
      </p:sp>
      <p:sp>
        <p:nvSpPr>
          <p:cNvPr id="174" name="Google Shape;174;g2cfe95fd5b4_1_61"/>
          <p:cNvSpPr/>
          <p:nvPr/>
        </p:nvSpPr>
        <p:spPr>
          <a:xfrm>
            <a:off x="6602200" y="1439800"/>
            <a:ext cx="54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/>
              <a:t>1.</a:t>
            </a:r>
            <a:r>
              <a:rPr b="1" lang="ko-KR" sz="2000"/>
              <a:t> p-value</a:t>
            </a:r>
            <a:endParaRPr b="1"/>
          </a:p>
        </p:txBody>
      </p:sp>
      <p:sp>
        <p:nvSpPr>
          <p:cNvPr id="175" name="Google Shape;175;g2cfe95fd5b4_1_61"/>
          <p:cNvSpPr/>
          <p:nvPr/>
        </p:nvSpPr>
        <p:spPr>
          <a:xfrm>
            <a:off x="6627900" y="3783025"/>
            <a:ext cx="54267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0296" lvl="0" marL="31029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2000"/>
              <a:t>판매량 하루 간격은 Qty와 큰 차이X</a:t>
            </a:r>
            <a:br>
              <a:rPr lang="ko-KR" sz="2000"/>
            </a:br>
            <a:r>
              <a:rPr lang="ko-KR" sz="2000">
                <a:solidFill>
                  <a:schemeClr val="dk1"/>
                </a:solidFill>
              </a:rPr>
              <a:t>→ </a:t>
            </a:r>
            <a:r>
              <a:rPr lang="ko-KR" sz="2000"/>
              <a:t>주간 간격, 2주간 간격이 유의미한 차이  </a:t>
            </a:r>
            <a:br>
              <a:rPr lang="ko-KR" sz="2000"/>
            </a:br>
            <a:r>
              <a:rPr b="1" lang="ko-KR" sz="2000">
                <a:solidFill>
                  <a:srgbClr val="FF0000"/>
                </a:solidFill>
              </a:rPr>
              <a:t>∴ Qty_Lag_1 변수 제거</a:t>
            </a:r>
            <a:br>
              <a:rPr b="1" lang="ko-KR" sz="2000">
                <a:solidFill>
                  <a:srgbClr val="FF0000"/>
                </a:solidFill>
              </a:rPr>
            </a:br>
            <a:r>
              <a:rPr b="1" lang="ko-KR" sz="2000">
                <a:solidFill>
                  <a:srgbClr val="FF0000"/>
                </a:solidFill>
              </a:rPr>
              <a:t>&amp; Qty_Lag_7_mean </a:t>
            </a:r>
            <a:r>
              <a:rPr b="1" lang="ko-KR" sz="2000">
                <a:solidFill>
                  <a:srgbClr val="FF0000"/>
                </a:solidFill>
              </a:rPr>
              <a:t>변수 추가</a:t>
            </a:r>
            <a:r>
              <a:rPr b="1" lang="ko-KR" sz="2000">
                <a:solidFill>
                  <a:srgbClr val="FF0000"/>
                </a:solidFill>
              </a:rPr>
              <a:t>, </a:t>
            </a:r>
            <a:br>
              <a:rPr b="1" lang="ko-KR" sz="2000">
                <a:solidFill>
                  <a:srgbClr val="FF0000"/>
                </a:solidFill>
              </a:rPr>
            </a:br>
            <a:r>
              <a:rPr b="1" lang="ko-KR" sz="2000">
                <a:solidFill>
                  <a:srgbClr val="FF0000"/>
                </a:solidFill>
              </a:rPr>
              <a:t>   Qty_Lag_14_mean </a:t>
            </a:r>
            <a:r>
              <a:rPr b="1" lang="ko-KR" sz="2000">
                <a:solidFill>
                  <a:srgbClr val="FF0000"/>
                </a:solidFill>
              </a:rPr>
              <a:t>변수 추가</a:t>
            </a:r>
            <a:br>
              <a:rPr b="1" lang="ko-KR" sz="2000"/>
            </a:br>
            <a:endParaRPr b="1" i="0" sz="2000" u="none" cap="none" strike="noStrike">
              <a:solidFill>
                <a:srgbClr val="000000"/>
              </a:solidFill>
            </a:endParaRPr>
          </a:p>
        </p:txBody>
      </p:sp>
      <p:sp>
        <p:nvSpPr>
          <p:cNvPr id="176" name="Google Shape;176;g2cfe95fd5b4_1_61"/>
          <p:cNvSpPr/>
          <p:nvPr/>
        </p:nvSpPr>
        <p:spPr>
          <a:xfrm>
            <a:off x="6602200" y="3258300"/>
            <a:ext cx="54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/>
              <a:t>2</a:t>
            </a:r>
            <a:r>
              <a:rPr b="1" lang="ko-KR" sz="2000"/>
              <a:t>. 유의미한 데이터 변화량 값</a:t>
            </a:r>
            <a:endParaRPr b="1"/>
          </a:p>
        </p:txBody>
      </p:sp>
      <p:pic>
        <p:nvPicPr>
          <p:cNvPr id="177" name="Google Shape;177;g2cfe95fd5b4_1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850" y="2488989"/>
            <a:ext cx="5669401" cy="2829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fe95fd5b4_2_31"/>
          <p:cNvSpPr txBox="1"/>
          <p:nvPr>
            <p:ph type="title"/>
          </p:nvPr>
        </p:nvSpPr>
        <p:spPr>
          <a:xfrm>
            <a:off x="315685" y="287383"/>
            <a:ext cx="6808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머신러닝 모델링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2cfe95fd5b4_2_31"/>
          <p:cNvSpPr/>
          <p:nvPr/>
        </p:nvSpPr>
        <p:spPr>
          <a:xfrm>
            <a:off x="450825" y="1309275"/>
            <a:ext cx="83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b="1" lang="ko-KR" sz="2000"/>
              <a:t>2</a:t>
            </a:r>
            <a:r>
              <a:rPr b="1" lang="ko-KR" sz="2000"/>
              <a:t>차 머신러닝 모델링 수행 및 성능 비교(하이퍼 파라미터 튜닝 수행)</a:t>
            </a:r>
            <a:endParaRPr b="1"/>
          </a:p>
        </p:txBody>
      </p:sp>
      <p:graphicFrame>
        <p:nvGraphicFramePr>
          <p:cNvPr id="184" name="Google Shape;184;g2cfe95fd5b4_2_31"/>
          <p:cNvGraphicFramePr/>
          <p:nvPr/>
        </p:nvGraphicFramePr>
        <p:xfrm>
          <a:off x="1256025" y="198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{D433F499-4CF2-468E-A6FB-73F5A641DE0E}</a:tableStyleId>
              </a:tblPr>
              <a:tblGrid>
                <a:gridCol w="876350"/>
                <a:gridCol w="2334650"/>
                <a:gridCol w="6468950"/>
              </a:tblGrid>
              <a:tr h="4569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solidFill>
                            <a:schemeClr val="dk1"/>
                          </a:solidFill>
                        </a:rPr>
                        <a:t>Random Forest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            product 3                                 product 12                                   product 42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81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                0.42                                            0.40                                                0.61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6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solidFill>
                            <a:schemeClr val="dk1"/>
                          </a:solidFill>
                        </a:rPr>
                        <a:t>Light GBM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            product 3                                  product 12                                   product 42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                0.42                                             0.32                                                0.62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"/>
          <p:cNvSpPr txBox="1"/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-K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종합 결과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5"/>
          <p:cNvSpPr/>
          <p:nvPr/>
        </p:nvSpPr>
        <p:spPr>
          <a:xfrm>
            <a:off x="450813" y="1309272"/>
            <a:ext cx="1064778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b="1" lang="ko-KR" sz="2000"/>
              <a:t>테스트 데이터로 모델의 최종 성능 평가 및 </a:t>
            </a:r>
            <a:r>
              <a:rPr b="1" lang="ko-KR" sz="2000">
                <a:solidFill>
                  <a:schemeClr val="dk1"/>
                </a:solidFill>
              </a:rPr>
              <a:t>비즈니스 관점의 성능 평가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191" name="Google Shape;191;p5"/>
          <p:cNvSpPr/>
          <p:nvPr/>
        </p:nvSpPr>
        <p:spPr>
          <a:xfrm>
            <a:off x="6627899" y="2102425"/>
            <a:ext cx="50466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0296" lvl="0" marL="31029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b="1" lang="ko-KR" sz="2000"/>
              <a:t>안전재고</a:t>
            </a:r>
            <a:r>
              <a:rPr b="1" i="0" lang="ko-KR" sz="2000" u="none" cap="none" strike="noStrike">
                <a:solidFill>
                  <a:srgbClr val="000000"/>
                </a:solidFill>
              </a:rPr>
              <a:t> :</a:t>
            </a:r>
            <a:r>
              <a:rPr b="1" lang="ko-KR" sz="2000"/>
              <a:t>468</a:t>
            </a:r>
            <a:endParaRPr b="1" i="0" sz="2000" u="none" cap="none" strike="noStrike">
              <a:solidFill>
                <a:srgbClr val="000000"/>
              </a:solidFill>
            </a:endParaRPr>
          </a:p>
          <a:p>
            <a:pPr indent="-366204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○"/>
            </a:pPr>
            <a:r>
              <a:rPr lang="ko-KR" sz="2000"/>
              <a:t>pred가 y값에 수렴해가는 것으로 보아, 기회 손실이 0에 가까워진다는 점에서 유의미한 모델을 도출했다고 볼 수 있음.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5"/>
          <p:cNvSpPr txBox="1"/>
          <p:nvPr/>
        </p:nvSpPr>
        <p:spPr>
          <a:xfrm>
            <a:off x="6293525" y="1263025"/>
            <a:ext cx="51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25" y="2102425"/>
            <a:ext cx="5842700" cy="299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fe95fd5b4_0_6"/>
          <p:cNvSpPr txBox="1"/>
          <p:nvPr/>
        </p:nvSpPr>
        <p:spPr>
          <a:xfrm>
            <a:off x="432628" y="510875"/>
            <a:ext cx="4891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000000"/>
                </a:solidFill>
              </a:rPr>
              <a:t>목차</a:t>
            </a:r>
            <a:endParaRPr b="1" sz="2800">
              <a:solidFill>
                <a:srgbClr val="000000"/>
              </a:solidFill>
            </a:endParaRPr>
          </a:p>
        </p:txBody>
      </p:sp>
      <p:sp>
        <p:nvSpPr>
          <p:cNvPr id="58" name="Google Shape;58;g2cfe95fd5b4_0_6"/>
          <p:cNvSpPr txBox="1"/>
          <p:nvPr/>
        </p:nvSpPr>
        <p:spPr>
          <a:xfrm>
            <a:off x="484003" y="1437725"/>
            <a:ext cx="4891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1" lang="ko-KR" sz="2800"/>
              <a:t>데이터 셋 소개</a:t>
            </a:r>
            <a:endParaRPr b="1" sz="2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1" lang="ko-KR" sz="2800">
                <a:solidFill>
                  <a:srgbClr val="000000"/>
                </a:solidFill>
              </a:rPr>
              <a:t>데이터 </a:t>
            </a:r>
            <a:r>
              <a:rPr b="1" lang="ko-KR" sz="2800"/>
              <a:t>탐색</a:t>
            </a:r>
            <a:endParaRPr b="1" sz="2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1" lang="ko-KR" sz="2800">
                <a:solidFill>
                  <a:srgbClr val="000000"/>
                </a:solidFill>
              </a:rPr>
              <a:t>데이터 </a:t>
            </a:r>
            <a:r>
              <a:rPr b="1" lang="ko-KR" sz="2800"/>
              <a:t>전처리</a:t>
            </a:r>
            <a:endParaRPr b="1" sz="2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1" lang="ko-KR" sz="2800">
                <a:solidFill>
                  <a:srgbClr val="000000"/>
                </a:solidFill>
              </a:rPr>
              <a:t>모델링</a:t>
            </a:r>
            <a:endParaRPr b="1" sz="2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b="1" lang="ko-KR" sz="2800"/>
              <a:t>종합 결과</a:t>
            </a:r>
            <a:endParaRPr b="1" sz="2800"/>
          </a:p>
          <a:p>
            <a:pPr indent="-3238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b="1" lang="ko-KR" sz="1500"/>
              <a:t>기술 및 비즈니스 측면 성능 평가</a:t>
            </a:r>
            <a:endParaRPr b="1" sz="2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fe95fd5b4_0_18"/>
          <p:cNvSpPr txBox="1"/>
          <p:nvPr>
            <p:ph type="title"/>
          </p:nvPr>
        </p:nvSpPr>
        <p:spPr>
          <a:xfrm>
            <a:off x="532456" y="510866"/>
            <a:ext cx="10821300" cy="59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-KR"/>
              <a:t>데이터 셋 소개</a:t>
            </a:r>
            <a:endParaRPr/>
          </a:p>
        </p:txBody>
      </p:sp>
      <p:sp>
        <p:nvSpPr>
          <p:cNvPr id="65" name="Google Shape;65;g2cfe95fd5b4_0_18"/>
          <p:cNvSpPr txBox="1"/>
          <p:nvPr>
            <p:ph idx="1" type="body"/>
          </p:nvPr>
        </p:nvSpPr>
        <p:spPr>
          <a:xfrm>
            <a:off x="553375" y="1338450"/>
            <a:ext cx="4911600" cy="36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rtl="0" algn="l">
              <a:spcBef>
                <a:spcPts val="1231"/>
              </a:spcBef>
              <a:spcAft>
                <a:spcPts val="0"/>
              </a:spcAft>
              <a:buSzPts val="2000"/>
              <a:buAutoNum type="arabicParenR"/>
            </a:pPr>
            <a:r>
              <a:rPr lang="ko-KR" sz="2000"/>
              <a:t>배경 소개 및 비즈니스 상황</a:t>
            </a:r>
            <a:endParaRPr sz="2000"/>
          </a:p>
        </p:txBody>
      </p:sp>
      <p:sp>
        <p:nvSpPr>
          <p:cNvPr id="66" name="Google Shape;66;g2cfe95fd5b4_0_18"/>
          <p:cNvSpPr txBox="1"/>
          <p:nvPr>
            <p:ph idx="1" type="body"/>
          </p:nvPr>
        </p:nvSpPr>
        <p:spPr>
          <a:xfrm>
            <a:off x="6604125" y="1338450"/>
            <a:ext cx="4911600" cy="36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1231"/>
              </a:spcBef>
              <a:spcAft>
                <a:spcPts val="0"/>
              </a:spcAft>
              <a:buNone/>
            </a:pPr>
            <a:r>
              <a:rPr lang="ko-KR" sz="2000"/>
              <a:t>2) 데이터 셋 소개</a:t>
            </a:r>
            <a:endParaRPr sz="2000"/>
          </a:p>
        </p:txBody>
      </p:sp>
      <p:sp>
        <p:nvSpPr>
          <p:cNvPr id="67" name="Google Shape;67;g2cfe95fd5b4_0_18"/>
          <p:cNvSpPr txBox="1"/>
          <p:nvPr/>
        </p:nvSpPr>
        <p:spPr>
          <a:xfrm>
            <a:off x="461450" y="1944925"/>
            <a:ext cx="55194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-KR" sz="1800"/>
              <a:t>유통 매장에서 상품별 재고 문제 해결 필요</a:t>
            </a:r>
            <a:endParaRPr b="1" sz="18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ko-KR" sz="1500"/>
              <a:t>과재고 / 재고 부족 문제 존재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-KR" sz="1800"/>
              <a:t>목표: AI 기반 수요량 예측 시스템 구축</a:t>
            </a:r>
            <a:endParaRPr b="1" sz="18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ko-KR" sz="1500"/>
              <a:t>매출이 가장 높은 매장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ko-KR" sz="1500"/>
              <a:t>핵심 상품 3개 선정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  <p:sp>
        <p:nvSpPr>
          <p:cNvPr id="68" name="Google Shape;68;g2cfe95fd5b4_0_18"/>
          <p:cNvSpPr/>
          <p:nvPr/>
        </p:nvSpPr>
        <p:spPr>
          <a:xfrm>
            <a:off x="2243850" y="2836900"/>
            <a:ext cx="783600" cy="555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BEFF9"/>
          </a:solidFill>
          <a:ln>
            <a:noFill/>
          </a:ln>
          <a:effectLst>
            <a:outerShdw blurRad="57150" rotWithShape="0" algn="bl" dir="4920000" dist="47625">
              <a:srgbClr val="666666">
                <a:alpha val="4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2cfe95fd5b4_0_18"/>
          <p:cNvSpPr txBox="1"/>
          <p:nvPr/>
        </p:nvSpPr>
        <p:spPr>
          <a:xfrm>
            <a:off x="7121225" y="4452250"/>
            <a:ext cx="4470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-KR" sz="1800">
                <a:solidFill>
                  <a:schemeClr val="dk1"/>
                </a:solidFill>
              </a:rPr>
              <a:t>sales : </a:t>
            </a:r>
            <a:r>
              <a:rPr lang="ko-KR" sz="1800">
                <a:solidFill>
                  <a:schemeClr val="dk1"/>
                </a:solidFill>
              </a:rPr>
              <a:t>판매 정보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-KR" sz="1800">
                <a:solidFill>
                  <a:schemeClr val="dk1"/>
                </a:solidFill>
              </a:rPr>
              <a:t>products : </a:t>
            </a:r>
            <a:r>
              <a:rPr lang="ko-KR" sz="1800">
                <a:solidFill>
                  <a:schemeClr val="dk1"/>
                </a:solidFill>
              </a:rPr>
              <a:t>상품 기본 정보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-KR" sz="1800">
                <a:solidFill>
                  <a:schemeClr val="dk1"/>
                </a:solidFill>
              </a:rPr>
              <a:t>stores : </a:t>
            </a:r>
            <a:r>
              <a:rPr lang="ko-KR" sz="1800">
                <a:solidFill>
                  <a:schemeClr val="dk1"/>
                </a:solidFill>
              </a:rPr>
              <a:t>매장 기본 정보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-KR" sz="1800">
                <a:solidFill>
                  <a:schemeClr val="dk1"/>
                </a:solidFill>
              </a:rPr>
              <a:t>orders : </a:t>
            </a:r>
            <a:r>
              <a:rPr lang="ko-KR" sz="1800">
                <a:solidFill>
                  <a:schemeClr val="dk1"/>
                </a:solidFill>
              </a:rPr>
              <a:t>일별 매장별 고객 방문 수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-KR" sz="1800">
                <a:solidFill>
                  <a:schemeClr val="dk1"/>
                </a:solidFill>
              </a:rPr>
              <a:t>oil_price : </a:t>
            </a:r>
            <a:r>
              <a:rPr lang="ko-KR" sz="1800">
                <a:solidFill>
                  <a:schemeClr val="dk1"/>
                </a:solidFill>
              </a:rPr>
              <a:t>일별 유가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0" name="Google Shape;70;g2cfe95fd5b4_0_18"/>
          <p:cNvSpPr txBox="1"/>
          <p:nvPr/>
        </p:nvSpPr>
        <p:spPr>
          <a:xfrm>
            <a:off x="532450" y="4871000"/>
            <a:ext cx="459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ko-KR" sz="1800">
                <a:solidFill>
                  <a:schemeClr val="dk1"/>
                </a:solidFill>
              </a:rPr>
              <a:t>Target : 2일 후 상품 판매량</a:t>
            </a:r>
            <a:endParaRPr b="1" sz="18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ko-KR" sz="1500">
                <a:solidFill>
                  <a:schemeClr val="dk1"/>
                </a:solidFill>
              </a:rPr>
              <a:t>리드타임이 2일 걸리는 상품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ko-KR" sz="1500">
                <a:solidFill>
                  <a:schemeClr val="dk1"/>
                </a:solidFill>
              </a:rPr>
              <a:t>data[‘Target’] = data['Qty'].shift(-2)</a:t>
            </a:r>
            <a:endParaRPr sz="1100"/>
          </a:p>
        </p:txBody>
      </p:sp>
      <p:pic>
        <p:nvPicPr>
          <p:cNvPr id="71" name="Google Shape;71;g2cfe95fd5b4_0_18"/>
          <p:cNvPicPr preferRelativeResize="0"/>
          <p:nvPr/>
        </p:nvPicPr>
        <p:blipFill rotWithShape="1">
          <a:blip r:embed="rId3">
            <a:alphaModFix/>
          </a:blip>
          <a:srcRect b="0" l="5281" r="6991" t="0"/>
          <a:stretch/>
        </p:blipFill>
        <p:spPr>
          <a:xfrm>
            <a:off x="7400550" y="1954188"/>
            <a:ext cx="2739088" cy="23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데이터 탐색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450813" y="1309272"/>
            <a:ext cx="90319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b="1" lang="ko-KR" sz="2000"/>
              <a:t>기본 정보 확인 (상품별 판매량 비교)</a:t>
            </a:r>
            <a:endParaRPr b="1"/>
          </a:p>
        </p:txBody>
      </p:sp>
      <p:sp>
        <p:nvSpPr>
          <p:cNvPr id="78" name="Google Shape;78;p2"/>
          <p:cNvSpPr/>
          <p:nvPr/>
        </p:nvSpPr>
        <p:spPr>
          <a:xfrm>
            <a:off x="6251950" y="1709375"/>
            <a:ext cx="58575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0296" lvl="0" marL="31029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b="1" lang="ko-KR" sz="2000"/>
              <a:t>핵심 상품 선정 기준 분석</a:t>
            </a:r>
            <a:br>
              <a:rPr b="1" lang="ko-KR" sz="2000"/>
            </a:br>
            <a:br>
              <a:rPr lang="ko-KR" sz="2000"/>
            </a:br>
            <a:r>
              <a:rPr lang="ko-KR" sz="2000"/>
              <a:t>- 3, 12 : 판매량 순위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5570500" y="4603375"/>
            <a:ext cx="58575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</a:rPr>
              <a:t>3, 12, 42를 통해 판매량이 높고 낮음과 상관 없이</a:t>
            </a:r>
            <a:br>
              <a:rPr b="1" lang="ko-KR" sz="2000">
                <a:solidFill>
                  <a:srgbClr val="FF0000"/>
                </a:solidFill>
              </a:rPr>
            </a:br>
            <a:br>
              <a:rPr b="1" lang="ko-KR" sz="2000">
                <a:solidFill>
                  <a:srgbClr val="FF0000"/>
                </a:solidFill>
              </a:rPr>
            </a:br>
            <a:r>
              <a:rPr b="1" lang="ko-KR" sz="2000">
                <a:solidFill>
                  <a:srgbClr val="FF0000"/>
                </a:solidFill>
              </a:rPr>
              <a:t>예측을 잘하는 모델 제작 가능</a:t>
            </a:r>
            <a:br>
              <a:rPr lang="ko-KR" sz="2000">
                <a:solidFill>
                  <a:schemeClr val="dk1"/>
                </a:solidFill>
              </a:rPr>
            </a:br>
            <a:br>
              <a:rPr lang="ko-KR" sz="2000">
                <a:solidFill>
                  <a:schemeClr val="dk1"/>
                </a:solidFill>
              </a:rPr>
            </a:br>
            <a:br>
              <a:rPr lang="ko-KR" sz="2000">
                <a:solidFill>
                  <a:schemeClr val="dk1"/>
                </a:solidFill>
              </a:rPr>
            </a:br>
            <a:br>
              <a:rPr lang="ko-KR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</p:txBody>
      </p:sp>
      <p:pic>
        <p:nvPicPr>
          <p:cNvPr id="80" name="Google Shape;8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212" y="1709375"/>
            <a:ext cx="4575388" cy="4719450"/>
          </a:xfrm>
          <a:prstGeom prst="rect">
            <a:avLst/>
          </a:prstGeom>
          <a:solidFill>
            <a:srgbClr val="D9EDEA"/>
          </a:solidFill>
          <a:ln>
            <a:noFill/>
          </a:ln>
        </p:spPr>
      </p:pic>
      <p:sp>
        <p:nvSpPr>
          <p:cNvPr id="81" name="Google Shape;81;p2"/>
          <p:cNvSpPr/>
          <p:nvPr/>
        </p:nvSpPr>
        <p:spPr>
          <a:xfrm>
            <a:off x="6251950" y="2873625"/>
            <a:ext cx="58575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0296" lvl="0" marL="31029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b="1" lang="ko-KR" sz="2000"/>
              <a:t>42번 상품</a:t>
            </a:r>
            <a:br>
              <a:rPr b="1" lang="ko-KR" sz="2000"/>
            </a:br>
            <a:br>
              <a:rPr lang="ko-KR" sz="2000"/>
            </a:br>
            <a:r>
              <a:rPr lang="ko-KR" sz="2000"/>
              <a:t>- 판매량이 낮음에도 불구하고 핵심 상품 선정</a:t>
            </a:r>
            <a:br>
              <a:rPr lang="ko-KR" sz="2000"/>
            </a:br>
            <a:br>
              <a:rPr lang="ko-KR" sz="2000"/>
            </a:br>
            <a:r>
              <a:rPr lang="ko-KR" sz="2000"/>
              <a:t>- 3, 12와 달리 적은 판매량을 보이는 대표 상품</a:t>
            </a:r>
            <a:endParaRPr sz="2000"/>
          </a:p>
        </p:txBody>
      </p:sp>
      <p:sp>
        <p:nvSpPr>
          <p:cNvPr id="82" name="Google Shape;82;p2"/>
          <p:cNvSpPr/>
          <p:nvPr/>
        </p:nvSpPr>
        <p:spPr>
          <a:xfrm>
            <a:off x="5570500" y="5712700"/>
            <a:ext cx="62127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∴ 모델 선정 기준 : 3, 12, 42 예측 성능이 유사한 모델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5628500" y="4500475"/>
            <a:ext cx="6133200" cy="1667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fe95fd5b4_1_3"/>
          <p:cNvSpPr txBox="1"/>
          <p:nvPr>
            <p:ph type="title"/>
          </p:nvPr>
        </p:nvSpPr>
        <p:spPr>
          <a:xfrm>
            <a:off x="315685" y="287383"/>
            <a:ext cx="6808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데이터 탐색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2cfe95fd5b4_1_3"/>
          <p:cNvSpPr/>
          <p:nvPr/>
        </p:nvSpPr>
        <p:spPr>
          <a:xfrm>
            <a:off x="450821" y="1309275"/>
            <a:ext cx="59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b="1" lang="ko-KR" sz="2000"/>
              <a:t>시계열 패턴 분석 (동일 카테고리 월별 판매량)</a:t>
            </a:r>
            <a:endParaRPr b="1"/>
          </a:p>
        </p:txBody>
      </p:sp>
      <p:sp>
        <p:nvSpPr>
          <p:cNvPr id="90" name="Google Shape;90;g2cfe95fd5b4_1_3"/>
          <p:cNvSpPr/>
          <p:nvPr/>
        </p:nvSpPr>
        <p:spPr>
          <a:xfrm>
            <a:off x="724845" y="1840010"/>
            <a:ext cx="5669400" cy="4338600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2cfe95fd5b4_1_3"/>
          <p:cNvSpPr/>
          <p:nvPr/>
        </p:nvSpPr>
        <p:spPr>
          <a:xfrm>
            <a:off x="2301096" y="3609260"/>
            <a:ext cx="24537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(ex. 코드 캡쳐본 등)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없으면 안 넣으셔도 됩니다.</a:t>
            </a:r>
            <a:endParaRPr b="0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2cfe95fd5b4_1_3"/>
          <p:cNvSpPr/>
          <p:nvPr/>
        </p:nvSpPr>
        <p:spPr>
          <a:xfrm>
            <a:off x="6627911" y="2102427"/>
            <a:ext cx="46062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0296" lvl="0" marL="31029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2000"/>
              <a:t>Grocery 상품들의 월별 판매량</a:t>
            </a:r>
            <a:br>
              <a:rPr lang="ko-KR" sz="2000"/>
            </a:br>
            <a:br>
              <a:rPr lang="ko-KR" sz="2000"/>
            </a:br>
            <a:r>
              <a:rPr lang="ko-KR" sz="2000"/>
              <a:t>: 유사한 추세를 보인다.</a:t>
            </a:r>
            <a:br>
              <a:rPr lang="ko-KR" sz="2000"/>
            </a:br>
            <a:br>
              <a:rPr lang="ko-KR" sz="2000"/>
            </a:b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2cfe95fd5b4_1_3"/>
          <p:cNvSpPr/>
          <p:nvPr/>
        </p:nvSpPr>
        <p:spPr>
          <a:xfrm>
            <a:off x="6512098" y="4972875"/>
            <a:ext cx="53655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</a:rPr>
              <a:t>핵심 대표 상품들로 모델 성능을 높여도 </a:t>
            </a:r>
            <a:br>
              <a:rPr b="1" lang="ko-KR" sz="2000">
                <a:solidFill>
                  <a:srgbClr val="FF0000"/>
                </a:solidFill>
              </a:rPr>
            </a:br>
            <a:br>
              <a:rPr b="1" lang="ko-KR" sz="2000">
                <a:solidFill>
                  <a:srgbClr val="FF0000"/>
                </a:solidFill>
              </a:rPr>
            </a:br>
            <a:r>
              <a:rPr b="1" lang="ko-KR" sz="2000">
                <a:solidFill>
                  <a:srgbClr val="FF0000"/>
                </a:solidFill>
              </a:rPr>
              <a:t>다른 상품들에도 높은 성능을 보일 것!</a:t>
            </a:r>
            <a:endParaRPr b="1" i="0" sz="2000" u="none" cap="none" strike="noStrike">
              <a:solidFill>
                <a:srgbClr val="FF0000"/>
              </a:solidFill>
            </a:endParaRPr>
          </a:p>
        </p:txBody>
      </p:sp>
      <p:pic>
        <p:nvPicPr>
          <p:cNvPr id="94" name="Google Shape;94;g2cfe95fd5b4_1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25" y="1840000"/>
            <a:ext cx="6191824" cy="4296325"/>
          </a:xfrm>
          <a:prstGeom prst="rect">
            <a:avLst/>
          </a:prstGeom>
          <a:solidFill>
            <a:srgbClr val="D9EDEA"/>
          </a:solidFill>
          <a:ln>
            <a:noFill/>
          </a:ln>
        </p:spPr>
      </p:pic>
      <p:sp>
        <p:nvSpPr>
          <p:cNvPr id="95" name="Google Shape;95;g2cfe95fd5b4_1_3"/>
          <p:cNvSpPr/>
          <p:nvPr/>
        </p:nvSpPr>
        <p:spPr>
          <a:xfrm>
            <a:off x="6597300" y="1439800"/>
            <a:ext cx="54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/>
              <a:t>Q) 핵심 대표 상품으로 모델링 해도 충분할까?</a:t>
            </a:r>
            <a:endParaRPr b="1"/>
          </a:p>
        </p:txBody>
      </p:sp>
      <p:sp>
        <p:nvSpPr>
          <p:cNvPr id="96" name="Google Shape;96;g2cfe95fd5b4_1_3"/>
          <p:cNvSpPr/>
          <p:nvPr/>
        </p:nvSpPr>
        <p:spPr>
          <a:xfrm>
            <a:off x="6627900" y="4804950"/>
            <a:ext cx="5133900" cy="1174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fe95fd5b4_1_30"/>
          <p:cNvSpPr txBox="1"/>
          <p:nvPr>
            <p:ph type="title"/>
          </p:nvPr>
        </p:nvSpPr>
        <p:spPr>
          <a:xfrm>
            <a:off x="315685" y="287383"/>
            <a:ext cx="6808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데이터 탐색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2cfe95fd5b4_1_30"/>
          <p:cNvSpPr/>
          <p:nvPr/>
        </p:nvSpPr>
        <p:spPr>
          <a:xfrm>
            <a:off x="450813" y="1309272"/>
            <a:ext cx="90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b="1" lang="ko-KR" sz="2000"/>
              <a:t>시계열 패턴 분석 (3개년 판매량 vs 1개년 판매량)</a:t>
            </a:r>
            <a:endParaRPr b="1"/>
          </a:p>
        </p:txBody>
      </p:sp>
      <p:sp>
        <p:nvSpPr>
          <p:cNvPr id="103" name="Google Shape;103;g2cfe95fd5b4_1_30"/>
          <p:cNvSpPr/>
          <p:nvPr/>
        </p:nvSpPr>
        <p:spPr>
          <a:xfrm>
            <a:off x="724845" y="1840010"/>
            <a:ext cx="5669400" cy="4338600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2cfe95fd5b4_1_30"/>
          <p:cNvSpPr/>
          <p:nvPr/>
        </p:nvSpPr>
        <p:spPr>
          <a:xfrm>
            <a:off x="2301096" y="3609260"/>
            <a:ext cx="24537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(ex. 코드 캡쳐본 등)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없으면 안 넣으셔도 됩니다.</a:t>
            </a:r>
            <a:endParaRPr b="0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2cfe95fd5b4_1_30"/>
          <p:cNvSpPr/>
          <p:nvPr/>
        </p:nvSpPr>
        <p:spPr>
          <a:xfrm>
            <a:off x="6627911" y="2102427"/>
            <a:ext cx="46062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0296" lvl="0" marL="31029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2000"/>
              <a:t>3개년 판매량 vs 1개년 판매량</a:t>
            </a:r>
            <a:br>
              <a:rPr lang="ko-KR" sz="2000"/>
            </a:br>
            <a:br>
              <a:rPr lang="ko-KR" sz="2000"/>
            </a:br>
            <a:r>
              <a:rPr lang="ko-KR" sz="2000"/>
              <a:t>: 유사한 추세를 보인다.</a:t>
            </a:r>
            <a:br>
              <a:rPr lang="ko-KR" sz="2000"/>
            </a:br>
            <a:br>
              <a:rPr lang="ko-KR" sz="2000"/>
            </a:b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2cfe95fd5b4_1_30"/>
          <p:cNvSpPr/>
          <p:nvPr/>
        </p:nvSpPr>
        <p:spPr>
          <a:xfrm>
            <a:off x="6475498" y="3392500"/>
            <a:ext cx="53655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</a:rPr>
              <a:t>3개년 데이터와 1개년 데이터 중 </a:t>
            </a:r>
            <a:br>
              <a:rPr b="1" lang="ko-KR" sz="2000">
                <a:solidFill>
                  <a:srgbClr val="FF0000"/>
                </a:solidFill>
              </a:rPr>
            </a:br>
            <a:br>
              <a:rPr b="1" lang="ko-KR" sz="2000">
                <a:solidFill>
                  <a:srgbClr val="FF0000"/>
                </a:solidFill>
              </a:rPr>
            </a:br>
            <a:r>
              <a:rPr b="1" lang="ko-KR" sz="2000">
                <a:solidFill>
                  <a:srgbClr val="FF0000"/>
                </a:solidFill>
              </a:rPr>
              <a:t>하나를 선택해서 모델링해도</a:t>
            </a:r>
            <a:br>
              <a:rPr b="1" lang="ko-KR" sz="2000">
                <a:solidFill>
                  <a:srgbClr val="FF0000"/>
                </a:solidFill>
              </a:rPr>
            </a:br>
            <a:br>
              <a:rPr b="1" lang="ko-KR" sz="2000">
                <a:solidFill>
                  <a:srgbClr val="FF0000"/>
                </a:solidFill>
              </a:rPr>
            </a:br>
            <a:r>
              <a:rPr b="1" lang="ko-KR" sz="2000">
                <a:solidFill>
                  <a:srgbClr val="FF0000"/>
                </a:solidFill>
              </a:rPr>
              <a:t>유의미한 결과 도출 가능!</a:t>
            </a:r>
            <a:endParaRPr b="1" i="0" sz="2000" u="none" cap="none" strike="noStrike">
              <a:solidFill>
                <a:srgbClr val="FF0000"/>
              </a:solidFill>
            </a:endParaRPr>
          </a:p>
        </p:txBody>
      </p:sp>
      <p:pic>
        <p:nvPicPr>
          <p:cNvPr id="107" name="Google Shape;107;g2cfe95fd5b4_1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25" y="1840000"/>
            <a:ext cx="6220625" cy="43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cfe95fd5b4_1_30"/>
          <p:cNvSpPr/>
          <p:nvPr/>
        </p:nvSpPr>
        <p:spPr>
          <a:xfrm>
            <a:off x="6545750" y="5379225"/>
            <a:ext cx="52230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∴  데이터 양이 많은 3개년 데이터로 모델링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09" name="Google Shape;109;g2cfe95fd5b4_1_30"/>
          <p:cNvSpPr/>
          <p:nvPr/>
        </p:nvSpPr>
        <p:spPr>
          <a:xfrm>
            <a:off x="6597300" y="1439800"/>
            <a:ext cx="54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/>
              <a:t>Q) 데이터 크기는 어떻게 해야할까?</a:t>
            </a:r>
            <a:endParaRPr b="1"/>
          </a:p>
        </p:txBody>
      </p:sp>
      <p:sp>
        <p:nvSpPr>
          <p:cNvPr id="110" name="Google Shape;110;g2cfe95fd5b4_1_30"/>
          <p:cNvSpPr/>
          <p:nvPr/>
        </p:nvSpPr>
        <p:spPr>
          <a:xfrm>
            <a:off x="6444900" y="3315925"/>
            <a:ext cx="5426700" cy="2434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fe95fd5b4_1_42"/>
          <p:cNvSpPr txBox="1"/>
          <p:nvPr>
            <p:ph type="title"/>
          </p:nvPr>
        </p:nvSpPr>
        <p:spPr>
          <a:xfrm>
            <a:off x="315685" y="287383"/>
            <a:ext cx="6808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데이터 탐색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2cfe95fd5b4_1_42"/>
          <p:cNvSpPr/>
          <p:nvPr/>
        </p:nvSpPr>
        <p:spPr>
          <a:xfrm>
            <a:off x="450813" y="1309272"/>
            <a:ext cx="90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b="1" lang="ko-KR" sz="2000"/>
              <a:t>시계열 패턴 분석 (판매량 vs 기름 값)</a:t>
            </a:r>
            <a:endParaRPr b="1"/>
          </a:p>
        </p:txBody>
      </p:sp>
      <p:sp>
        <p:nvSpPr>
          <p:cNvPr id="117" name="Google Shape;117;g2cfe95fd5b4_1_42"/>
          <p:cNvSpPr/>
          <p:nvPr/>
        </p:nvSpPr>
        <p:spPr>
          <a:xfrm>
            <a:off x="724845" y="1840010"/>
            <a:ext cx="5669400" cy="4338600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2cfe95fd5b4_1_42"/>
          <p:cNvSpPr/>
          <p:nvPr/>
        </p:nvSpPr>
        <p:spPr>
          <a:xfrm>
            <a:off x="2301096" y="3609260"/>
            <a:ext cx="24537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(ex. 코드 캡쳐본 등)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없으면 안 넣으셔도 됩니다.</a:t>
            </a:r>
            <a:endParaRPr b="0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2cfe95fd5b4_1_42"/>
          <p:cNvSpPr/>
          <p:nvPr/>
        </p:nvSpPr>
        <p:spPr>
          <a:xfrm>
            <a:off x="6627911" y="2102427"/>
            <a:ext cx="46062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0296" lvl="0" marL="31029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2000"/>
              <a:t>판매량 vs 기름 값</a:t>
            </a:r>
            <a:br>
              <a:rPr lang="ko-KR" sz="2000"/>
            </a:br>
            <a:br>
              <a:rPr lang="ko-KR" sz="2000"/>
            </a:br>
            <a:r>
              <a:rPr lang="ko-KR" sz="2000"/>
              <a:t>: 유사한 추세를 보인다.</a:t>
            </a:r>
            <a:br>
              <a:rPr lang="ko-KR" sz="2000"/>
            </a:br>
            <a:br>
              <a:rPr lang="ko-KR" sz="2000"/>
            </a:b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2cfe95fd5b4_1_42"/>
          <p:cNvSpPr/>
          <p:nvPr/>
        </p:nvSpPr>
        <p:spPr>
          <a:xfrm>
            <a:off x="6627898" y="4306900"/>
            <a:ext cx="53655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</a:rPr>
              <a:t>판매량과 유사한 추세를 보이는 변수들로 </a:t>
            </a:r>
            <a:br>
              <a:rPr b="1" lang="ko-KR" sz="2000">
                <a:solidFill>
                  <a:srgbClr val="FF0000"/>
                </a:solidFill>
              </a:rPr>
            </a:br>
            <a:br>
              <a:rPr b="1" lang="ko-KR" sz="2000">
                <a:solidFill>
                  <a:srgbClr val="FF0000"/>
                </a:solidFill>
              </a:rPr>
            </a:br>
            <a:r>
              <a:rPr b="1" lang="ko-KR" sz="2000">
                <a:solidFill>
                  <a:srgbClr val="FF0000"/>
                </a:solidFill>
              </a:rPr>
              <a:t>데이터 전처리 한다!</a:t>
            </a:r>
            <a:endParaRPr b="1" i="0" sz="2000" u="none" cap="none" strike="noStrike">
              <a:solidFill>
                <a:srgbClr val="FF0000"/>
              </a:solidFill>
            </a:endParaRPr>
          </a:p>
        </p:txBody>
      </p:sp>
      <p:pic>
        <p:nvPicPr>
          <p:cNvPr id="121" name="Google Shape;121;g2cfe95fd5b4_1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75" y="1840001"/>
            <a:ext cx="6186075" cy="43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2cfe95fd5b4_1_42"/>
          <p:cNvSpPr/>
          <p:nvPr/>
        </p:nvSpPr>
        <p:spPr>
          <a:xfrm>
            <a:off x="6597300" y="1439800"/>
            <a:ext cx="54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/>
              <a:t>Q) 어떤 변수들을 모델링에 활용해야 할까?</a:t>
            </a:r>
            <a:endParaRPr b="1"/>
          </a:p>
        </p:txBody>
      </p:sp>
      <p:sp>
        <p:nvSpPr>
          <p:cNvPr id="123" name="Google Shape;123;g2cfe95fd5b4_1_42"/>
          <p:cNvSpPr/>
          <p:nvPr/>
        </p:nvSpPr>
        <p:spPr>
          <a:xfrm>
            <a:off x="6759400" y="4167000"/>
            <a:ext cx="5112300" cy="1131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fe95fd5b4_1_13"/>
          <p:cNvSpPr txBox="1"/>
          <p:nvPr>
            <p:ph type="title"/>
          </p:nvPr>
        </p:nvSpPr>
        <p:spPr>
          <a:xfrm>
            <a:off x="315685" y="287383"/>
            <a:ext cx="6808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데이터 탐색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2cfe95fd5b4_1_13"/>
          <p:cNvSpPr/>
          <p:nvPr/>
        </p:nvSpPr>
        <p:spPr>
          <a:xfrm rot="-5400000">
            <a:off x="6252025" y="3506500"/>
            <a:ext cx="783600" cy="555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BEFF9"/>
          </a:solidFill>
          <a:ln>
            <a:noFill/>
          </a:ln>
          <a:effectLst>
            <a:outerShdw blurRad="57150" rotWithShape="0" algn="bl" dir="4920000" dist="47625">
              <a:srgbClr val="666666">
                <a:alpha val="4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cfe95fd5b4_1_13"/>
          <p:cNvSpPr/>
          <p:nvPr/>
        </p:nvSpPr>
        <p:spPr>
          <a:xfrm>
            <a:off x="7234425" y="3392500"/>
            <a:ext cx="39816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</a:rPr>
              <a:t>“최근 7일간 판매량 평균”</a:t>
            </a:r>
            <a:endParaRPr b="1" sz="2000">
              <a:solidFill>
                <a:srgbClr val="FF0000"/>
              </a:solidFill>
            </a:endParaRPr>
          </a:p>
          <a:p>
            <a:pPr indent="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</a:rPr>
              <a:t>&amp;</a:t>
            </a:r>
            <a:endParaRPr b="1" sz="2000">
              <a:solidFill>
                <a:srgbClr val="FF0000"/>
              </a:solidFill>
            </a:endParaRPr>
          </a:p>
          <a:p>
            <a:pPr indent="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</a:rPr>
              <a:t>  “지연 속성” </a:t>
            </a:r>
            <a:endParaRPr b="1" sz="2000">
              <a:solidFill>
                <a:srgbClr val="FF0000"/>
              </a:solidFill>
            </a:endParaRPr>
          </a:p>
          <a:p>
            <a:pPr indent="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  <a:p>
            <a:pPr indent="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</a:rPr>
              <a:t>파생변수 생성</a:t>
            </a:r>
            <a:endParaRPr b="1" i="0" sz="2000" u="none" cap="none" strike="noStrike">
              <a:solidFill>
                <a:srgbClr val="FF0000"/>
              </a:solidFill>
            </a:endParaRPr>
          </a:p>
        </p:txBody>
      </p:sp>
      <p:sp>
        <p:nvSpPr>
          <p:cNvPr id="131" name="Google Shape;131;g2cfe95fd5b4_1_13"/>
          <p:cNvSpPr/>
          <p:nvPr/>
        </p:nvSpPr>
        <p:spPr>
          <a:xfrm>
            <a:off x="4311825" y="4531450"/>
            <a:ext cx="45543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7일 주기로</a:t>
            </a:r>
            <a:endParaRPr sz="20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 반복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g2cfe95fd5b4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633" y="5011950"/>
            <a:ext cx="4248766" cy="12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2cfe95fd5b4_1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5687" y="2260425"/>
            <a:ext cx="4248665" cy="12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2cfe95fd5b4_1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5650" y="3621450"/>
            <a:ext cx="4248701" cy="123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cfe95fd5b4_1_13"/>
          <p:cNvSpPr txBox="1"/>
          <p:nvPr/>
        </p:nvSpPr>
        <p:spPr>
          <a:xfrm>
            <a:off x="-616250" y="25981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3:</a:t>
            </a:r>
            <a:endParaRPr/>
          </a:p>
        </p:txBody>
      </p:sp>
      <p:sp>
        <p:nvSpPr>
          <p:cNvPr id="136" name="Google Shape;136;g2cfe95fd5b4_1_13"/>
          <p:cNvSpPr txBox="1"/>
          <p:nvPr/>
        </p:nvSpPr>
        <p:spPr>
          <a:xfrm>
            <a:off x="-676125" y="39707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12</a:t>
            </a:r>
            <a:r>
              <a:rPr lang="ko-KR" sz="2000">
                <a:solidFill>
                  <a:schemeClr val="dk1"/>
                </a:solidFill>
              </a:rPr>
              <a:t>:</a:t>
            </a:r>
            <a:endParaRPr/>
          </a:p>
        </p:txBody>
      </p:sp>
      <p:sp>
        <p:nvSpPr>
          <p:cNvPr id="137" name="Google Shape;137;g2cfe95fd5b4_1_13"/>
          <p:cNvSpPr txBox="1"/>
          <p:nvPr/>
        </p:nvSpPr>
        <p:spPr>
          <a:xfrm>
            <a:off x="-676125" y="54138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42</a:t>
            </a:r>
            <a:r>
              <a:rPr lang="ko-KR" sz="2000">
                <a:solidFill>
                  <a:schemeClr val="dk1"/>
                </a:solidFill>
              </a:rPr>
              <a:t>:</a:t>
            </a:r>
            <a:endParaRPr/>
          </a:p>
        </p:txBody>
      </p:sp>
      <p:sp>
        <p:nvSpPr>
          <p:cNvPr id="138" name="Google Shape;138;g2cfe95fd5b4_1_13"/>
          <p:cNvSpPr/>
          <p:nvPr/>
        </p:nvSpPr>
        <p:spPr>
          <a:xfrm>
            <a:off x="1464175" y="2324575"/>
            <a:ext cx="555600" cy="783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cfe95fd5b4_1_13"/>
          <p:cNvSpPr/>
          <p:nvPr/>
        </p:nvSpPr>
        <p:spPr>
          <a:xfrm>
            <a:off x="1464175" y="3644100"/>
            <a:ext cx="555600" cy="783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cfe95fd5b4_1_13"/>
          <p:cNvSpPr/>
          <p:nvPr/>
        </p:nvSpPr>
        <p:spPr>
          <a:xfrm>
            <a:off x="1464175" y="5067750"/>
            <a:ext cx="555600" cy="698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cfe95fd5b4_1_13"/>
          <p:cNvSpPr/>
          <p:nvPr/>
        </p:nvSpPr>
        <p:spPr>
          <a:xfrm>
            <a:off x="1464175" y="2521463"/>
            <a:ext cx="288000" cy="2880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cfe95fd5b4_1_13"/>
          <p:cNvSpPr/>
          <p:nvPr/>
        </p:nvSpPr>
        <p:spPr>
          <a:xfrm>
            <a:off x="1464175" y="3794613"/>
            <a:ext cx="288000" cy="2880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cfe95fd5b4_1_13"/>
          <p:cNvSpPr/>
          <p:nvPr/>
        </p:nvSpPr>
        <p:spPr>
          <a:xfrm>
            <a:off x="1464175" y="5177763"/>
            <a:ext cx="288000" cy="2880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cfe95fd5b4_1_13"/>
          <p:cNvSpPr/>
          <p:nvPr/>
        </p:nvSpPr>
        <p:spPr>
          <a:xfrm>
            <a:off x="450853" y="1388200"/>
            <a:ext cx="104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b="1" lang="ko-KR" sz="2000"/>
              <a:t>판매량에 대한 자기 상관 분석 결과, 주간 주기성을 보임을 확인</a:t>
            </a:r>
            <a:endParaRPr b="1" sz="2000"/>
          </a:p>
          <a:p>
            <a:pPr indent="-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ko-KR" sz="2000"/>
              <a:t>또한, 1일 전의 판매량이 현재 판매량에 영향을 미치는 것을 확인</a:t>
            </a:r>
            <a:endParaRPr b="1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/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-K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데이터 전처리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"/>
          <p:cNvSpPr/>
          <p:nvPr/>
        </p:nvSpPr>
        <p:spPr>
          <a:xfrm>
            <a:off x="876999" y="1856227"/>
            <a:ext cx="46062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0296" lvl="0" marL="31029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2000"/>
              <a:t>데이터 프레임 구성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"/>
          <p:cNvSpPr/>
          <p:nvPr/>
        </p:nvSpPr>
        <p:spPr>
          <a:xfrm>
            <a:off x="6167736" y="1892064"/>
            <a:ext cx="46062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0296" lvl="0" marL="31029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2000"/>
              <a:t>모델링을 위한 데이터 전처리</a:t>
            </a: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398" y="2374062"/>
            <a:ext cx="3705374" cy="3135300"/>
          </a:xfrm>
          <a:prstGeom prst="rect">
            <a:avLst/>
          </a:prstGeom>
          <a:solidFill>
            <a:srgbClr val="D9EDEA"/>
          </a:solidFill>
          <a:ln>
            <a:noFill/>
          </a:ln>
        </p:spPr>
      </p:pic>
      <p:pic>
        <p:nvPicPr>
          <p:cNvPr id="153" name="Google Shape;15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1449" y="2609700"/>
            <a:ext cx="5057525" cy="235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"/>
          <p:cNvSpPr/>
          <p:nvPr/>
        </p:nvSpPr>
        <p:spPr>
          <a:xfrm>
            <a:off x="742350" y="5712125"/>
            <a:ext cx="55374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8546" lvl="0" marL="31029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Noto Sans Symbols"/>
              <a:buChar char="●"/>
            </a:pPr>
            <a:r>
              <a:rPr lang="ko-KR" sz="1500"/>
              <a:t>44번 매장, 3개의 상품에 대하여 상품별 데이터 셋 구성</a:t>
            </a:r>
            <a:endParaRPr sz="15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315678" y="1309275"/>
            <a:ext cx="104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b="1" lang="ko-KR" sz="2000"/>
              <a:t>데이터 탐색 과정에서 얻은 인사이트를 바탕으로 데이터 전처리 수행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</Properties>
</file>