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70" r:id="rId2"/>
    <p:sldId id="271" r:id="rId3"/>
    <p:sldId id="280" r:id="rId4"/>
    <p:sldId id="272" r:id="rId5"/>
    <p:sldId id="281" r:id="rId6"/>
    <p:sldId id="505" r:id="rId7"/>
    <p:sldId id="508" r:id="rId8"/>
    <p:sldId id="509" r:id="rId9"/>
    <p:sldId id="510" r:id="rId10"/>
    <p:sldId id="511" r:id="rId11"/>
    <p:sldId id="512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73" r:id="rId27"/>
    <p:sldId id="506" r:id="rId28"/>
    <p:sldId id="50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35" r:id="rId45"/>
    <p:sldId id="544" r:id="rId46"/>
    <p:sldId id="545" r:id="rId47"/>
    <p:sldId id="546" r:id="rId48"/>
    <p:sldId id="547" r:id="rId49"/>
    <p:sldId id="548" r:id="rId50"/>
    <p:sldId id="549" r:id="rId51"/>
    <p:sldId id="550" r:id="rId52"/>
    <p:sldId id="551" r:id="rId53"/>
    <p:sldId id="554" r:id="rId54"/>
    <p:sldId id="552" r:id="rId55"/>
    <p:sldId id="555" r:id="rId56"/>
    <p:sldId id="556" r:id="rId57"/>
    <p:sldId id="557" r:id="rId58"/>
    <p:sldId id="558" r:id="rId59"/>
    <p:sldId id="560" r:id="rId60"/>
    <p:sldId id="561" r:id="rId61"/>
    <p:sldId id="562" r:id="rId62"/>
    <p:sldId id="563" r:id="rId63"/>
    <p:sldId id="564" r:id="rId64"/>
    <p:sldId id="565" r:id="rId65"/>
    <p:sldId id="566" r:id="rId66"/>
    <p:sldId id="567" r:id="rId67"/>
    <p:sldId id="568" r:id="rId68"/>
    <p:sldId id="569" r:id="rId69"/>
    <p:sldId id="570" r:id="rId70"/>
    <p:sldId id="571" r:id="rId71"/>
    <p:sldId id="572" r:id="rId72"/>
    <p:sldId id="269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0"/>
    <a:srgbClr val="7F7F7F"/>
    <a:srgbClr val="F9F9F9"/>
    <a:srgbClr val="67FB42"/>
    <a:srgbClr val="FAFAF4"/>
    <a:srgbClr val="36A960"/>
    <a:srgbClr val="DDDDD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0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C89A6-B0F8-4834-93B8-534384DDE1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39976" r="23040" b="39749"/>
          <a:stretch/>
        </p:blipFill>
        <p:spPr>
          <a:xfrm>
            <a:off x="11274187" y="6483308"/>
            <a:ext cx="807673" cy="29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8769B-5FEA-4C23-AD7C-C9625316FDB1}"/>
              </a:ext>
            </a:extLst>
          </p:cNvPr>
          <p:cNvSpPr txBox="1"/>
          <p:nvPr userDrawn="1"/>
        </p:nvSpPr>
        <p:spPr>
          <a:xfrm>
            <a:off x="10042064" y="6524462"/>
            <a:ext cx="1477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개발자 채용 플랫폼</a:t>
            </a:r>
          </a:p>
        </p:txBody>
      </p:sp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udwktlrwk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88739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윤명식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1998. 09. 21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/>
                        </a:rPr>
                        <a:t>audwktlrwk@naver.com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010-2206-5871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서울시 강북구 미아동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703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DX</a:t>
            </a:r>
            <a:r>
              <a:rPr lang="ko-KR" altLang="en-US" b="1" dirty="0"/>
              <a:t>컨설턴트</a:t>
            </a:r>
            <a:r>
              <a:rPr lang="en-US" altLang="ko-KR" b="1" dirty="0"/>
              <a:t>_</a:t>
            </a:r>
            <a:r>
              <a:rPr lang="ko-KR" altLang="en-US" b="1" dirty="0"/>
              <a:t>윤명식</a:t>
            </a:r>
            <a:r>
              <a:rPr lang="en-US" altLang="ko-KR" b="1" dirty="0"/>
              <a:t>_</a:t>
            </a:r>
            <a:r>
              <a:rPr lang="ko-KR" altLang="en-US" b="1" dirty="0"/>
              <a:t>데이터 </a:t>
            </a:r>
            <a:r>
              <a:rPr lang="ko-KR" altLang="en-US" dirty="0"/>
              <a:t>다듬기</a:t>
            </a:r>
            <a:r>
              <a:rPr lang="en-US" altLang="ko-KR" b="1" dirty="0"/>
              <a:t>_</a:t>
            </a:r>
            <a:r>
              <a:rPr lang="ko-KR" altLang="en-US" b="1" dirty="0"/>
              <a:t>포트폴리오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3) </a:t>
            </a:r>
            <a:r>
              <a:rPr lang="ko-KR" altLang="en-US" sz="1200" b="1" dirty="0"/>
              <a:t>요소 자료형 확인</a:t>
            </a:r>
            <a:endParaRPr lang="ko-KR" altLang="en-US" sz="1200" dirty="0"/>
          </a:p>
          <a:p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ko-KR" altLang="en-US" dirty="0"/>
              <a:t>속성으로 배열에 포함된 요소들의 자료형을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배열은 </a:t>
            </a:r>
            <a:r>
              <a:rPr lang="ko-KR" altLang="en-US" b="1" dirty="0"/>
              <a:t>한 가지 자료형만 가질 수 있다</a:t>
            </a:r>
            <a:r>
              <a:rPr lang="ko-KR" altLang="en-US" dirty="0"/>
              <a:t>는 특징이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0C8F62-2A42-4794-9F0F-7A70D137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 연습문제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124E87-17F1-4367-A11E-05F51E934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" y="1096242"/>
            <a:ext cx="8700422" cy="3975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D8A4C8-DFA9-4048-970C-9BAF5CAD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59" y="2784892"/>
            <a:ext cx="7486503" cy="367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8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300" b="1" dirty="0"/>
              <a:t>Reshape</a:t>
            </a:r>
            <a:endParaRPr lang="ko-KR" altLang="en-US" sz="1300" b="1" dirty="0"/>
          </a:p>
          <a:p>
            <a:r>
              <a:rPr lang="ko-KR" altLang="en-US" dirty="0"/>
              <a:t>배열을 사용할 때 다양한 형태</a:t>
            </a:r>
            <a:r>
              <a:rPr lang="en-US" altLang="ko-KR" dirty="0"/>
              <a:t>(Shape)</a:t>
            </a:r>
            <a:r>
              <a:rPr lang="ko-KR" altLang="en-US" dirty="0"/>
              <a:t>로 변환할 필요가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배열에 포함된 </a:t>
            </a:r>
            <a:r>
              <a:rPr lang="ko-KR" altLang="en-US" b="1" dirty="0"/>
              <a:t>요소가 사라지지 않는 형태</a:t>
            </a:r>
            <a:r>
              <a:rPr lang="ko-KR" altLang="en-US" dirty="0"/>
              <a:t>라면 자유롭게 변환할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(3, 2) → (2, 3) → (1, 6) → (6, 1) </a:t>
            </a:r>
            <a:r>
              <a:rPr lang="ko-KR" altLang="en-US" dirty="0"/>
              <a:t>등등 요소 개수만 변하지 않으면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965FC5-F2D8-4868-A8E4-30BE3396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411840"/>
            <a:ext cx="8017404" cy="2736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DC4805-B514-4829-B09A-91EE1F7D7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4274011"/>
            <a:ext cx="8017404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3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1) (2, 3) → (3, 2)</a:t>
            </a:r>
            <a:endParaRPr lang="en-US" altLang="ko-KR" sz="12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2) (2, 3) → (6,)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B86CEB-FFD5-483F-87AA-52239DC6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113573"/>
            <a:ext cx="8017404" cy="1773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C73E28-D148-4269-BE1D-D024DCC8E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3429000"/>
            <a:ext cx="8017404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3) -1</a:t>
            </a:r>
            <a:r>
              <a:rPr lang="ko-KR" altLang="en-US" sz="1200" b="1" dirty="0"/>
              <a:t>의 편리성</a:t>
            </a:r>
            <a:endParaRPr lang="ko-KR" altLang="en-US" sz="1200" dirty="0"/>
          </a:p>
          <a:p>
            <a:r>
              <a:rPr lang="en-US" altLang="ko-KR" b="1" dirty="0"/>
              <a:t>(</a:t>
            </a:r>
            <a:r>
              <a:rPr lang="en-US" altLang="ko-KR" b="1" i="1" dirty="0"/>
              <a:t>m</a:t>
            </a:r>
            <a:r>
              <a:rPr lang="en-US" altLang="ko-KR" b="1" dirty="0"/>
              <a:t>, -1)</a:t>
            </a:r>
            <a:r>
              <a:rPr lang="ko-KR" altLang="en-US" dirty="0"/>
              <a:t> 또는 </a:t>
            </a:r>
            <a:r>
              <a:rPr lang="en-US" altLang="ko-KR" b="1" dirty="0"/>
              <a:t>(-1, </a:t>
            </a:r>
            <a:r>
              <a:rPr lang="en-US" altLang="ko-KR" b="1" i="1" dirty="0"/>
              <a:t>n</a:t>
            </a:r>
            <a:r>
              <a:rPr lang="en-US" altLang="ko-KR" b="1" dirty="0"/>
              <a:t>)</a:t>
            </a:r>
            <a:r>
              <a:rPr lang="ko-KR" altLang="en-US" dirty="0"/>
              <a:t> 처럼 사용해 행 또는 열 크기 한 쪽만 지정할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B77183-259A-4E9C-BDE6-EFA6F8EB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12956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AE254F-22B8-4A25-9339-F0ACA61AB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2792645"/>
            <a:ext cx="8017404" cy="39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670624-26A2-41C5-9F53-609B9DCD6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3"/>
            <a:ext cx="11670590" cy="52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6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인덱싱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차원 배열은 리스트와 방법이 같으므로 설명을 생략합니다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배열</a:t>
            </a:r>
            <a:r>
              <a:rPr lang="en-US" altLang="ko-KR" b="1" dirty="0"/>
              <a:t>[</a:t>
            </a:r>
            <a:r>
              <a:rPr lang="ko-KR" altLang="en-US" b="1" dirty="0"/>
              <a:t>행</a:t>
            </a:r>
            <a:r>
              <a:rPr lang="en-US" altLang="ko-KR" b="1" dirty="0"/>
              <a:t>, </a:t>
            </a:r>
            <a:r>
              <a:rPr lang="ko-KR" altLang="en-US" b="1" dirty="0"/>
              <a:t>열</a:t>
            </a:r>
            <a:r>
              <a:rPr lang="en-US" altLang="ko-KR" b="1" dirty="0"/>
              <a:t>]</a:t>
            </a:r>
            <a:r>
              <a:rPr lang="ko-KR" altLang="en-US" dirty="0"/>
              <a:t> 형태로 특정 위치의 요소를 조회합니다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배열</a:t>
            </a:r>
            <a:r>
              <a:rPr lang="en-US" altLang="ko-KR" b="1" dirty="0"/>
              <a:t>[[</a:t>
            </a:r>
            <a:r>
              <a:rPr lang="ko-KR" altLang="en-US" b="1" dirty="0"/>
              <a:t>행</a:t>
            </a:r>
            <a:r>
              <a:rPr lang="en-US" altLang="ko-KR" b="1" dirty="0"/>
              <a:t>1,</a:t>
            </a:r>
            <a:r>
              <a:rPr lang="ko-KR" altLang="en-US" b="1" dirty="0"/>
              <a:t>행</a:t>
            </a:r>
            <a:r>
              <a:rPr lang="en-US" altLang="ko-KR" b="1" dirty="0"/>
              <a:t>2,..], :]</a:t>
            </a:r>
            <a:r>
              <a:rPr lang="ko-KR" altLang="en-US" dirty="0"/>
              <a:t> 또는 </a:t>
            </a:r>
            <a:r>
              <a:rPr lang="ko-KR" altLang="en-US" b="1" dirty="0"/>
              <a:t>배열</a:t>
            </a:r>
            <a:r>
              <a:rPr lang="en-US" altLang="ko-KR" b="1" dirty="0"/>
              <a:t>[[</a:t>
            </a:r>
            <a:r>
              <a:rPr lang="ko-KR" altLang="en-US" b="1" dirty="0"/>
              <a:t>행</a:t>
            </a:r>
            <a:r>
              <a:rPr lang="en-US" altLang="ko-KR" b="1" dirty="0"/>
              <a:t>1,</a:t>
            </a:r>
            <a:r>
              <a:rPr lang="ko-KR" altLang="en-US" b="1" dirty="0"/>
              <a:t>행</a:t>
            </a:r>
            <a:r>
              <a:rPr lang="en-US" altLang="ko-KR" b="1" dirty="0"/>
              <a:t>2,..]]</a:t>
            </a:r>
            <a:r>
              <a:rPr lang="ko-KR" altLang="en-US" dirty="0"/>
              <a:t> 형태로 특정 행을 조회합니다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배열</a:t>
            </a:r>
            <a:r>
              <a:rPr lang="en-US" altLang="ko-KR" b="1" dirty="0"/>
              <a:t>[:, [</a:t>
            </a:r>
            <a:r>
              <a:rPr lang="ko-KR" altLang="en-US" b="1" dirty="0"/>
              <a:t>열</a:t>
            </a:r>
            <a:r>
              <a:rPr lang="en-US" altLang="ko-KR" b="1" dirty="0"/>
              <a:t>1,</a:t>
            </a:r>
            <a:r>
              <a:rPr lang="ko-KR" altLang="en-US" b="1" dirty="0"/>
              <a:t>열</a:t>
            </a:r>
            <a:r>
              <a:rPr lang="en-US" altLang="ko-KR" b="1" dirty="0"/>
              <a:t>2,...]]</a:t>
            </a:r>
            <a:r>
              <a:rPr lang="ko-KR" altLang="en-US" dirty="0"/>
              <a:t> 형태로 특정 열을 조회합니다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배열</a:t>
            </a:r>
            <a:r>
              <a:rPr lang="en-US" altLang="ko-KR" b="1" dirty="0"/>
              <a:t>[[</a:t>
            </a:r>
            <a:r>
              <a:rPr lang="ko-KR" altLang="en-US" b="1" dirty="0"/>
              <a:t>행</a:t>
            </a:r>
            <a:r>
              <a:rPr lang="en-US" altLang="ko-KR" b="1" dirty="0"/>
              <a:t>1,</a:t>
            </a:r>
            <a:r>
              <a:rPr lang="ko-KR" altLang="en-US" b="1" dirty="0"/>
              <a:t>행</a:t>
            </a:r>
            <a:r>
              <a:rPr lang="en-US" altLang="ko-KR" b="1" dirty="0"/>
              <a:t>2,...], [</a:t>
            </a:r>
            <a:r>
              <a:rPr lang="ko-KR" altLang="en-US" b="1" dirty="0"/>
              <a:t>열</a:t>
            </a:r>
            <a:r>
              <a:rPr lang="en-US" altLang="ko-KR" b="1" dirty="0"/>
              <a:t>1,</a:t>
            </a:r>
            <a:r>
              <a:rPr lang="ko-KR" altLang="en-US" b="1" dirty="0"/>
              <a:t>열</a:t>
            </a:r>
            <a:r>
              <a:rPr lang="en-US" altLang="ko-KR" b="1" dirty="0"/>
              <a:t>2,...]]</a:t>
            </a:r>
            <a:r>
              <a:rPr lang="ko-KR" altLang="en-US" dirty="0"/>
              <a:t> 형태로 특정 행의 특정 열을 조회합니다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1) </a:t>
            </a:r>
            <a:r>
              <a:rPr lang="ko-KR" altLang="en-US" sz="1200" b="1" dirty="0"/>
              <a:t>요소 조회</a:t>
            </a:r>
            <a:endParaRPr lang="en-US" altLang="ko-KR" sz="1200" b="1" dirty="0"/>
          </a:p>
          <a:p>
            <a:pPr>
              <a:buAutoNum type="arabicParenR"/>
            </a:pPr>
            <a:endParaRPr lang="en-US" altLang="ko-KR" sz="1200" b="1" dirty="0"/>
          </a:p>
          <a:p>
            <a:pPr>
              <a:buAutoNum type="arabicParenR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행 조회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412DF-608C-4727-A795-77BB6257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1491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D7B64-DCF2-4958-8639-0F33160B2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023743"/>
            <a:ext cx="8017404" cy="1491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1A1DBA-FB15-4327-ACEF-0F1BBAB96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4659195"/>
            <a:ext cx="8017404" cy="20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3) </a:t>
            </a:r>
            <a:r>
              <a:rPr lang="ko-KR" altLang="en-US" sz="1200" b="1" dirty="0"/>
              <a:t>열 조회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4) </a:t>
            </a:r>
            <a:r>
              <a:rPr lang="ko-KR" altLang="en-US" sz="1200" b="1" dirty="0"/>
              <a:t>행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열 조회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18841-4FE2-416F-B996-1C1D7367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1448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2334FA-2CA0-496B-8560-08717726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0" y="3043972"/>
            <a:ext cx="8017405" cy="32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3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 err="1"/>
              <a:t>슬라이싱</a:t>
            </a:r>
            <a:endParaRPr lang="ko-KR" altLang="en-US" sz="1400" b="1" dirty="0"/>
          </a:p>
          <a:p>
            <a:r>
              <a:rPr lang="ko-KR" altLang="en-US" b="1" dirty="0"/>
              <a:t>배열</a:t>
            </a:r>
            <a:r>
              <a:rPr lang="en-US" altLang="ko-KR" b="1" dirty="0"/>
              <a:t>[</a:t>
            </a:r>
            <a:r>
              <a:rPr lang="ko-KR" altLang="en-US" b="1" dirty="0"/>
              <a:t>행</a:t>
            </a:r>
            <a:r>
              <a:rPr lang="en-US" altLang="ko-KR" b="1" dirty="0"/>
              <a:t>1:</a:t>
            </a:r>
            <a:r>
              <a:rPr lang="ko-KR" altLang="en-US" b="1" dirty="0"/>
              <a:t>행</a:t>
            </a:r>
            <a:r>
              <a:rPr lang="en-US" altLang="ko-KR" b="1" dirty="0"/>
              <a:t>N,</a:t>
            </a:r>
            <a:r>
              <a:rPr lang="ko-KR" altLang="en-US" b="1" dirty="0"/>
              <a:t>열</a:t>
            </a:r>
            <a:r>
              <a:rPr lang="en-US" altLang="ko-KR" b="1" dirty="0"/>
              <a:t>1:</a:t>
            </a:r>
            <a:r>
              <a:rPr lang="ko-KR" altLang="en-US" b="1" dirty="0"/>
              <a:t>열</a:t>
            </a:r>
            <a:r>
              <a:rPr lang="en-US" altLang="ko-KR" b="1" dirty="0"/>
              <a:t>N]</a:t>
            </a:r>
            <a:r>
              <a:rPr lang="ko-KR" altLang="en-US" dirty="0"/>
              <a:t> 형태로 지정해 그 위치의 요소를 조회합니다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조회 결과는 </a:t>
            </a:r>
            <a:r>
              <a:rPr lang="en-US" altLang="ko-KR" b="1" dirty="0"/>
              <a:t>2</a:t>
            </a:r>
            <a:r>
              <a:rPr lang="ko-KR" altLang="en-US" b="1" dirty="0"/>
              <a:t>차원 배열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 </a:t>
            </a:r>
            <a:r>
              <a:rPr lang="ko-KR" altLang="en-US" b="1" dirty="0"/>
              <a:t>범위 값은 대상에 포함되지 않습니다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 </a:t>
            </a:r>
            <a:r>
              <a:rPr lang="ko-KR" altLang="en-US" b="1" dirty="0"/>
              <a:t>배열</a:t>
            </a:r>
            <a:r>
              <a:rPr lang="en-US" altLang="ko-KR" b="1" dirty="0"/>
              <a:t>[1:M, 2:N]</a:t>
            </a:r>
            <a:r>
              <a:rPr lang="ko-KR" altLang="en-US" dirty="0"/>
              <a:t> 이라면 </a:t>
            </a:r>
            <a:r>
              <a:rPr lang="en-US" altLang="ko-KR" dirty="0"/>
              <a:t>1 ~ M-1</a:t>
            </a:r>
            <a:r>
              <a:rPr lang="ko-KR" altLang="en-US" dirty="0"/>
              <a:t>행</a:t>
            </a:r>
            <a:r>
              <a:rPr lang="en-US" altLang="ko-KR" dirty="0"/>
              <a:t>, 2 ~ N-1</a:t>
            </a:r>
            <a:r>
              <a:rPr lang="ko-KR" altLang="en-US" dirty="0"/>
              <a:t>열이 조회 대상이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C22FAD-4378-427E-8B1B-FBF266896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31037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F16FBB-1928-4576-A29E-2B290C728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4572488"/>
            <a:ext cx="8017404" cy="19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조건 조회</a:t>
            </a:r>
          </a:p>
          <a:p>
            <a:r>
              <a:rPr lang="ko-KR" altLang="en-US" b="1" dirty="0"/>
              <a:t>조건에 맞는 요소를 선택</a:t>
            </a:r>
            <a:r>
              <a:rPr lang="ko-KR" altLang="en-US" dirty="0"/>
              <a:t>하는 방식이며</a:t>
            </a:r>
            <a:r>
              <a:rPr lang="en-US" altLang="ko-KR" dirty="0"/>
              <a:t>, </a:t>
            </a:r>
            <a:r>
              <a:rPr lang="ko-KR" altLang="en-US" b="1" dirty="0" err="1"/>
              <a:t>불리언</a:t>
            </a:r>
            <a:r>
              <a:rPr lang="ko-KR" altLang="en-US" b="1" dirty="0"/>
              <a:t> 방식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조회 결과는 </a:t>
            </a:r>
            <a:r>
              <a:rPr lang="en-US" altLang="ko-KR" b="1" dirty="0"/>
              <a:t>1</a:t>
            </a:r>
            <a:r>
              <a:rPr lang="ko-KR" altLang="en-US" b="1" dirty="0"/>
              <a:t>차원 배열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b="1" dirty="0"/>
              <a:t>배열</a:t>
            </a:r>
            <a:r>
              <a:rPr lang="en-US" altLang="ko-KR" b="1" dirty="0"/>
              <a:t>[</a:t>
            </a:r>
            <a:r>
              <a:rPr lang="ko-KR" altLang="en-US" b="1" dirty="0"/>
              <a:t>조건</a:t>
            </a:r>
            <a:r>
              <a:rPr lang="en-US" altLang="ko-KR" b="1" dirty="0"/>
              <a:t>]</a:t>
            </a:r>
            <a:r>
              <a:rPr lang="ko-KR" altLang="en-US" dirty="0"/>
              <a:t> 형태로 해당 조건에 맞는 요소만 조회합니다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 조건을 변수로 선언해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조건을 </a:t>
            </a:r>
            <a:r>
              <a:rPr lang="en-US" altLang="ko-KR" b="1" dirty="0"/>
              <a:t>&amp;</a:t>
            </a:r>
            <a:r>
              <a:rPr lang="ko-KR" altLang="en-US" dirty="0"/>
              <a:t> 와 </a:t>
            </a:r>
            <a:r>
              <a:rPr lang="en-US" altLang="ko-KR" b="1" dirty="0"/>
              <a:t>|</a:t>
            </a:r>
            <a:r>
              <a:rPr lang="ko-KR" altLang="en-US" dirty="0"/>
              <a:t> 로 연결하여 조회할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6CF059-0CE0-4626-89F7-62DFD0534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13803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13F45B-E170-4226-A458-385DA00AD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043320"/>
            <a:ext cx="8017404" cy="8323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AA0BD9-BB27-488B-9683-BD2C4122B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4011613"/>
            <a:ext cx="8017404" cy="8323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F72B6D-DADE-49EF-9C98-B160DB6D8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5033961"/>
            <a:ext cx="8017404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4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C77A55D-74F3-458E-AE5C-BDE93A9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77757"/>
              </p:ext>
            </p:extLst>
          </p:nvPr>
        </p:nvGraphicFramePr>
        <p:xfrm>
          <a:off x="1896534" y="2166867"/>
          <a:ext cx="87884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466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6493934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넘파이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판다스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데이터프레임 생성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판다스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데이터프레임 탐색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9120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판다스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데이터 프레임 조회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0837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판다스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데이터 프레임 집계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9286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06.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판다스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데이터 프레임 변경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4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인덱싱과 </a:t>
            </a:r>
            <a:r>
              <a:rPr lang="ko-KR" altLang="en-US" dirty="0" err="1"/>
              <a:t>슬라이싱</a:t>
            </a:r>
            <a:r>
              <a:rPr lang="ko-KR" altLang="en-US" dirty="0"/>
              <a:t> 연습문제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endParaRPr lang="en-US" altLang="ko-KR" dirty="0"/>
          </a:p>
          <a:p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0D7CF2-4D06-4B24-BF05-2EC7DD05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2"/>
            <a:ext cx="11670590" cy="49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연산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배열 연산</a:t>
            </a:r>
          </a:p>
          <a:p>
            <a:r>
              <a:rPr lang="ko-KR" altLang="en-US" dirty="0"/>
              <a:t>배열 사이의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등은 이해하기 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행렬 곱</a:t>
            </a:r>
            <a:r>
              <a:rPr lang="en-US" altLang="ko-KR" dirty="0"/>
              <a:t>, </a:t>
            </a:r>
            <a:r>
              <a:rPr lang="ko-KR" altLang="en-US" dirty="0"/>
              <a:t>행렬 </a:t>
            </a:r>
            <a:r>
              <a:rPr lang="ko-KR" altLang="en-US" dirty="0" err="1"/>
              <a:t>합등의</a:t>
            </a:r>
            <a:r>
              <a:rPr lang="ko-KR" altLang="en-US" dirty="0"/>
              <a:t> 연산은 약간의 수학적 지식이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행렬 연산은 선형 대수를 위한 것이므로 설명을 생략합니다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93DDEA-6E6D-4A1A-8CD8-D9183C746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2"/>
            <a:ext cx="8017404" cy="2553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33D829-117F-4D5E-9B8F-A0A12469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984344"/>
            <a:ext cx="8017404" cy="25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연산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배열 연산</a:t>
            </a:r>
          </a:p>
          <a:p>
            <a:r>
              <a:rPr lang="ko-KR" altLang="en-US" dirty="0"/>
              <a:t>배열 사이의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등은 이해하기 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행렬 곱</a:t>
            </a:r>
            <a:r>
              <a:rPr lang="en-US" altLang="ko-KR" dirty="0"/>
              <a:t>, </a:t>
            </a:r>
            <a:r>
              <a:rPr lang="ko-KR" altLang="en-US" dirty="0"/>
              <a:t>행렬 </a:t>
            </a:r>
            <a:r>
              <a:rPr lang="ko-KR" altLang="en-US" dirty="0" err="1"/>
              <a:t>합등의</a:t>
            </a:r>
            <a:r>
              <a:rPr lang="ko-KR" altLang="en-US" dirty="0"/>
              <a:t> 연산은 약간의 수학적 지식이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행렬 연산은 선형 대수를 위한 것이므로 설명을 생략합니다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1) </a:t>
            </a:r>
            <a:r>
              <a:rPr lang="ko-KR" altLang="en-US" sz="1200" b="1" dirty="0"/>
              <a:t>배열 더하기</a:t>
            </a:r>
            <a:endParaRPr lang="ko-KR" altLang="en-US" sz="1200" dirty="0"/>
          </a:p>
          <a:p>
            <a:r>
              <a:rPr lang="en-US" altLang="ko-KR" dirty="0"/>
              <a:t>+ </a:t>
            </a:r>
            <a:r>
              <a:rPr lang="ko-KR" altLang="en-US" dirty="0"/>
              <a:t>또는 </a:t>
            </a:r>
            <a:r>
              <a:rPr lang="en-US" altLang="ko-KR" b="1" dirty="0" err="1"/>
              <a:t>dp.add</a:t>
            </a:r>
            <a:r>
              <a:rPr lang="en-US" altLang="ko-KR" b="1" dirty="0"/>
              <a:t>()</a:t>
            </a:r>
            <a:r>
              <a:rPr lang="ko-KR" altLang="en-US" dirty="0"/>
              <a:t> 함수를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38A0C-180E-4792-8A19-1F555096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657357"/>
            <a:ext cx="8017404" cy="19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연산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배열 </a:t>
            </a:r>
            <a:r>
              <a:rPr lang="ko-KR" altLang="en-US" sz="1200" b="1" dirty="0" err="1"/>
              <a:t>뺴기</a:t>
            </a:r>
            <a:endParaRPr lang="ko-KR" altLang="en-US" sz="1200" dirty="0"/>
          </a:p>
          <a:p>
            <a:r>
              <a:rPr lang="en-US" altLang="ko-KR" dirty="0"/>
              <a:t>- </a:t>
            </a:r>
            <a:r>
              <a:rPr lang="ko-KR" altLang="en-US" dirty="0"/>
              <a:t>또는 </a:t>
            </a:r>
            <a:r>
              <a:rPr lang="en-US" altLang="ko-KR" b="1" dirty="0" err="1"/>
              <a:t>np.subtract</a:t>
            </a:r>
            <a:r>
              <a:rPr lang="en-US" altLang="ko-KR" b="1" dirty="0"/>
              <a:t>()</a:t>
            </a:r>
            <a:r>
              <a:rPr lang="ko-KR" altLang="en-US" dirty="0"/>
              <a:t> 함수를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3) </a:t>
            </a:r>
            <a:r>
              <a:rPr lang="ko-KR" altLang="en-US" sz="1200" b="1" dirty="0"/>
              <a:t>배열 곱하기</a:t>
            </a:r>
            <a:endParaRPr lang="ko-KR" altLang="en-US" sz="1200" dirty="0"/>
          </a:p>
          <a:p>
            <a:r>
              <a:rPr lang="ko-KR" altLang="en-US" dirty="0"/>
              <a:t>* 또는 </a:t>
            </a:r>
            <a:r>
              <a:rPr lang="en-US" altLang="ko-KR" b="1" dirty="0" err="1"/>
              <a:t>np.multiply</a:t>
            </a:r>
            <a:r>
              <a:rPr lang="en-US" altLang="ko-KR" b="1" dirty="0"/>
              <a:t>()</a:t>
            </a:r>
            <a:r>
              <a:rPr lang="ko-KR" altLang="en-US" dirty="0"/>
              <a:t> 함수를 사용합니다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EA7E4-0E24-4838-9B96-64F2BBB3D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0" y="3912737"/>
            <a:ext cx="8017405" cy="19729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7E5FD-A441-409D-9737-22C907500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0" y="1113572"/>
            <a:ext cx="8017404" cy="2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0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연산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4) </a:t>
            </a:r>
            <a:r>
              <a:rPr lang="ko-KR" altLang="en-US" sz="1200" b="1" dirty="0"/>
              <a:t>배열 나누기</a:t>
            </a:r>
            <a:endParaRPr lang="ko-KR" altLang="en-US" sz="1200" dirty="0"/>
          </a:p>
          <a:p>
            <a:r>
              <a:rPr lang="en-US" altLang="ko-KR" dirty="0"/>
              <a:t>/ </a:t>
            </a:r>
            <a:r>
              <a:rPr lang="ko-KR" altLang="en-US" dirty="0"/>
              <a:t>또는 </a:t>
            </a:r>
            <a:r>
              <a:rPr lang="en-US" altLang="ko-KR" b="1" dirty="0" err="1"/>
              <a:t>np.divide</a:t>
            </a:r>
            <a:r>
              <a:rPr lang="en-US" altLang="ko-KR" b="1" dirty="0"/>
              <a:t>()</a:t>
            </a:r>
            <a:r>
              <a:rPr lang="ko-KR" altLang="en-US" dirty="0"/>
              <a:t> 함수를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5) </a:t>
            </a:r>
            <a:r>
              <a:rPr lang="ko-KR" altLang="en-US" sz="1200" b="1" dirty="0"/>
              <a:t>배열 제곱</a:t>
            </a:r>
            <a:endParaRPr lang="ko-KR" altLang="en-US" sz="1200" dirty="0"/>
          </a:p>
          <a:p>
            <a:r>
              <a:rPr lang="ko-KR" altLang="en-US" dirty="0"/>
              <a:t>** 또는 </a:t>
            </a:r>
            <a:r>
              <a:rPr lang="en-US" altLang="ko-KR" b="1" dirty="0" err="1"/>
              <a:t>np.power</a:t>
            </a:r>
            <a:r>
              <a:rPr lang="en-US" altLang="ko-KR" b="1" dirty="0"/>
              <a:t>()</a:t>
            </a:r>
            <a:r>
              <a:rPr lang="ko-KR" altLang="en-US" dirty="0"/>
              <a:t> 함수를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64E26C-79FD-480F-AA0B-8A95560AD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0" y="3608911"/>
            <a:ext cx="8017405" cy="28564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EA534-CE8C-499E-AC4B-6C4715B33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89" y="1113572"/>
            <a:ext cx="8017405" cy="21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7FACF1-1B6C-43CC-B4E3-E340555F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6" y="1113573"/>
            <a:ext cx="6563236" cy="4118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364E9E-59DF-4498-92A8-B2A57E8FD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03" y="2991698"/>
            <a:ext cx="7530755" cy="33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ABAF9-5407-4C55-B1D8-B1236334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6" y="1103148"/>
            <a:ext cx="6969828" cy="38827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7CBB48-CF7C-4197-8203-3A22C307F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65" y="2405176"/>
            <a:ext cx="6934429" cy="39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6164263" y="4173539"/>
            <a:ext cx="5486400" cy="1928004"/>
          </a:xfrm>
        </p:spPr>
        <p:txBody>
          <a:bodyPr/>
          <a:lstStyle/>
          <a:p>
            <a:r>
              <a:rPr lang="en-US" altLang="ko-KR" sz="1200" dirty="0"/>
              <a:t>Pandas </a:t>
            </a:r>
            <a:r>
              <a:rPr lang="ko-KR" altLang="en-US" sz="1200" dirty="0"/>
              <a:t>사용 목적이 데이터프레임을 사용하기 위한 목적입니다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데이터를 처리</a:t>
            </a:r>
            <a:r>
              <a:rPr lang="en-US" altLang="ko-KR" sz="1200" dirty="0"/>
              <a:t>, </a:t>
            </a:r>
            <a:r>
              <a:rPr lang="ko-KR" altLang="en-US" sz="1200" dirty="0"/>
              <a:t>조회</a:t>
            </a:r>
            <a:r>
              <a:rPr lang="en-US" altLang="ko-KR" sz="1200" dirty="0"/>
              <a:t>, </a:t>
            </a:r>
            <a:r>
              <a:rPr lang="ko-KR" altLang="en-US" sz="1200" dirty="0"/>
              <a:t>분석하는 가장 효율적인 방법이 데이터프레임을 사용하는 것입니다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일반적으로 접하게 되는 </a:t>
            </a:r>
            <a:r>
              <a:rPr lang="ko-KR" altLang="en-US" sz="1200" b="1" dirty="0"/>
              <a:t>테이블</a:t>
            </a:r>
            <a:r>
              <a:rPr lang="ko-KR" altLang="en-US" sz="1200" dirty="0"/>
              <a:t> 형태</a:t>
            </a:r>
            <a:r>
              <a:rPr lang="en-US" altLang="ko-KR" sz="1200" dirty="0"/>
              <a:t>, </a:t>
            </a:r>
            <a:r>
              <a:rPr lang="ko-KR" altLang="en-US" sz="1200" b="1" dirty="0"/>
              <a:t>엑셀</a:t>
            </a:r>
            <a:r>
              <a:rPr lang="ko-KR" altLang="en-US" sz="1200" dirty="0"/>
              <a:t> 형태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직접 만들 수 있으나 보통은 </a:t>
            </a:r>
            <a:r>
              <a:rPr lang="en-US" altLang="ko-KR" sz="1200" b="1" dirty="0"/>
              <a:t>csv </a:t>
            </a:r>
            <a:r>
              <a:rPr lang="ko-KR" altLang="en-US" sz="1200" b="1" dirty="0"/>
              <a:t>파일</a:t>
            </a:r>
            <a:r>
              <a:rPr lang="en-US" altLang="ko-KR" sz="1200" dirty="0"/>
              <a:t>, </a:t>
            </a:r>
            <a:r>
              <a:rPr lang="ko-KR" altLang="en-US" sz="1200" b="1" dirty="0"/>
              <a:t>엑셀 파일</a:t>
            </a:r>
            <a:r>
              <a:rPr lang="ko-KR" altLang="en-US" sz="1200" dirty="0"/>
              <a:t> 또는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읽어옵니다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0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데이터 프레임 이해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데이터프레임 이해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300" b="1" dirty="0" err="1"/>
              <a:t>데이터프레임이란</a:t>
            </a:r>
            <a:endParaRPr lang="ko-KR" altLang="en-US" sz="1300" b="1" dirty="0"/>
          </a:p>
          <a:p>
            <a:r>
              <a:rPr lang="en-US" altLang="ko-KR" dirty="0"/>
              <a:t>Pandas </a:t>
            </a:r>
            <a:r>
              <a:rPr lang="ko-KR" altLang="en-US" dirty="0"/>
              <a:t>사용 목적이 데이터프레임을 사용하기 위한 목적으로 봐도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처리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분석하는 가장 효율적인 방법이 데이터프레임을 사용하는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접하게 되는 </a:t>
            </a:r>
            <a:r>
              <a:rPr lang="ko-KR" altLang="en-US" b="1" dirty="0"/>
              <a:t>테이블</a:t>
            </a:r>
            <a:r>
              <a:rPr lang="ko-KR" altLang="en-US" dirty="0"/>
              <a:t> 형태</a:t>
            </a:r>
            <a:r>
              <a:rPr lang="en-US" altLang="ko-KR" dirty="0"/>
              <a:t>, </a:t>
            </a:r>
            <a:r>
              <a:rPr lang="ko-KR" altLang="en-US" b="1" dirty="0"/>
              <a:t>엑셀</a:t>
            </a:r>
            <a:r>
              <a:rPr lang="ko-KR" altLang="en-US" dirty="0"/>
              <a:t> 형태로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만들 수 있으나 보통은 </a:t>
            </a:r>
            <a:r>
              <a:rPr lang="en-US" altLang="ko-KR" b="1" dirty="0"/>
              <a:t>csv </a:t>
            </a:r>
            <a:r>
              <a:rPr lang="ko-KR" altLang="en-US" b="1" dirty="0"/>
              <a:t>파일</a:t>
            </a:r>
            <a:r>
              <a:rPr lang="en-US" altLang="ko-KR" dirty="0"/>
              <a:t>, </a:t>
            </a:r>
            <a:r>
              <a:rPr lang="ko-KR" altLang="en-US" b="1" dirty="0"/>
              <a:t>엑셀 파일</a:t>
            </a:r>
            <a:r>
              <a:rPr lang="ko-KR" altLang="en-US" dirty="0"/>
              <a:t> 또는 </a:t>
            </a:r>
            <a:r>
              <a:rPr lang="en-US" altLang="ko-KR" dirty="0"/>
              <a:t>DB</a:t>
            </a:r>
            <a:r>
              <a:rPr lang="ko-KR" altLang="en-US" dirty="0"/>
              <a:t>에서 읽어옵니다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자동차 연비에 대한 데이터 셋입니다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데이터를 리스트나 </a:t>
            </a:r>
            <a:r>
              <a:rPr lang="ko-KR" altLang="en-US" dirty="0" err="1"/>
              <a:t>딕셔너리</a:t>
            </a:r>
            <a:r>
              <a:rPr lang="ko-KR" altLang="en-US" dirty="0"/>
              <a:t> 또는 배열 형태로는 저장할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데이터프레임 형태로 저장해 처리</a:t>
            </a:r>
            <a:r>
              <a:rPr lang="en-US" altLang="ko-KR" dirty="0"/>
              <a:t>(</a:t>
            </a:r>
            <a:r>
              <a:rPr lang="ko-KR" altLang="en-US" dirty="0" err="1"/>
              <a:t>변경또는</a:t>
            </a:r>
            <a:r>
              <a:rPr lang="ko-KR" altLang="en-US" dirty="0"/>
              <a:t> 분석 등</a:t>
            </a:r>
            <a:r>
              <a:rPr lang="en-US" altLang="ko-KR" dirty="0"/>
              <a:t>) </a:t>
            </a:r>
            <a:r>
              <a:rPr lang="ko-KR" altLang="en-US" dirty="0"/>
              <a:t>해야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4EEFB-208A-4D9D-AD22-421B9440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34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1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데이터 프레임 이해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300" b="1" dirty="0"/>
              <a:t>데이터프레임 형태</a:t>
            </a:r>
          </a:p>
          <a:p>
            <a:r>
              <a:rPr lang="ko-KR" altLang="en-US" dirty="0"/>
              <a:t>데이터프레임은 인덱스</a:t>
            </a:r>
            <a:r>
              <a:rPr lang="en-US" altLang="ko-KR" dirty="0"/>
              <a:t>(=</a:t>
            </a:r>
            <a:r>
              <a:rPr lang="ko-KR" altLang="en-US" dirty="0"/>
              <a:t>행 이름</a:t>
            </a:r>
            <a:r>
              <a:rPr lang="en-US" altLang="ko-KR" dirty="0"/>
              <a:t>)</a:t>
            </a:r>
            <a:r>
              <a:rPr lang="ko-KR" altLang="en-US" dirty="0"/>
              <a:t>와 열 이름이 있고 </a:t>
            </a:r>
            <a:r>
              <a:rPr lang="ko-KR" altLang="en-US" dirty="0" err="1"/>
              <a:t>없고에</a:t>
            </a:r>
            <a:r>
              <a:rPr lang="ko-KR" altLang="en-US" dirty="0"/>
              <a:t> 따라 다른 형태를 갖습니다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인덱스란 행을 </a:t>
            </a:r>
            <a:r>
              <a:rPr lang="ko-KR" altLang="en-US" dirty="0" err="1"/>
              <a:t>특정지어</a:t>
            </a:r>
            <a:r>
              <a:rPr lang="ko-KR" altLang="en-US" dirty="0"/>
              <a:t> 조회할 때</a:t>
            </a:r>
            <a:r>
              <a:rPr lang="en-US" altLang="ko-KR" dirty="0"/>
              <a:t>, </a:t>
            </a:r>
            <a:r>
              <a:rPr lang="ko-KR" altLang="en-US" dirty="0"/>
              <a:t>열 이름은 열을 </a:t>
            </a:r>
            <a:r>
              <a:rPr lang="ko-KR" altLang="en-US" dirty="0" err="1"/>
              <a:t>특정지어</a:t>
            </a:r>
            <a:r>
              <a:rPr lang="ko-KR" altLang="en-US" dirty="0"/>
              <a:t> 조회할 때 사용하는 정보입니다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sz="1200" b="1" dirty="0"/>
              <a:t>1) </a:t>
            </a:r>
            <a:r>
              <a:rPr lang="ko-KR" altLang="en-US" sz="1200" b="1" dirty="0"/>
              <a:t>인덱스와 열 이름이 없는 형태</a:t>
            </a:r>
            <a:endParaRPr lang="ko-KR" altLang="en-US" sz="1200" dirty="0"/>
          </a:p>
          <a:p>
            <a:r>
              <a:rPr lang="ko-KR" altLang="en-US" dirty="0"/>
              <a:t>우선 인덱스와 열 이름이 없는 데이터프레임 형태입니다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열 이름이 없는 데이터프레임은 실무에서는 자주 볼 수 없을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004036-DC84-449F-B5E0-B3438563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5930370" cy="2218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45463F-200A-4919-813D-461E1215C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737175"/>
            <a:ext cx="5930370" cy="23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00.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 다듬기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19349"/>
              </p:ext>
            </p:extLst>
          </p:nvPr>
        </p:nvGraphicFramePr>
        <p:xfrm>
          <a:off x="6173541" y="1256044"/>
          <a:ext cx="5486498" cy="2920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교육기간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2024. 02.29 ~ 2024. 03.06 (5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일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교육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DX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컨설턴트 및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를 다루기 위해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기초 학습 및 습득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교육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프로그래밍을 위해 연산자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및 여러 자료형을 학습 및 실습을 진행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Anconda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Jupyter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NoteBook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ColLab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3CBA8B8-2B63-4D7E-96C5-260A2B81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" y="795867"/>
            <a:ext cx="6036733" cy="57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데이터 프레임 이해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열 이름을 지정한 형태</a:t>
            </a:r>
            <a:endParaRPr lang="ko-KR" altLang="en-US" sz="1200" dirty="0"/>
          </a:p>
          <a:p>
            <a:r>
              <a:rPr lang="ko-KR" altLang="en-US" dirty="0"/>
              <a:t>열 이름만 지정한 데이터프레임 형태입니다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특별히 인덱스를 지정할 필요가 없는 경우가 많으므로 자주 보게 되는 형태입니다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3) </a:t>
            </a:r>
            <a:r>
              <a:rPr lang="ko-KR" altLang="en-US" sz="1200" b="1" dirty="0"/>
              <a:t>인덱스와 열 이름을 지정한 형태</a:t>
            </a:r>
            <a:endParaRPr lang="ko-KR" altLang="en-US" sz="1200" dirty="0"/>
          </a:p>
          <a:p>
            <a:r>
              <a:rPr lang="ko-KR" altLang="en-US" dirty="0"/>
              <a:t>인덱스와 열 이름 모두를 지정한 데이터프레임 형태입니다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주식 시세와 같은 날짜가 인덱스로 지정되는 경우가 많습니다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199D22-6A1B-4346-8426-9D79B5B4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2"/>
            <a:ext cx="6635576" cy="2353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492AF9-406A-4FAC-9257-30A8B701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3834871"/>
            <a:ext cx="6635576" cy="25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데이터 프레임 직접 만들기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데이터프레임 직접 만들기</a:t>
            </a:r>
          </a:p>
          <a:p>
            <a:r>
              <a:rPr lang="en-US" altLang="ko-KR" b="1" dirty="0" err="1"/>
              <a:t>pd.DataFrame</a:t>
            </a:r>
            <a:r>
              <a:rPr lang="en-US" altLang="ko-KR" b="1" dirty="0"/>
              <a:t>()</a:t>
            </a:r>
            <a:r>
              <a:rPr lang="ko-KR" altLang="en-US" dirty="0"/>
              <a:t> 함수를 사용해 데이터프레임을 직접 만들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 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배열로부터 데이터프레임을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데이터프레임을 만들기 위해서는 다음 세 가지를 위한 데이터가 필요합니다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</a:t>
            </a:r>
          </a:p>
          <a:p>
            <a:pPr lvl="1"/>
            <a:r>
              <a:rPr lang="ko-KR" altLang="en-US" dirty="0"/>
              <a:t>열 이름</a:t>
            </a:r>
          </a:p>
          <a:p>
            <a:pPr lvl="1"/>
            <a:r>
              <a:rPr lang="ko-KR" altLang="en-US" dirty="0"/>
              <a:t>인덱스 이름</a:t>
            </a:r>
          </a:p>
          <a:p>
            <a:r>
              <a:rPr lang="ko-KR" altLang="en-US" dirty="0"/>
              <a:t>열 이름을 지정하지 않으면 </a:t>
            </a:r>
            <a:r>
              <a:rPr lang="ko-KR" altLang="en-US" b="1" dirty="0"/>
              <a:t>열 번호</a:t>
            </a:r>
            <a:r>
              <a:rPr lang="ko-KR" altLang="en-US" dirty="0"/>
              <a:t>에 기반한 정수</a:t>
            </a:r>
            <a:r>
              <a:rPr lang="en-US" altLang="ko-KR" dirty="0"/>
              <a:t>(0, 1, 2...)</a:t>
            </a:r>
            <a:r>
              <a:rPr lang="ko-KR" altLang="en-US" dirty="0"/>
              <a:t>가 열 이름이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 이름을 지정하지 않으면 </a:t>
            </a:r>
            <a:r>
              <a:rPr lang="ko-KR" altLang="en-US" b="1" dirty="0"/>
              <a:t>행 번호</a:t>
            </a:r>
            <a:r>
              <a:rPr lang="ko-KR" altLang="en-US" dirty="0"/>
              <a:t>에 기반한 정수</a:t>
            </a:r>
            <a:r>
              <a:rPr lang="en-US" altLang="ko-KR" dirty="0"/>
              <a:t>(0, 1, 2...)</a:t>
            </a:r>
            <a:r>
              <a:rPr lang="ko-KR" altLang="en-US" dirty="0"/>
              <a:t>가 인덱스 이름이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모델의 성능 정보 등을 데이터프레임 형태로 분석해야 할 경우가 있으니 잘 알아야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300" b="1" dirty="0"/>
              <a:t>라이브러리 불러오기</a:t>
            </a:r>
          </a:p>
          <a:p>
            <a:r>
              <a:rPr lang="ko-KR" altLang="en-US" dirty="0"/>
              <a:t>데이터프레임을 사용하기 위해서 </a:t>
            </a:r>
            <a:r>
              <a:rPr lang="en-US" altLang="ko-KR" dirty="0"/>
              <a:t>pandas </a:t>
            </a:r>
            <a:r>
              <a:rPr lang="ko-KR" altLang="en-US" dirty="0"/>
              <a:t>라이브러리를 </a:t>
            </a:r>
            <a:r>
              <a:rPr lang="en-US" altLang="ko-KR" b="1" dirty="0"/>
              <a:t>pd</a:t>
            </a:r>
            <a:r>
              <a:rPr lang="ko-KR" altLang="en-US" dirty="0"/>
              <a:t> 별칭을 주어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pd </a:t>
            </a:r>
            <a:r>
              <a:rPr lang="ko-KR" altLang="en-US" dirty="0"/>
              <a:t>대신 다른 별칭을 써도 되지만</a:t>
            </a:r>
            <a:r>
              <a:rPr lang="en-US" altLang="ko-KR" dirty="0"/>
              <a:t>, </a:t>
            </a:r>
            <a:r>
              <a:rPr lang="ko-KR" altLang="en-US" dirty="0"/>
              <a:t>이미 일반적으로 사용하는 </a:t>
            </a:r>
            <a:r>
              <a:rPr lang="en-US" altLang="ko-KR" dirty="0"/>
              <a:t>pd</a:t>
            </a:r>
            <a:r>
              <a:rPr lang="ko-KR" altLang="en-US" dirty="0"/>
              <a:t>를 별칭으로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3FCAF9-00CD-458D-9750-818EE1B8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5038724"/>
            <a:ext cx="801740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80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데이터 프레임 직접 만들기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300" b="1" dirty="0"/>
              <a:t>리스트로 만들기</a:t>
            </a:r>
          </a:p>
          <a:p>
            <a:r>
              <a:rPr lang="ko-KR" altLang="en-US" dirty="0"/>
              <a:t>인덱스를 지정하지 않으면 행 번호가 인덱스</a:t>
            </a:r>
            <a:r>
              <a:rPr lang="en-US" altLang="ko-KR" dirty="0"/>
              <a:t>, </a:t>
            </a:r>
            <a:r>
              <a:rPr lang="ko-KR" altLang="en-US" dirty="0"/>
              <a:t>열 번호가 열 이름이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41D57-4E8D-4B2F-9CCC-A6A4C574D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314450"/>
            <a:ext cx="8017404" cy="2385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00C5AB-7AC5-43FE-A2BD-8D15602B3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3773774"/>
            <a:ext cx="8017404" cy="26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1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데이터 프레임 직접 만들기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r>
              <a:rPr lang="ko-KR" altLang="en-US" dirty="0"/>
              <a:t>필요하면 인덱스와 열 이름을 별도로 지정할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B32B8E-1C34-4CC3-9555-5CA3C488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3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데이터 프레임 직접 만들기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300" b="1" dirty="0" err="1"/>
              <a:t>딕셔너리로</a:t>
            </a:r>
            <a:r>
              <a:rPr lang="ko-KR" altLang="en-US" sz="1300" b="1" dirty="0"/>
              <a:t> 만들기</a:t>
            </a:r>
          </a:p>
          <a:p>
            <a:r>
              <a:rPr lang="ko-KR" altLang="en-US" dirty="0" err="1"/>
              <a:t>딕셔너리로</a:t>
            </a:r>
            <a:r>
              <a:rPr lang="ko-KR" altLang="en-US" dirty="0"/>
              <a:t> 데이터프레임을 만들면 </a:t>
            </a:r>
            <a:r>
              <a:rPr lang="ko-KR" altLang="en-US" dirty="0" err="1"/>
              <a:t>딕셔너리의</a:t>
            </a:r>
            <a:r>
              <a:rPr lang="ko-KR" altLang="en-US" dirty="0"/>
              <a:t> </a:t>
            </a:r>
            <a:r>
              <a:rPr lang="ko-KR" altLang="en-US" b="1" dirty="0"/>
              <a:t>키</a:t>
            </a:r>
            <a:r>
              <a:rPr lang="ko-KR" altLang="en-US" dirty="0"/>
              <a:t>가 </a:t>
            </a:r>
            <a:r>
              <a:rPr lang="ko-KR" altLang="en-US" b="1" dirty="0"/>
              <a:t>열 이름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인덱스를 지정하지 않으면 행 번호가 인덱스가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필요하면 인덱스를 별도로 지정할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DC52B-2370-41CB-B0B3-F8B7BAF2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26397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0339F5-8996-401B-997A-94F01609E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4124969"/>
            <a:ext cx="8017404" cy="23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30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데이터 프레임 직접 만들기 연습문제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4327CF-DC13-402C-97F2-564DF9057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2"/>
            <a:ext cx="8259233" cy="48558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167B01-21C6-4874-920C-EFCBA8A4D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822160"/>
            <a:ext cx="6075892" cy="35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6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CSV</a:t>
            </a:r>
            <a:r>
              <a:rPr lang="ko-KR" altLang="en-US" dirty="0"/>
              <a:t>파일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/>
              <a:t>CSV</a:t>
            </a:r>
            <a:r>
              <a:rPr lang="ko-KR" altLang="en-US" sz="1400" b="1" dirty="0"/>
              <a:t>파일 </a:t>
            </a:r>
            <a:r>
              <a:rPr lang="ko-KR" altLang="en-US" sz="1400" b="1" dirty="0" err="1"/>
              <a:t>읽어오기</a:t>
            </a:r>
            <a:endParaRPr lang="ko-KR" altLang="en-US" sz="1400" b="1" dirty="0"/>
          </a:p>
          <a:p>
            <a:r>
              <a:rPr lang="ko-KR" altLang="en-US" dirty="0"/>
              <a:t>분석용 데이터는 대부분 파일에서 읽어 가져오니 잘 익혀야 할 기능입니다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read_csv</a:t>
            </a:r>
            <a:r>
              <a:rPr lang="en-US" altLang="ko-KR" b="1" dirty="0"/>
              <a:t>()</a:t>
            </a:r>
            <a:r>
              <a:rPr lang="ko-KR" altLang="en-US" dirty="0"/>
              <a:t> 함수를 사용해서 </a:t>
            </a:r>
            <a:r>
              <a:rPr lang="en-US" altLang="ko-KR" dirty="0"/>
              <a:t>CSV </a:t>
            </a:r>
            <a:r>
              <a:rPr lang="ko-KR" altLang="en-US" dirty="0"/>
              <a:t>파일에서 데이터를 읽어옵니다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[</a:t>
            </a:r>
            <a:r>
              <a:rPr lang="ko-KR" altLang="en-US" b="1" dirty="0"/>
              <a:t>주요옵션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en-US" altLang="ko-KR" dirty="0" err="1"/>
              <a:t>sep</a:t>
            </a:r>
            <a:r>
              <a:rPr lang="en-US" altLang="ko-KR" dirty="0"/>
              <a:t>: </a:t>
            </a:r>
            <a:r>
              <a:rPr lang="ko-KR" altLang="en-US" dirty="0" err="1"/>
              <a:t>구분자</a:t>
            </a:r>
            <a:r>
              <a:rPr lang="ko-KR" altLang="en-US" dirty="0"/>
              <a:t> 지정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= </a:t>
            </a:r>
            <a:r>
              <a:rPr lang="ko-KR" altLang="en-US" dirty="0"/>
              <a:t>콤마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header: </a:t>
            </a:r>
            <a:r>
              <a:rPr lang="ko-KR" altLang="en-US" dirty="0"/>
              <a:t>헤더가 될 행 번호 지정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= 0)</a:t>
            </a:r>
          </a:p>
          <a:p>
            <a:r>
              <a:rPr lang="en-US" altLang="ko-KR" dirty="0" err="1"/>
              <a:t>index_col</a:t>
            </a:r>
            <a:r>
              <a:rPr lang="en-US" altLang="ko-KR" dirty="0"/>
              <a:t>: </a:t>
            </a:r>
            <a:r>
              <a:rPr lang="ko-KR" altLang="en-US" dirty="0"/>
              <a:t>인덱스 열 지정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= False)</a:t>
            </a:r>
          </a:p>
          <a:p>
            <a:r>
              <a:rPr lang="en-US" altLang="ko-KR" dirty="0"/>
              <a:t>names: </a:t>
            </a:r>
            <a:r>
              <a:rPr lang="ko-KR" altLang="en-US" dirty="0"/>
              <a:t>열 이름으로 사용할 문자열 리스트</a:t>
            </a:r>
          </a:p>
          <a:p>
            <a:r>
              <a:rPr lang="en-US" altLang="ko-KR" dirty="0"/>
              <a:t>encoding: </a:t>
            </a:r>
            <a:r>
              <a:rPr lang="ko-KR" altLang="en-US" dirty="0"/>
              <a:t>인코딩 방식을 지정</a:t>
            </a:r>
          </a:p>
          <a:p>
            <a:r>
              <a:rPr lang="en-US" altLang="ko-KR" b="1" dirty="0"/>
              <a:t>[</a:t>
            </a:r>
            <a:r>
              <a:rPr lang="en-US" altLang="ko-KR" b="1" dirty="0" err="1"/>
              <a:t>pop_simple</a:t>
            </a:r>
            <a:r>
              <a:rPr lang="en-US" altLang="ko-KR" b="1" dirty="0"/>
              <a:t> </a:t>
            </a:r>
            <a:r>
              <a:rPr lang="ko-KR" altLang="en-US" b="1" dirty="0"/>
              <a:t>데이터 셋 정보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en-US" altLang="ko-KR" dirty="0"/>
              <a:t>year: </a:t>
            </a:r>
            <a:r>
              <a:rPr lang="ko-KR" altLang="en-US" dirty="0"/>
              <a:t>연도</a:t>
            </a:r>
          </a:p>
          <a:p>
            <a:r>
              <a:rPr lang="en-US" altLang="ko-KR" dirty="0"/>
              <a:t>household: </a:t>
            </a:r>
            <a:r>
              <a:rPr lang="ko-KR" altLang="en-US" dirty="0"/>
              <a:t>가구 수</a:t>
            </a:r>
          </a:p>
          <a:p>
            <a:r>
              <a:rPr lang="en-US" altLang="ko-KR" dirty="0" err="1"/>
              <a:t>k_male</a:t>
            </a:r>
            <a:r>
              <a:rPr lang="en-US" altLang="ko-KR" dirty="0"/>
              <a:t>: </a:t>
            </a:r>
            <a:r>
              <a:rPr lang="ko-KR" altLang="en-US" dirty="0"/>
              <a:t>한국인 남자</a:t>
            </a:r>
          </a:p>
          <a:p>
            <a:r>
              <a:rPr lang="en-US" altLang="ko-KR" dirty="0" err="1"/>
              <a:t>k_female</a:t>
            </a:r>
            <a:r>
              <a:rPr lang="en-US" altLang="ko-KR" dirty="0"/>
              <a:t>: </a:t>
            </a:r>
            <a:r>
              <a:rPr lang="ko-KR" altLang="en-US" dirty="0"/>
              <a:t>한국인 여자</a:t>
            </a:r>
          </a:p>
          <a:p>
            <a:r>
              <a:rPr lang="en-US" altLang="ko-KR" dirty="0" err="1"/>
              <a:t>f_male</a:t>
            </a:r>
            <a:r>
              <a:rPr lang="en-US" altLang="ko-KR" dirty="0"/>
              <a:t>: </a:t>
            </a:r>
            <a:r>
              <a:rPr lang="ko-KR" altLang="en-US" dirty="0"/>
              <a:t>외국인 남자</a:t>
            </a:r>
          </a:p>
          <a:p>
            <a:r>
              <a:rPr lang="en-US" altLang="ko-KR" dirty="0" err="1"/>
              <a:t>f_female</a:t>
            </a:r>
            <a:r>
              <a:rPr lang="en-US" altLang="ko-KR" dirty="0"/>
              <a:t>: </a:t>
            </a:r>
            <a:r>
              <a:rPr lang="ko-KR" altLang="en-US" dirty="0"/>
              <a:t>외국인 여자</a:t>
            </a:r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7447B8-996A-4990-B09D-9409356C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0"/>
            <a:ext cx="8017404" cy="49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80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CSV</a:t>
            </a:r>
            <a:r>
              <a:rPr lang="ko-KR" altLang="en-US" dirty="0"/>
              <a:t>파일 </a:t>
            </a:r>
            <a:r>
              <a:rPr lang="ko-KR" altLang="en-US" dirty="0" err="1"/>
              <a:t>읽어오기</a:t>
            </a:r>
            <a:r>
              <a:rPr lang="ko-KR" altLang="en-US" dirty="0"/>
              <a:t> 연습문제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4BEFE9-EE71-4B85-9273-BAC7FC46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2"/>
            <a:ext cx="10143188" cy="52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4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인덱스 다시 설정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인덱스 다시 설정</a:t>
            </a:r>
          </a:p>
          <a:p>
            <a:r>
              <a:rPr lang="ko-KR" altLang="en-US" dirty="0"/>
              <a:t>일반 열을 인덱스 열로 설정하거나</a:t>
            </a:r>
            <a:r>
              <a:rPr lang="en-US" altLang="ko-KR" dirty="0"/>
              <a:t>, </a:t>
            </a:r>
            <a:r>
              <a:rPr lang="ko-KR" altLang="en-US" dirty="0"/>
              <a:t>행 순서에 기반한 </a:t>
            </a:r>
            <a:r>
              <a:rPr lang="ko-KR" altLang="en-US" dirty="0" err="1"/>
              <a:t>정수값</a:t>
            </a:r>
            <a:r>
              <a:rPr lang="ko-KR" altLang="en-US" dirty="0"/>
              <a:t> 인덱스로 초기화 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1) </a:t>
            </a:r>
            <a:r>
              <a:rPr lang="ko-KR" altLang="en-US" sz="1200" b="1" dirty="0"/>
              <a:t>일반 열을 인덱스로 지정</a:t>
            </a:r>
            <a:endParaRPr lang="ko-KR" altLang="en-US" sz="1200" dirty="0"/>
          </a:p>
          <a:p>
            <a:r>
              <a:rPr lang="ko-KR" altLang="en-US" dirty="0"/>
              <a:t>파일을 불러올 때 </a:t>
            </a:r>
            <a:r>
              <a:rPr lang="en-US" altLang="ko-KR" b="1" dirty="0" err="1"/>
              <a:t>index_col</a:t>
            </a:r>
            <a:r>
              <a:rPr lang="ko-KR" altLang="en-US" dirty="0"/>
              <a:t> 옵션을 사용해 인덱스가 될 열을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파일을 불러온 후에 </a:t>
            </a:r>
            <a:r>
              <a:rPr lang="en-US" altLang="ko-KR" b="1" dirty="0" err="1"/>
              <a:t>set_index</a:t>
            </a:r>
            <a:r>
              <a:rPr lang="en-US" altLang="ko-KR" b="1" dirty="0"/>
              <a:t>()</a:t>
            </a:r>
            <a:r>
              <a:rPr lang="ko-KR" altLang="en-US" dirty="0"/>
              <a:t> 메서드를 사용해 인덱스가 될 열을 설정할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E395B5-96F6-4DA9-9856-B12020D4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228949"/>
            <a:ext cx="8017404" cy="22000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9315C5-033E-4151-AA78-8DD22C5E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3737175"/>
            <a:ext cx="8017404" cy="27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9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인덱스 다시 설정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인덱스 이름 삭제</a:t>
            </a:r>
            <a:endParaRPr lang="ko-KR" altLang="en-US" sz="1200" dirty="0"/>
          </a:p>
          <a:p>
            <a:r>
              <a:rPr lang="ko-KR" altLang="en-US" dirty="0"/>
              <a:t>인덱스 이름은 특별히 사용할 일이 없으므로 삭제합니다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365915-4776-43EA-9CC6-E07F67BA9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24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6164263" y="4173539"/>
            <a:ext cx="5486400" cy="1928004"/>
          </a:xfrm>
        </p:spPr>
        <p:txBody>
          <a:bodyPr/>
          <a:lstStyle/>
          <a:p>
            <a:r>
              <a:rPr lang="en-US" altLang="ko-KR" sz="1200" dirty="0" err="1"/>
              <a:t>Numpy</a:t>
            </a:r>
            <a:r>
              <a:rPr lang="en-US" altLang="ko-KR" sz="1200" dirty="0"/>
              <a:t> </a:t>
            </a:r>
            <a:r>
              <a:rPr lang="ko-KR" altLang="en-US" sz="1200" dirty="0"/>
              <a:t>배열의 기본 개념을 이해합니다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차원</a:t>
            </a:r>
            <a:r>
              <a:rPr lang="en-US" altLang="ko-KR" sz="1200" dirty="0"/>
              <a:t>, 2</a:t>
            </a:r>
            <a:r>
              <a:rPr lang="ko-KR" altLang="en-US" sz="1200" dirty="0"/>
              <a:t>차원</a:t>
            </a:r>
            <a:r>
              <a:rPr lang="en-US" altLang="ko-KR" sz="1200" dirty="0"/>
              <a:t>, 3</a:t>
            </a:r>
            <a:r>
              <a:rPr lang="ko-KR" altLang="en-US" sz="1200" dirty="0"/>
              <a:t>차원 배열을 만들 수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Reshape </a:t>
            </a:r>
            <a:r>
              <a:rPr lang="ko-KR" altLang="en-US" sz="1200" dirty="0"/>
              <a:t>기능을 사용해 배열 형태를 바꿀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인덱싱과 </a:t>
            </a:r>
            <a:r>
              <a:rPr lang="ko-KR" altLang="en-US" sz="1200" dirty="0" err="1"/>
              <a:t>슬라이싱으로</a:t>
            </a:r>
            <a:r>
              <a:rPr lang="ko-KR" altLang="en-US" sz="1200" dirty="0"/>
              <a:t> 원하는 데이터를 조회할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배열 사이의 기본적인 연산을 수행할 수 있습니다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인덱스 다시 설정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3) </a:t>
            </a:r>
            <a:r>
              <a:rPr lang="ko-KR" altLang="en-US" sz="1200" b="1" dirty="0"/>
              <a:t>인덱스 초기화</a:t>
            </a:r>
            <a:endParaRPr lang="ko-KR" altLang="en-US" sz="1200" dirty="0"/>
          </a:p>
          <a:p>
            <a:r>
              <a:rPr lang="en-US" altLang="ko-KR" b="1" dirty="0" err="1"/>
              <a:t>reset_index</a:t>
            </a:r>
            <a:r>
              <a:rPr lang="en-US" altLang="ko-KR" b="1" dirty="0"/>
              <a:t>()</a:t>
            </a:r>
            <a:r>
              <a:rPr lang="ko-KR" altLang="en-US" dirty="0"/>
              <a:t> 메서드를 사용해 행 번호에 기반한 정수 값으로 인덱스를 초기화 할 수 있습니다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drop=True</a:t>
            </a:r>
            <a:r>
              <a:rPr lang="ko-KR" altLang="en-US" dirty="0"/>
              <a:t>를 설정하면 기존 인덱스 열을 일반 열로 가져오지 않고 버립니다</a:t>
            </a:r>
            <a:r>
              <a:rPr lang="en-US" altLang="ko-KR" dirty="0"/>
              <a:t>.(</a:t>
            </a:r>
            <a:r>
              <a:rPr lang="ko-KR" altLang="en-US" dirty="0"/>
              <a:t>기본값</a:t>
            </a:r>
            <a:r>
              <a:rPr lang="en-US" altLang="ko-KR" dirty="0"/>
              <a:t>=False)</a:t>
            </a:r>
          </a:p>
          <a:p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B0CD7C-8A8E-4F85-AF42-73EEE928C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2"/>
            <a:ext cx="8017404" cy="2040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20D131-E81B-4C31-B6E4-3C3CAE47D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0" y="3703444"/>
            <a:ext cx="7271575" cy="26757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B30912-BBA4-4091-B661-7CC2E1096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54" y="3682716"/>
            <a:ext cx="6876055" cy="267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8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인덱스 다시 설정 연습문제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A48883-91D5-499E-81A1-5E8EA9347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" y="1113573"/>
            <a:ext cx="7124165" cy="37899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E1569A-E0E5-4D9C-81AF-BB1DADC93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98" y="2664340"/>
            <a:ext cx="6824135" cy="361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56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인덱스 다시 설정 연습문제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362474-6980-4CB0-AB44-803744889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6" y="1113572"/>
            <a:ext cx="6406680" cy="33784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8668EA-1C84-4783-8151-30397C097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96" y="2844800"/>
            <a:ext cx="6646029" cy="32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72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생성 </a:t>
            </a:r>
            <a:r>
              <a:rPr lang="en-US" altLang="ko-KR" dirty="0"/>
              <a:t>– </a:t>
            </a:r>
            <a:r>
              <a:rPr lang="ko-KR" altLang="en-US" dirty="0"/>
              <a:t>인덱스 다시 설정 연습문제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59C7B6-895D-4861-89D9-4386B44D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4" y="1113571"/>
            <a:ext cx="11670591" cy="48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2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6164263" y="4173539"/>
            <a:ext cx="5486400" cy="1928004"/>
          </a:xfrm>
        </p:spPr>
        <p:txBody>
          <a:bodyPr/>
          <a:lstStyle/>
          <a:p>
            <a:r>
              <a:rPr lang="ko-KR" altLang="en-US" sz="1200" dirty="0"/>
              <a:t>데이터프레임 탐색은 </a:t>
            </a:r>
            <a:r>
              <a:rPr lang="ko-KR" altLang="en-US" sz="1200" b="1" dirty="0"/>
              <a:t>데이터프레임</a:t>
            </a:r>
            <a:r>
              <a:rPr lang="ko-KR" altLang="en-US" sz="1200" dirty="0"/>
              <a:t>의 </a:t>
            </a:r>
            <a:r>
              <a:rPr lang="ko-KR" altLang="en-US" sz="1200" b="1" dirty="0"/>
              <a:t>키</a:t>
            </a:r>
            <a:r>
              <a:rPr lang="ko-KR" altLang="en-US" sz="1200" dirty="0"/>
              <a:t>와 </a:t>
            </a:r>
            <a:r>
              <a:rPr lang="ko-KR" altLang="en-US" sz="1200" b="1" dirty="0"/>
              <a:t>몸무게</a:t>
            </a:r>
            <a:r>
              <a:rPr lang="ko-KR" altLang="en-US" sz="1200" dirty="0"/>
              <a:t>를 재는 것이라 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파일에서 불러온 데이터의 크기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분포</a:t>
            </a:r>
            <a:r>
              <a:rPr lang="en-US" altLang="ko-KR" sz="1200" dirty="0"/>
              <a:t>, </a:t>
            </a:r>
            <a:r>
              <a:rPr lang="ko-KR" altLang="en-US" sz="1200" dirty="0"/>
              <a:t>누락된 값 등을 확인할 수 있어야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확인된 내용을 통해 데이터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필요 여부를 결정합니다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데이터를 알아야 데이터를 분석할 수 있습니다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944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데이터프레임 탐색</a:t>
            </a:r>
          </a:p>
          <a:p>
            <a:r>
              <a:rPr lang="ko-KR" altLang="en-US" dirty="0"/>
              <a:t>데이터프레임 탐색은 </a:t>
            </a:r>
            <a:r>
              <a:rPr lang="ko-KR" altLang="en-US" b="1" dirty="0"/>
              <a:t>데이터프레임</a:t>
            </a:r>
            <a:r>
              <a:rPr lang="ko-KR" altLang="en-US" dirty="0"/>
              <a:t>의 </a:t>
            </a:r>
            <a:r>
              <a:rPr lang="ko-KR" altLang="en-US" b="1" dirty="0"/>
              <a:t>키</a:t>
            </a:r>
            <a:r>
              <a:rPr lang="ko-KR" altLang="en-US" dirty="0"/>
              <a:t>와 </a:t>
            </a:r>
            <a:r>
              <a:rPr lang="ko-KR" altLang="en-US" b="1" dirty="0"/>
              <a:t>몸무게</a:t>
            </a:r>
            <a:r>
              <a:rPr lang="ko-KR" altLang="en-US" dirty="0"/>
              <a:t>를 재는 것이라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파일에서 불러온 데이터의 크기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분포</a:t>
            </a:r>
            <a:r>
              <a:rPr lang="en-US" altLang="ko-KR" dirty="0"/>
              <a:t>, </a:t>
            </a:r>
            <a:r>
              <a:rPr lang="ko-KR" altLang="en-US" dirty="0"/>
              <a:t>누락된 값 등을 확인할 수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확인된 내용을 통해 데이터 </a:t>
            </a:r>
            <a:r>
              <a:rPr lang="ko-KR" altLang="en-US" dirty="0" err="1"/>
              <a:t>전처리</a:t>
            </a:r>
            <a:r>
              <a:rPr lang="ko-KR" altLang="en-US" dirty="0"/>
              <a:t> 필요 여부를 결정합니다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알아야 데이터를 분석할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[tips </a:t>
            </a:r>
            <a:r>
              <a:rPr lang="ko-KR" altLang="en-US" b="1" dirty="0"/>
              <a:t>데이터 셋 정보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en-US" altLang="ko-KR" dirty="0" err="1"/>
              <a:t>total_bill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</a:p>
          <a:p>
            <a:r>
              <a:rPr lang="en-US" altLang="ko-KR" dirty="0"/>
              <a:t>tip: </a:t>
            </a:r>
            <a:r>
              <a:rPr lang="ko-KR" altLang="en-US" dirty="0"/>
              <a:t>팁</a:t>
            </a:r>
          </a:p>
          <a:p>
            <a:r>
              <a:rPr lang="en-US" altLang="ko-KR" dirty="0"/>
              <a:t>sex: </a:t>
            </a:r>
            <a:r>
              <a:rPr lang="ko-KR" altLang="en-US" dirty="0"/>
              <a:t>성별</a:t>
            </a:r>
            <a:r>
              <a:rPr lang="en-US" altLang="ko-KR" dirty="0"/>
              <a:t>(Male, Female)</a:t>
            </a:r>
          </a:p>
          <a:p>
            <a:r>
              <a:rPr lang="en-US" altLang="ko-KR" dirty="0"/>
              <a:t>smoker: </a:t>
            </a:r>
            <a:r>
              <a:rPr lang="ko-KR" altLang="en-US" dirty="0"/>
              <a:t>흡연 여부</a:t>
            </a:r>
            <a:r>
              <a:rPr lang="en-US" altLang="ko-KR" dirty="0"/>
              <a:t>(Yes. No)</a:t>
            </a:r>
          </a:p>
          <a:p>
            <a:r>
              <a:rPr lang="en-US" altLang="ko-KR" dirty="0"/>
              <a:t>day: </a:t>
            </a:r>
            <a:r>
              <a:rPr lang="ko-KR" altLang="en-US" dirty="0"/>
              <a:t>요일</a:t>
            </a:r>
            <a:r>
              <a:rPr lang="en-US" altLang="ko-KR" dirty="0"/>
              <a:t>([</a:t>
            </a:r>
            <a:r>
              <a:rPr lang="en-US" altLang="ko-KR" dirty="0" err="1"/>
              <a:t>Thur</a:t>
            </a:r>
            <a:r>
              <a:rPr lang="en-US" altLang="ko-KR" dirty="0"/>
              <a:t>, Fri, Sat, Sun)</a:t>
            </a:r>
          </a:p>
          <a:p>
            <a:r>
              <a:rPr lang="en-US" altLang="ko-KR" dirty="0"/>
              <a:t>time: </a:t>
            </a:r>
            <a:r>
              <a:rPr lang="ko-KR" altLang="en-US" dirty="0"/>
              <a:t>시간</a:t>
            </a:r>
            <a:r>
              <a:rPr lang="en-US" altLang="ko-KR" dirty="0"/>
              <a:t>(Dinner, Lunch)</a:t>
            </a:r>
          </a:p>
          <a:p>
            <a:r>
              <a:rPr lang="en-US" altLang="ko-KR" dirty="0"/>
              <a:t>size: </a:t>
            </a:r>
            <a:r>
              <a:rPr lang="ko-KR" altLang="en-US" dirty="0"/>
              <a:t>고객 수</a:t>
            </a:r>
          </a:p>
          <a:p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B79F40-78DB-4B0D-A46A-8AD453F2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0"/>
            <a:ext cx="8017404" cy="46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4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300" b="1" dirty="0"/>
              <a:t>우선 익숙해져야 할 것들</a:t>
            </a:r>
            <a:endParaRPr lang="ko-KR" altLang="en-US" sz="1300" dirty="0"/>
          </a:p>
          <a:p>
            <a:r>
              <a:rPr lang="en-US" altLang="ko-KR" dirty="0"/>
              <a:t>head(): </a:t>
            </a:r>
            <a:r>
              <a:rPr lang="ko-KR" altLang="en-US" dirty="0"/>
              <a:t>상위 데이터 확인</a:t>
            </a:r>
          </a:p>
          <a:p>
            <a:r>
              <a:rPr lang="en-US" altLang="ko-KR" dirty="0"/>
              <a:t>tail(): </a:t>
            </a:r>
            <a:r>
              <a:rPr lang="ko-KR" altLang="en-US" dirty="0"/>
              <a:t>하위 데이터 확인</a:t>
            </a:r>
          </a:p>
          <a:p>
            <a:r>
              <a:rPr lang="en-US" altLang="ko-KR" dirty="0"/>
              <a:t>shape: </a:t>
            </a:r>
            <a:r>
              <a:rPr lang="ko-KR" altLang="en-US" dirty="0"/>
              <a:t>데이터프레임 크기</a:t>
            </a:r>
          </a:p>
          <a:p>
            <a:r>
              <a:rPr lang="en-US" altLang="ko-KR" dirty="0"/>
              <a:t>index: </a:t>
            </a:r>
            <a:r>
              <a:rPr lang="ko-KR" altLang="en-US" dirty="0"/>
              <a:t>인덱스 정보 확인</a:t>
            </a:r>
          </a:p>
          <a:p>
            <a:r>
              <a:rPr lang="en-US" altLang="ko-KR" dirty="0"/>
              <a:t>values: </a:t>
            </a:r>
            <a:r>
              <a:rPr lang="ko-KR" altLang="en-US" dirty="0"/>
              <a:t>값 정보 확인</a:t>
            </a:r>
          </a:p>
          <a:p>
            <a:r>
              <a:rPr lang="en-US" altLang="ko-KR" dirty="0"/>
              <a:t>columns: </a:t>
            </a:r>
            <a:r>
              <a:rPr lang="ko-KR" altLang="en-US" dirty="0"/>
              <a:t>열 정보 확인</a:t>
            </a:r>
          </a:p>
          <a:p>
            <a:r>
              <a:rPr lang="en-US" altLang="ko-KR" dirty="0" err="1"/>
              <a:t>dtypes</a:t>
            </a:r>
            <a:r>
              <a:rPr lang="en-US" altLang="ko-KR" dirty="0"/>
              <a:t>: </a:t>
            </a:r>
            <a:r>
              <a:rPr lang="ko-KR" altLang="en-US" dirty="0"/>
              <a:t>열 자료형 확인</a:t>
            </a:r>
          </a:p>
          <a:p>
            <a:r>
              <a:rPr lang="en-US" altLang="ko-KR" dirty="0"/>
              <a:t>info(): </a:t>
            </a:r>
            <a:r>
              <a:rPr lang="ko-KR" altLang="en-US" dirty="0"/>
              <a:t>열에 대한 상세한 정보 확인</a:t>
            </a:r>
          </a:p>
          <a:p>
            <a:r>
              <a:rPr lang="en-US" altLang="ko-KR" dirty="0"/>
              <a:t>describe(): </a:t>
            </a:r>
            <a:r>
              <a:rPr lang="ko-KR" altLang="en-US" dirty="0"/>
              <a:t>기술통계정보 확인</a:t>
            </a:r>
          </a:p>
          <a:p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78014-146B-4993-8DCE-6CE5E3161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46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62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앞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뒤 일부 데이터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크기 확인</a:t>
            </a:r>
          </a:p>
          <a:p>
            <a:r>
              <a:rPr lang="en-US" altLang="ko-KR" b="1" dirty="0"/>
              <a:t>head(</a:t>
            </a:r>
            <a:r>
              <a:rPr lang="en-US" altLang="ko-KR" b="1" i="1" dirty="0"/>
              <a:t>n</a:t>
            </a:r>
            <a:r>
              <a:rPr lang="en-US" altLang="ko-KR" b="1" dirty="0"/>
              <a:t>), tail(</a:t>
            </a:r>
            <a:r>
              <a:rPr lang="en-US" altLang="ko-KR" b="1" i="1" dirty="0"/>
              <a:t>n</a:t>
            </a:r>
            <a:r>
              <a:rPr lang="en-US" altLang="ko-KR" b="1" dirty="0"/>
              <a:t>)</a:t>
            </a:r>
            <a:r>
              <a:rPr lang="ko-KR" altLang="en-US" dirty="0"/>
              <a:t> 메서드를 사용해 앞 뒤 데이터를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개수를 지정하지 않으면 기본적으로 </a:t>
            </a:r>
            <a:r>
              <a:rPr lang="en-US" altLang="ko-KR" dirty="0"/>
              <a:t>5</a:t>
            </a:r>
            <a:r>
              <a:rPr lang="ko-KR" altLang="en-US" dirty="0"/>
              <a:t>개 행이 조회됩니다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1) </a:t>
            </a:r>
            <a:r>
              <a:rPr lang="ko-KR" altLang="en-US" sz="1200" b="1" dirty="0"/>
              <a:t>상위 데이터 확인</a:t>
            </a:r>
            <a:endParaRPr lang="en-US" altLang="ko-KR" sz="1200" dirty="0"/>
          </a:p>
          <a:p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00B4A9-A543-4FE8-AD52-5D5A0AA0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2590799"/>
            <a:ext cx="8017404" cy="34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6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하위 데이터 확인</a:t>
            </a:r>
            <a:endParaRPr lang="en-US" altLang="ko-KR" sz="1200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3) </a:t>
            </a:r>
            <a:r>
              <a:rPr lang="ko-KR" altLang="en-US" sz="1200" b="1" dirty="0"/>
              <a:t>크기 확인</a:t>
            </a:r>
            <a:endParaRPr lang="ko-KR" altLang="en-US" sz="1200" dirty="0"/>
          </a:p>
          <a:p>
            <a:r>
              <a:rPr lang="en-US" altLang="ko-KR" b="1" dirty="0"/>
              <a:t>(rows, cols)</a:t>
            </a:r>
            <a:r>
              <a:rPr lang="ko-KR" altLang="en-US" dirty="0"/>
              <a:t> 값을 갖는 </a:t>
            </a:r>
            <a:r>
              <a:rPr lang="ko-KR" altLang="en-US" b="1" dirty="0" err="1"/>
              <a:t>튜플</a:t>
            </a:r>
            <a:r>
              <a:rPr lang="ko-KR" altLang="en-US" dirty="0"/>
              <a:t> 형태로 확인이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분석할 때 처리할 </a:t>
            </a:r>
            <a:r>
              <a:rPr lang="ko-KR" altLang="en-US" b="1" dirty="0"/>
              <a:t>데이터 양을 확인</a:t>
            </a:r>
            <a:r>
              <a:rPr lang="ko-KR" altLang="en-US" dirty="0"/>
              <a:t>하는 목적으로 많이 사용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D122BC-B21D-4996-9852-3023ABDD1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113573"/>
            <a:ext cx="8017404" cy="23154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790BDE-7C10-4A44-A622-6F207B6CC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526688"/>
            <a:ext cx="8017404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5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300" b="1" dirty="0"/>
              <a:t>열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행 정보 보기</a:t>
            </a:r>
          </a:p>
          <a:p>
            <a:pPr>
              <a:buAutoNum type="arabicParenR"/>
            </a:pPr>
            <a:r>
              <a:rPr lang="ko-KR" altLang="en-US" sz="1200" b="1" dirty="0"/>
              <a:t>인덱스 확인</a:t>
            </a:r>
            <a:endParaRPr lang="en-US" altLang="ko-KR" sz="1200" b="1" dirty="0"/>
          </a:p>
          <a:p>
            <a:pPr>
              <a:buAutoNum type="arabicParenR"/>
            </a:pPr>
            <a:endParaRPr lang="en-US" altLang="ko-KR" sz="1200" b="1" dirty="0"/>
          </a:p>
          <a:p>
            <a:pPr>
              <a:buAutoNum type="arabicParenR"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값 확인</a:t>
            </a:r>
            <a:endParaRPr lang="ko-KR" altLang="en-US" sz="1200" dirty="0"/>
          </a:p>
          <a:p>
            <a:r>
              <a:rPr lang="en-US" altLang="ko-KR" dirty="0"/>
              <a:t>values </a:t>
            </a:r>
            <a:r>
              <a:rPr lang="ko-KR" altLang="en-US" dirty="0"/>
              <a:t>속성 조회 결과는 </a:t>
            </a:r>
            <a:r>
              <a:rPr lang="en-US" altLang="ko-KR" dirty="0"/>
              <a:t>Array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/>
              <a:t>3) </a:t>
            </a:r>
            <a:r>
              <a:rPr lang="ko-KR" altLang="en-US" sz="1200" b="1" dirty="0"/>
              <a:t>열 확인</a:t>
            </a:r>
            <a:endParaRPr lang="en-US" altLang="ko-KR" sz="1200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FB925-1872-44D4-A0D9-9DE860B1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193656"/>
            <a:ext cx="8017404" cy="7309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1E550C-136E-4124-877A-98370A89E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2098879"/>
            <a:ext cx="8017404" cy="20311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07665A-4DE0-41AF-ADFA-5892AE28E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4453387"/>
            <a:ext cx="8017404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6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라이브러리 불러오기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라이브러리 불러오기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사용하려면 우선 </a:t>
            </a:r>
            <a:r>
              <a:rPr lang="en-US" altLang="ko-KR" b="1" dirty="0" err="1"/>
              <a:t>numpy</a:t>
            </a:r>
            <a:r>
              <a:rPr lang="ko-KR" altLang="en-US" dirty="0"/>
              <a:t> 라이브러리를 불러와야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라이브러리는 일반적으로 </a:t>
            </a:r>
            <a:r>
              <a:rPr lang="en-US" altLang="ko-KR" b="1" dirty="0"/>
              <a:t>np</a:t>
            </a:r>
            <a:r>
              <a:rPr lang="ko-KR" altLang="en-US" dirty="0"/>
              <a:t> 별칭을 붙여 불러옵니다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DEC986-ED7F-4D52-94D4-4317659B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568552"/>
            <a:ext cx="8017404" cy="914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7F4450-77A9-448B-A071-ADB47CF63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" y="2663213"/>
            <a:ext cx="6643749" cy="36709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65FB74-564E-49C2-851D-34DFAE051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8" y="2880775"/>
            <a:ext cx="5846489" cy="39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4) </a:t>
            </a:r>
            <a:r>
              <a:rPr lang="ko-KR" altLang="en-US" sz="1200" b="1" dirty="0"/>
              <a:t>자료형 확인</a:t>
            </a:r>
            <a:endParaRPr lang="ko-KR" altLang="en-US" sz="1200" dirty="0"/>
          </a:p>
          <a:p>
            <a:r>
              <a:rPr lang="en-US" altLang="ko-KR" dirty="0"/>
              <a:t>int64: </a:t>
            </a:r>
            <a:r>
              <a:rPr lang="ko-KR" altLang="en-US" dirty="0"/>
              <a:t>정수형 데이터</a:t>
            </a:r>
            <a:r>
              <a:rPr lang="en-US" altLang="ko-KR" dirty="0"/>
              <a:t>(int)</a:t>
            </a:r>
          </a:p>
          <a:p>
            <a:r>
              <a:rPr lang="en-US" altLang="ko-KR" dirty="0"/>
              <a:t>float64: </a:t>
            </a:r>
            <a:r>
              <a:rPr lang="ko-KR" altLang="en-US" dirty="0"/>
              <a:t>실수형 데이터</a:t>
            </a:r>
            <a:r>
              <a:rPr lang="en-US" altLang="ko-KR" dirty="0"/>
              <a:t>(float)</a:t>
            </a:r>
          </a:p>
          <a:p>
            <a:r>
              <a:rPr lang="en-US" altLang="ko-KR" dirty="0"/>
              <a:t>object: </a:t>
            </a:r>
            <a:r>
              <a:rPr lang="ko-KR" altLang="en-US" dirty="0"/>
              <a:t>문자열 데이터</a:t>
            </a:r>
            <a:r>
              <a:rPr lang="en-US" altLang="ko-KR" dirty="0"/>
              <a:t>(string)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8E43F-D9DA-4F9B-B482-4579E1F9F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176624"/>
            <a:ext cx="8017404" cy="51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2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5) </a:t>
            </a:r>
            <a:r>
              <a:rPr lang="ko-KR" altLang="en-US" sz="1200" b="1" dirty="0"/>
              <a:t>기술 통계 확인</a:t>
            </a:r>
            <a:endParaRPr lang="ko-KR" altLang="en-US" sz="1200" dirty="0"/>
          </a:p>
          <a:p>
            <a:r>
              <a:rPr lang="ko-KR" altLang="en-US" dirty="0"/>
              <a:t>기술 통계</a:t>
            </a:r>
            <a:r>
              <a:rPr lang="en-US" altLang="ko-KR" dirty="0"/>
              <a:t>(Descriptive Statistics)</a:t>
            </a:r>
            <a:r>
              <a:rPr lang="ko-KR" altLang="en-US" dirty="0"/>
              <a:t>는 데이터의 정리</a:t>
            </a:r>
            <a:r>
              <a:rPr lang="en-US" altLang="ko-KR" dirty="0"/>
              <a:t>,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해석</a:t>
            </a:r>
            <a:r>
              <a:rPr lang="en-US" altLang="ko-KR" dirty="0"/>
              <a:t>, </a:t>
            </a:r>
            <a:r>
              <a:rPr lang="ko-KR" altLang="en-US" dirty="0"/>
              <a:t>표현 등을 통해 데이터가 갖는 특성을 나타내는 정보입니다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describe() </a:t>
            </a:r>
            <a:r>
              <a:rPr lang="ko-KR" altLang="en-US" dirty="0"/>
              <a:t>메서드는 데이터에 대한 많은 정보를 제공하는 매우 중요한 메서드입니다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개수</a:t>
            </a:r>
            <a:r>
              <a:rPr lang="en-US" altLang="ko-KR" dirty="0"/>
              <a:t>(count), </a:t>
            </a:r>
            <a:r>
              <a:rPr lang="ko-KR" altLang="en-US" dirty="0"/>
              <a:t>평균</a:t>
            </a:r>
            <a:r>
              <a:rPr lang="en-US" altLang="ko-KR" dirty="0"/>
              <a:t>(mean), </a:t>
            </a:r>
            <a:r>
              <a:rPr lang="ko-KR" altLang="en-US" dirty="0"/>
              <a:t>표준편차</a:t>
            </a:r>
            <a:r>
              <a:rPr lang="en-US" altLang="ko-KR" dirty="0"/>
              <a:t>(std), </a:t>
            </a:r>
            <a:r>
              <a:rPr lang="ko-KR" altLang="en-US" dirty="0"/>
              <a:t>최솟값</a:t>
            </a:r>
            <a:r>
              <a:rPr lang="en-US" altLang="ko-KR" dirty="0"/>
              <a:t>(min), </a:t>
            </a:r>
            <a:r>
              <a:rPr lang="ko-KR" altLang="en-US" dirty="0" err="1"/>
              <a:t>사분위값</a:t>
            </a:r>
            <a:r>
              <a:rPr lang="en-US" altLang="ko-KR" dirty="0"/>
              <a:t>(25%, 50%, 75%), </a:t>
            </a:r>
            <a:r>
              <a:rPr lang="ko-KR" altLang="en-US" dirty="0"/>
              <a:t>최댓값</a:t>
            </a:r>
            <a:r>
              <a:rPr lang="en-US" altLang="ko-KR" dirty="0"/>
              <a:t>(max)</a:t>
            </a:r>
            <a:r>
              <a:rPr lang="ko-KR" altLang="en-US" dirty="0"/>
              <a:t>을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일부 열에 대해서만 기술 통계를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DED09D-84F4-4899-BFE1-4082B8F49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208616"/>
            <a:ext cx="8017404" cy="25759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BA9234-BE40-42BD-ABDF-A491B3A7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964275"/>
            <a:ext cx="8017404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7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연습문제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87AD21-8582-4E49-A130-B3827073B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2"/>
            <a:ext cx="6274950" cy="38902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33395C-E743-46E6-BD0B-DD08E3DF3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80" y="3494393"/>
            <a:ext cx="6434667" cy="28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76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연습문제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A94336-B6E0-4272-90E0-F90A41A3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2"/>
            <a:ext cx="6416514" cy="3162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2F61F4-B104-460F-89C9-0A0B4568D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66" y="3987800"/>
            <a:ext cx="6468485" cy="26303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920A45-8552-4602-A5E4-AE47E383A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79" y="1247594"/>
            <a:ext cx="6171416" cy="32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62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정렬해서 보기</a:t>
            </a:r>
          </a:p>
          <a:p>
            <a:r>
              <a:rPr lang="ko-KR" altLang="en-US" dirty="0"/>
              <a:t>인덱스를 기준으로 정렬하는 방법과 특정 열을 기준으로 정렬하는 방법이 있습니다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sort_values</a:t>
            </a:r>
            <a:r>
              <a:rPr lang="en-US" altLang="ko-KR" b="1" dirty="0"/>
              <a:t>()</a:t>
            </a:r>
            <a:r>
              <a:rPr lang="ko-KR" altLang="en-US" dirty="0"/>
              <a:t> 메서드로 </a:t>
            </a:r>
            <a:r>
              <a:rPr lang="ko-KR" altLang="en-US" b="1" dirty="0"/>
              <a:t>특정 열</a:t>
            </a:r>
            <a:r>
              <a:rPr lang="ko-KR" altLang="en-US" dirty="0"/>
              <a:t>을 기준으로 정렬합니다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ascending</a:t>
            </a:r>
            <a:r>
              <a:rPr lang="ko-KR" altLang="en-US" dirty="0"/>
              <a:t> 옵션을 설정해 오름차순</a:t>
            </a:r>
            <a:r>
              <a:rPr lang="en-US" altLang="ko-KR" dirty="0"/>
              <a:t>, </a:t>
            </a:r>
            <a:r>
              <a:rPr lang="ko-KR" altLang="en-US" dirty="0"/>
              <a:t>내림차순을 설정할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ascending=True: </a:t>
            </a:r>
            <a:r>
              <a:rPr lang="ko-KR" altLang="en-US" dirty="0"/>
              <a:t>오름차순 정렬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ascending=False: </a:t>
            </a:r>
            <a:r>
              <a:rPr lang="ko-KR" altLang="en-US" dirty="0"/>
              <a:t>내림차순 정렬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BD74AA-A4FD-4861-B2AE-57D55672D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113572"/>
            <a:ext cx="8017404" cy="49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2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정렬해서 보기</a:t>
            </a:r>
          </a:p>
          <a:p>
            <a:r>
              <a:rPr lang="en-US" altLang="ko-KR" dirty="0"/>
              <a:t>172, 111</a:t>
            </a:r>
            <a:r>
              <a:rPr lang="ko-KR" altLang="en-US" dirty="0"/>
              <a:t>이 바뀐 것을 확인한다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3C458A-B518-4341-9784-6B4FDD66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131600"/>
            <a:ext cx="8017404" cy="4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17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연습문제</a:t>
            </a:r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CD69BF-3288-4BC4-A7FE-618B07804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2"/>
            <a:ext cx="6521095" cy="4066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833C62-B741-440C-A2BE-FB2F4B1A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4" y="2327339"/>
            <a:ext cx="5909863" cy="4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0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연습문제</a:t>
            </a:r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807FE-CD35-40F7-99BC-EAEAC127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6" y="1113572"/>
            <a:ext cx="5970584" cy="4728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AEC43B-DD82-475C-867E-680E6BC1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50" y="2306795"/>
            <a:ext cx="6336149" cy="41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6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기본 집계</a:t>
            </a:r>
          </a:p>
          <a:p>
            <a:r>
              <a:rPr lang="ko-KR" altLang="en-US" dirty="0"/>
              <a:t>데이터를 좀더 이해하기 위해 </a:t>
            </a:r>
            <a:r>
              <a:rPr lang="ko-KR" altLang="en-US" dirty="0" err="1"/>
              <a:t>고유값</a:t>
            </a:r>
            <a:r>
              <a:rPr lang="en-US" altLang="ko-KR" dirty="0"/>
              <a:t>, </a:t>
            </a:r>
            <a:r>
              <a:rPr lang="ko-KR" altLang="en-US" dirty="0"/>
              <a:t>합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최솟값 등을 확인합니다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300" b="1" dirty="0" err="1"/>
              <a:t>고유값</a:t>
            </a:r>
            <a:r>
              <a:rPr lang="ko-KR" altLang="en-US" sz="1300" b="1" dirty="0"/>
              <a:t> 확인</a:t>
            </a:r>
          </a:p>
          <a:p>
            <a:r>
              <a:rPr lang="ko-KR" altLang="en-US" dirty="0"/>
              <a:t>범주형 열</a:t>
            </a:r>
            <a:r>
              <a:rPr lang="en-US" altLang="ko-KR" dirty="0"/>
              <a:t>(</a:t>
            </a:r>
            <a:r>
              <a:rPr lang="ko-KR" altLang="en-US" dirty="0"/>
              <a:t>열이 가진 값이 일정한 값인 경우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등급 등</a:t>
            </a:r>
            <a:r>
              <a:rPr lang="en-US" altLang="ko-KR" dirty="0"/>
              <a:t>)</a:t>
            </a:r>
            <a:r>
              <a:rPr lang="ko-KR" altLang="en-US" dirty="0"/>
              <a:t>인지 확인할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1) </a:t>
            </a:r>
            <a:r>
              <a:rPr lang="ko-KR" altLang="en-US" sz="1200" b="1" dirty="0" err="1"/>
              <a:t>고유값</a:t>
            </a:r>
            <a:r>
              <a:rPr lang="ko-KR" altLang="en-US" sz="1200" b="1" dirty="0"/>
              <a:t> 확인</a:t>
            </a:r>
            <a:endParaRPr lang="ko-KR" altLang="en-US" sz="1200" dirty="0"/>
          </a:p>
          <a:p>
            <a:r>
              <a:rPr lang="en-US" altLang="ko-KR" dirty="0"/>
              <a:t>unique() </a:t>
            </a:r>
            <a:r>
              <a:rPr lang="ko-KR" altLang="en-US" dirty="0"/>
              <a:t>메서드로 </a:t>
            </a:r>
            <a:r>
              <a:rPr lang="ko-KR" altLang="en-US" dirty="0" err="1"/>
              <a:t>고유값을</a:t>
            </a:r>
            <a:r>
              <a:rPr lang="ko-KR" altLang="en-US" dirty="0"/>
              <a:t> 확인하며</a:t>
            </a:r>
            <a:r>
              <a:rPr lang="en-US" altLang="ko-KR" dirty="0"/>
              <a:t>, </a:t>
            </a:r>
            <a:r>
              <a:rPr lang="ko-KR" altLang="en-US" dirty="0"/>
              <a:t>결과값은 배열 형태가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 err="1"/>
              <a:t>고윳값과</a:t>
            </a:r>
            <a:r>
              <a:rPr lang="ko-KR" altLang="en-US" sz="1200" b="1" dirty="0"/>
              <a:t> 개수 확인</a:t>
            </a:r>
            <a:endParaRPr lang="ko-KR" altLang="en-US" sz="1200" dirty="0"/>
          </a:p>
          <a:p>
            <a:r>
              <a:rPr lang="en-US" altLang="ko-KR" dirty="0" err="1"/>
              <a:t>value_counts</a:t>
            </a:r>
            <a:r>
              <a:rPr lang="en-US" altLang="ko-KR" dirty="0"/>
              <a:t>() </a:t>
            </a:r>
            <a:r>
              <a:rPr lang="ko-KR" altLang="en-US" dirty="0"/>
              <a:t>메서드로 </a:t>
            </a:r>
            <a:r>
              <a:rPr lang="ko-KR" altLang="en-US" dirty="0" err="1"/>
              <a:t>고윳값과</a:t>
            </a:r>
            <a:r>
              <a:rPr lang="ko-KR" altLang="en-US" dirty="0"/>
              <a:t> 그 개수를 확인하며</a:t>
            </a:r>
            <a:r>
              <a:rPr lang="en-US" altLang="ko-KR" dirty="0"/>
              <a:t>, </a:t>
            </a:r>
            <a:r>
              <a:rPr lang="ko-KR" altLang="en-US" dirty="0" err="1"/>
              <a:t>결괏값은</a:t>
            </a:r>
            <a:r>
              <a:rPr lang="ko-KR" altLang="en-US" dirty="0"/>
              <a:t> 시리즈 형태가 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dropna</a:t>
            </a:r>
            <a:r>
              <a:rPr lang="en-US" altLang="ko-KR" dirty="0"/>
              <a:t> </a:t>
            </a:r>
            <a:r>
              <a:rPr lang="ko-KR" altLang="en-US" dirty="0"/>
              <a:t>옵션을 생략하거나 </a:t>
            </a:r>
            <a:r>
              <a:rPr lang="en-US" altLang="ko-KR" dirty="0" err="1"/>
              <a:t>dropna</a:t>
            </a:r>
            <a:r>
              <a:rPr lang="en-US" altLang="ko-KR" dirty="0"/>
              <a:t>=True</a:t>
            </a:r>
            <a:r>
              <a:rPr lang="ko-KR" altLang="en-US" dirty="0"/>
              <a:t>로 지정하면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값은 대상에서 제외합니다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4CE68F-A5AB-4596-ABE2-8143063C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108525"/>
            <a:ext cx="8017404" cy="1257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497F73-4F1B-431B-A245-3819F1799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4467224"/>
            <a:ext cx="8017404" cy="18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2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 err="1"/>
              <a:t>고유값과</a:t>
            </a:r>
            <a:r>
              <a:rPr lang="ko-KR" altLang="en-US" sz="1200" b="1" dirty="0"/>
              <a:t> 개수 확인</a:t>
            </a:r>
            <a:endParaRPr lang="en-US" altLang="ko-KR" dirty="0"/>
          </a:p>
          <a:p>
            <a:r>
              <a:rPr lang="ko-KR" altLang="en-US" dirty="0"/>
              <a:t>막대 차트로 시각화를 함으로써 숫자 데이터보다 더 쉽게 비교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56F3D2-02F7-4F55-8A5E-1F59ED46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113572"/>
            <a:ext cx="8017404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배열 만들기</a:t>
            </a:r>
          </a:p>
          <a:p>
            <a:r>
              <a:rPr lang="ko-KR" altLang="en-US" dirty="0"/>
              <a:t>편의를 위해 </a:t>
            </a:r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배열</a:t>
            </a:r>
            <a:r>
              <a:rPr lang="ko-KR" altLang="en-US" dirty="0"/>
              <a:t>을 그냥 </a:t>
            </a:r>
            <a:r>
              <a:rPr lang="ko-KR" altLang="en-US" b="1" dirty="0"/>
              <a:t>배열</a:t>
            </a:r>
            <a:r>
              <a:rPr lang="ko-KR" altLang="en-US" dirty="0"/>
              <a:t>이라고 부르기로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데이터 처리시 배열로 변환해 연산을 하거나</a:t>
            </a:r>
            <a:r>
              <a:rPr lang="en-US" altLang="ko-KR" dirty="0"/>
              <a:t>, </a:t>
            </a:r>
            <a:r>
              <a:rPr lang="ko-KR" altLang="en-US" dirty="0"/>
              <a:t>결과가 배열로 표시되는 경우가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배열에 대한 개념은 정확히 파악해 두기를 권고합니다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1300" b="1" dirty="0"/>
              <a:t>용어 정의</a:t>
            </a:r>
          </a:p>
          <a:p>
            <a:r>
              <a:rPr lang="en-US" altLang="ko-KR" b="1" dirty="0"/>
              <a:t>[</a:t>
            </a:r>
            <a:r>
              <a:rPr lang="ko-KR" altLang="en-US" b="1" dirty="0"/>
              <a:t>용어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en-US" altLang="ko-KR" dirty="0"/>
              <a:t>axis: </a:t>
            </a:r>
            <a:r>
              <a:rPr lang="ko-KR" altLang="en-US" dirty="0"/>
              <a:t>배열의 각 축</a:t>
            </a:r>
          </a:p>
          <a:p>
            <a:r>
              <a:rPr lang="en-US" altLang="ko-KR" dirty="0"/>
              <a:t>rank: </a:t>
            </a:r>
            <a:r>
              <a:rPr lang="ko-KR" altLang="en-US" dirty="0"/>
              <a:t>축의 개수</a:t>
            </a:r>
          </a:p>
          <a:p>
            <a:r>
              <a:rPr lang="en-US" altLang="ko-KR" dirty="0"/>
              <a:t>shape: </a:t>
            </a:r>
            <a:r>
              <a:rPr lang="ko-KR" altLang="en-US" dirty="0"/>
              <a:t>축의 길이</a:t>
            </a:r>
            <a:r>
              <a:rPr lang="en-US" altLang="ko-KR" dirty="0"/>
              <a:t>, </a:t>
            </a:r>
            <a:r>
              <a:rPr lang="ko-KR" altLang="en-US" dirty="0"/>
              <a:t>배열의 크기</a:t>
            </a:r>
          </a:p>
          <a:p>
            <a:r>
              <a:rPr lang="en-US" altLang="ko-KR" b="1" dirty="0"/>
              <a:t>[3 x 4 </a:t>
            </a:r>
            <a:r>
              <a:rPr lang="ko-KR" altLang="en-US" b="1" dirty="0"/>
              <a:t>배열의 경우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en-US" altLang="ko-KR" dirty="0"/>
              <a:t>axis 0 </a:t>
            </a:r>
            <a:r>
              <a:rPr lang="ko-KR" altLang="en-US" dirty="0"/>
              <a:t>과 </a:t>
            </a:r>
            <a:r>
              <a:rPr lang="en-US" altLang="ko-KR" dirty="0"/>
              <a:t>axis 1 </a:t>
            </a:r>
            <a:r>
              <a:rPr lang="ko-KR" altLang="en-US" dirty="0"/>
              <a:t>을 갖는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  <a:p>
            <a:r>
              <a:rPr lang="en-US" altLang="ko-KR" dirty="0"/>
              <a:t>rank 2 array</a:t>
            </a:r>
          </a:p>
          <a:p>
            <a:r>
              <a:rPr lang="en-US" altLang="ko-KR" dirty="0"/>
              <a:t>shape</a:t>
            </a:r>
            <a:r>
              <a:rPr lang="ko-KR" altLang="en-US" dirty="0"/>
              <a:t>는 </a:t>
            </a:r>
            <a:r>
              <a:rPr lang="en-US" altLang="ko-KR" dirty="0"/>
              <a:t>(3, 4)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1421BB-4BC0-41A1-9BE9-0464CD94F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2163233"/>
            <a:ext cx="4898851" cy="32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8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 err="1"/>
              <a:t>고유값과</a:t>
            </a:r>
            <a:r>
              <a:rPr lang="ko-KR" altLang="en-US" sz="1200" b="1" dirty="0"/>
              <a:t> 개수 확인</a:t>
            </a:r>
            <a:endParaRPr lang="en-US" altLang="ko-KR" dirty="0"/>
          </a:p>
          <a:p>
            <a:r>
              <a:rPr lang="ko-KR" altLang="en-US" dirty="0" err="1"/>
              <a:t>고유값</a:t>
            </a:r>
            <a:r>
              <a:rPr lang="ko-KR" altLang="en-US" dirty="0"/>
              <a:t> 열 개수</a:t>
            </a:r>
            <a:r>
              <a:rPr lang="en-US" altLang="ko-KR" dirty="0"/>
              <a:t>, </a:t>
            </a:r>
            <a:r>
              <a:rPr lang="ko-KR" altLang="en-US" dirty="0"/>
              <a:t>비중 검색이 가능하다</a:t>
            </a:r>
            <a:r>
              <a:rPr lang="en-US" altLang="ko-KR" dirty="0"/>
              <a:t>.</a:t>
            </a:r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1FB209-34D6-4955-A175-60E08A094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10374"/>
            <a:ext cx="8017404" cy="42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300" b="1" dirty="0" err="1"/>
              <a:t>최빈값</a:t>
            </a:r>
            <a:r>
              <a:rPr lang="ko-KR" altLang="en-US" sz="1300" b="1" dirty="0"/>
              <a:t> 확인</a:t>
            </a:r>
          </a:p>
          <a:p>
            <a:r>
              <a:rPr lang="ko-KR" altLang="en-US" dirty="0" err="1"/>
              <a:t>최빈값은</a:t>
            </a:r>
            <a:r>
              <a:rPr lang="ko-KR" altLang="en-US" dirty="0"/>
              <a:t> 가장 많이 관측되는 수</a:t>
            </a:r>
            <a:r>
              <a:rPr lang="en-US" altLang="ko-KR" dirty="0"/>
              <a:t>, </a:t>
            </a:r>
            <a:r>
              <a:rPr lang="ko-KR" altLang="en-US" dirty="0"/>
              <a:t>즉 주어진 값 중에서 가장 자주 나오는 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{1, 3, 6, 6, 6, 7, 7, 12, 12, 17}</a:t>
            </a:r>
            <a:r>
              <a:rPr lang="ko-KR" altLang="en-US" dirty="0"/>
              <a:t>의 </a:t>
            </a:r>
            <a:r>
              <a:rPr lang="ko-KR" altLang="en-US" dirty="0" err="1"/>
              <a:t>최빈값은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최빈값은</a:t>
            </a:r>
            <a:r>
              <a:rPr lang="ko-KR" altLang="en-US" dirty="0"/>
              <a:t> 산술 평균과 달리 유일한 값이 아닐 수도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mode() </a:t>
            </a:r>
            <a:r>
              <a:rPr lang="ko-KR" altLang="en-US" dirty="0"/>
              <a:t>메서드로 </a:t>
            </a:r>
            <a:r>
              <a:rPr lang="ko-KR" altLang="en-US" dirty="0" err="1"/>
              <a:t>최빈값을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최빈값이</a:t>
            </a:r>
            <a:r>
              <a:rPr lang="ko-KR" altLang="en-US" dirty="0"/>
              <a:t> </a:t>
            </a:r>
            <a:r>
              <a:rPr lang="ko-KR" altLang="en-US" dirty="0" err="1"/>
              <a:t>여렷인</a:t>
            </a:r>
            <a:r>
              <a:rPr lang="ko-KR" altLang="en-US" dirty="0"/>
              <a:t> 경우 행으로 구분되어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300" b="1" dirty="0"/>
              <a:t>기본 통계 메서드 사용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1</a:t>
            </a:r>
            <a:r>
              <a:rPr lang="ko-KR" altLang="en-US" dirty="0"/>
              <a:t>차 집계 한 후 분석을 진행하는 경우가 많으므로 필히 </a:t>
            </a:r>
            <a:r>
              <a:rPr lang="ko-KR" altLang="en-US" dirty="0" err="1"/>
              <a:t>알아두어야</a:t>
            </a:r>
            <a:r>
              <a:rPr lang="ko-KR" altLang="en-US" dirty="0"/>
              <a:t> 할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이후에 배우는 </a:t>
            </a:r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기능에서 같이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간단한 데이터프레임을 만들어 전체 집계를 </a:t>
            </a:r>
            <a:r>
              <a:rPr lang="ko-KR" altLang="en-US" dirty="0" err="1"/>
              <a:t>해봅니디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DA1808-C4D1-44D9-AFC1-84D662B4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388291"/>
            <a:ext cx="8017404" cy="2226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8AFEDA-3228-433A-BB1C-DD9DD15F0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3750733"/>
            <a:ext cx="8017404" cy="27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3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df.sum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en-US" altLang="ko-KR" dirty="0" err="1"/>
              <a:t>df.sum</a:t>
            </a:r>
            <a:r>
              <a:rPr lang="en-US" altLang="ko-KR" dirty="0"/>
              <a:t>(axis=0) </a:t>
            </a:r>
            <a:r>
              <a:rPr lang="ko-KR" altLang="en-US" dirty="0"/>
              <a:t>과 같으며 전체 열 기준으로 합을 집계합니다</a:t>
            </a:r>
          </a:p>
          <a:p>
            <a:r>
              <a:rPr lang="ko-KR" altLang="en-US" dirty="0"/>
              <a:t>전체 행 기준으로 집계를 하려면 </a:t>
            </a:r>
            <a:r>
              <a:rPr lang="en-US" altLang="ko-KR" dirty="0" err="1"/>
              <a:t>df.sum</a:t>
            </a:r>
            <a:r>
              <a:rPr lang="en-US" altLang="ko-KR" dirty="0"/>
              <a:t>(axis=1) </a:t>
            </a:r>
            <a:r>
              <a:rPr lang="ko-KR" altLang="en-US" dirty="0"/>
              <a:t>형태로 </a:t>
            </a:r>
            <a:r>
              <a:rPr lang="en-US" altLang="ko-KR" dirty="0"/>
              <a:t>axis=1</a:t>
            </a:r>
            <a:r>
              <a:rPr lang="ko-KR" altLang="en-US" dirty="0"/>
              <a:t>을 지정합니다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A9525F-2887-4583-8EA5-930DB3B7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809856"/>
            <a:ext cx="8017404" cy="38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tip </a:t>
            </a:r>
            <a:r>
              <a:rPr lang="ko-KR" altLang="en-US" dirty="0"/>
              <a:t>데이터프레임에 대한 집계를 수행해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A22B56-7AD6-4811-84A9-488B3780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113572"/>
            <a:ext cx="8017404" cy="49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95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tip </a:t>
            </a:r>
            <a:r>
              <a:rPr lang="ko-KR" altLang="en-US" dirty="0"/>
              <a:t>데이터프레임에 대한 집계를 수행해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499154-AF17-4477-8355-30B9CD1C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1388291"/>
            <a:ext cx="801740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34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탐색 </a:t>
            </a:r>
            <a:r>
              <a:rPr lang="en-US" altLang="ko-KR" dirty="0"/>
              <a:t>– </a:t>
            </a:r>
            <a:r>
              <a:rPr lang="ko-KR" altLang="en-US" dirty="0"/>
              <a:t>데이터프레임 탐색 연습문제 </a:t>
            </a:r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C7C213-28A9-4813-992A-EEFA30DFC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5" y="1113572"/>
            <a:ext cx="6621724" cy="3720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C20C12-40C5-4970-A624-DFAD5D1B6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49" y="2676015"/>
            <a:ext cx="6352646" cy="34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37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조회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6164263" y="4173539"/>
            <a:ext cx="5486400" cy="192800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544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조회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조회 </a:t>
            </a:r>
            <a:r>
              <a:rPr lang="en-US" altLang="ko-KR" dirty="0"/>
              <a:t>–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라이브러리 불러오기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사용하려면 우선 </a:t>
            </a:r>
            <a:r>
              <a:rPr lang="en-US" altLang="ko-KR" b="1" dirty="0" err="1"/>
              <a:t>numpy</a:t>
            </a:r>
            <a:r>
              <a:rPr lang="ko-KR" altLang="en-US" dirty="0"/>
              <a:t> 라이브러리를 불러와야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라이브러리는 일반적으로 </a:t>
            </a:r>
            <a:r>
              <a:rPr lang="en-US" altLang="ko-KR" b="1" dirty="0"/>
              <a:t>np</a:t>
            </a:r>
            <a:r>
              <a:rPr lang="ko-KR" altLang="en-US" dirty="0"/>
              <a:t> 별칭을 붙여 불러옵니다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460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05.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집계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6164263" y="4173539"/>
            <a:ext cx="5486400" cy="192800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9411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05.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집계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집계 </a:t>
            </a:r>
            <a:r>
              <a:rPr lang="en-US" altLang="ko-KR" dirty="0"/>
              <a:t>–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라이브러리 불러오기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사용하려면 우선 </a:t>
            </a:r>
            <a:r>
              <a:rPr lang="en-US" altLang="ko-KR" b="1" dirty="0" err="1"/>
              <a:t>numpy</a:t>
            </a:r>
            <a:r>
              <a:rPr lang="ko-KR" altLang="en-US" dirty="0"/>
              <a:t> 라이브러리를 불러와야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라이브러리는 일반적으로 </a:t>
            </a:r>
            <a:r>
              <a:rPr lang="en-US" altLang="ko-KR" b="1" dirty="0"/>
              <a:t>np</a:t>
            </a:r>
            <a:r>
              <a:rPr lang="ko-KR" altLang="en-US" dirty="0"/>
              <a:t> 별칭을 붙여 불러옵니다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03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배열 만들기</a:t>
            </a:r>
          </a:p>
          <a:p>
            <a:r>
              <a:rPr lang="en-US" altLang="ko-KR" b="1" dirty="0" err="1"/>
              <a:t>np.array</a:t>
            </a:r>
            <a:r>
              <a:rPr lang="en-US" altLang="ko-KR" b="1" dirty="0"/>
              <a:t>() </a:t>
            </a:r>
            <a:r>
              <a:rPr lang="ko-KR" altLang="en-US" b="1" dirty="0"/>
              <a:t>함수</a:t>
            </a:r>
            <a:r>
              <a:rPr lang="ko-KR" altLang="en-US" dirty="0"/>
              <a:t>를 사용해서 배열을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 </a:t>
            </a:r>
            <a:r>
              <a:rPr lang="ko-KR" altLang="en-US" b="1" dirty="0"/>
              <a:t>리스트</a:t>
            </a:r>
            <a:r>
              <a:rPr lang="ko-KR" altLang="en-US" dirty="0"/>
              <a:t>로부터 배열을 만들거나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관련 함수 결과값이 배열이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1) 1</a:t>
            </a:r>
            <a:r>
              <a:rPr lang="ko-KR" altLang="en-US" sz="1200" b="1" dirty="0"/>
              <a:t>차원 배열 만들기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2) 2</a:t>
            </a:r>
            <a:r>
              <a:rPr lang="ko-KR" altLang="en-US" sz="1200" b="1" dirty="0"/>
              <a:t>차원 배열 만들기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ADA630-6BA9-4921-A1FB-4B86F34A2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480907"/>
            <a:ext cx="8017404" cy="2031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BF5F46-F895-45A9-BE6E-56A8F1585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3972937"/>
            <a:ext cx="8017404" cy="20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3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06.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변경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6164263" y="4173539"/>
            <a:ext cx="5486400" cy="192800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8746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06.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변경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변경 </a:t>
            </a:r>
            <a:r>
              <a:rPr lang="en-US" altLang="ko-KR" dirty="0"/>
              <a:t>–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라이브러리 불러오기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사용하려면 우선 </a:t>
            </a:r>
            <a:r>
              <a:rPr lang="en-US" altLang="ko-KR" b="1" dirty="0" err="1"/>
              <a:t>numpy</a:t>
            </a:r>
            <a:r>
              <a:rPr lang="ko-KR" altLang="en-US" dirty="0"/>
              <a:t> 라이브러리를 불러와야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라이브러리는 일반적으로 </a:t>
            </a:r>
            <a:r>
              <a:rPr lang="en-US" altLang="ko-KR" b="1" dirty="0"/>
              <a:t>np</a:t>
            </a:r>
            <a:r>
              <a:rPr lang="ko-KR" altLang="en-US" dirty="0"/>
              <a:t> 별칭을 붙여 불러옵니다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8397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3) 3</a:t>
            </a:r>
            <a:r>
              <a:rPr lang="ko-KR" altLang="en-US" sz="1200" b="1" dirty="0"/>
              <a:t>차원 배열 만들기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FD7B19-5601-46DB-8745-D69A5077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388291"/>
            <a:ext cx="8017404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3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기초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7360EF-D8AC-44E9-8F64-17BE7805B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705" y="1388291"/>
            <a:ext cx="3653186" cy="4697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300" b="1" dirty="0"/>
              <a:t>배열 정보 확인</a:t>
            </a:r>
          </a:p>
          <a:p>
            <a:r>
              <a:rPr lang="ko-KR" altLang="en-US" dirty="0"/>
              <a:t>배열 정보를 확인하는 다음 속성들을 기억하시기 바랍니다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shape </a:t>
            </a:r>
            <a:r>
              <a:rPr lang="ko-KR" altLang="en-US" dirty="0"/>
              <a:t>속성은 이후에도 많이 사용될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1) </a:t>
            </a:r>
            <a:r>
              <a:rPr lang="ko-KR" altLang="en-US" sz="1200" b="1" dirty="0"/>
              <a:t>차원 확인</a:t>
            </a:r>
            <a:endParaRPr lang="ko-KR" altLang="en-US" sz="1200" dirty="0"/>
          </a:p>
          <a:p>
            <a:r>
              <a:rPr lang="en-US" altLang="ko-KR" dirty="0" err="1"/>
              <a:t>ndim</a:t>
            </a:r>
            <a:r>
              <a:rPr lang="en-US" altLang="ko-KR" dirty="0"/>
              <a:t> </a:t>
            </a:r>
            <a:r>
              <a:rPr lang="ko-KR" altLang="en-US" dirty="0"/>
              <a:t>속성으로 배열 차원을 확인합니다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형태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크기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확인</a:t>
            </a:r>
            <a:endParaRPr lang="ko-KR" altLang="en-US" sz="1200" dirty="0"/>
          </a:p>
          <a:p>
            <a:r>
              <a:rPr lang="en-US" altLang="ko-KR" dirty="0"/>
              <a:t>shape </a:t>
            </a:r>
            <a:r>
              <a:rPr lang="ko-KR" altLang="en-US" dirty="0"/>
              <a:t>속성으로 배열 형태를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결과는 다음과 같은 형태의 </a:t>
            </a:r>
            <a:r>
              <a:rPr lang="ko-KR" altLang="en-US" dirty="0" err="1"/>
              <a:t>튜플로</a:t>
            </a:r>
            <a:r>
              <a:rPr lang="ko-KR" altLang="en-US" dirty="0"/>
              <a:t> 표시됩니다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: (x, 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: (x, y)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</a:t>
            </a:r>
            <a:r>
              <a:rPr lang="en-US" altLang="ko-KR" dirty="0"/>
              <a:t>: (x, y, z)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axis 0, axis 1, axis 2</a:t>
            </a:r>
            <a:r>
              <a:rPr lang="ko-KR" altLang="en-US" dirty="0"/>
              <a:t>의 크기를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D5BEDC7F-2B57-4DD6-AEB6-3838FE820460}"/>
              </a:ext>
            </a:extLst>
          </p:cNvPr>
          <p:cNvSpPr txBox="1">
            <a:spLocks/>
          </p:cNvSpPr>
          <p:nvPr/>
        </p:nvSpPr>
        <p:spPr>
          <a:xfrm>
            <a:off x="260705" y="4766733"/>
            <a:ext cx="3653186" cy="1591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AF32-069F-43F4-95A0-DEEF77DA3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1" y="1940027"/>
            <a:ext cx="8017404" cy="19356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60FE75-3AEB-4848-9A2D-1CB49271E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2" y="4023599"/>
            <a:ext cx="8017404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5373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3037</Words>
  <Application>Microsoft Office PowerPoint</Application>
  <PresentationFormat>와이드스크린</PresentationFormat>
  <Paragraphs>805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5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점핏</dc:creator>
  <cp:lastModifiedBy>윤명식</cp:lastModifiedBy>
  <cp:revision>1006</cp:revision>
  <dcterms:created xsi:type="dcterms:W3CDTF">2021-12-16T06:55:27Z</dcterms:created>
  <dcterms:modified xsi:type="dcterms:W3CDTF">2024-02-29T09:46:40Z</dcterms:modified>
</cp:coreProperties>
</file>