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4" r:id="rId2"/>
    <p:sldId id="344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A0EE1-7630-4209-8BDF-95FEB8651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36E9B3-4440-4D9D-8F6B-073E2C401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DD401-7962-4BD5-8AA4-9005209C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EEC53-338D-4360-B11D-C477DB48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0662D-2DFE-4797-8EFB-6A3B2E52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4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93E90-949B-4842-88D7-655A7214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93E64-D930-4531-AABF-C6F0E881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E4F0-041D-4FAD-8E55-E74F3708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2FC85-D7BE-451C-8FF4-E3B5220F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95429-E84D-40CF-8BAD-BE63FF7B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00F526-371A-40B0-BDF4-32E93F276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EA837-BBDC-4952-BEB8-D6368689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92548-7320-4568-8A75-E1D2A3F2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76CFF-BAE7-4044-91A9-B3B1EB1E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F8ED9-6471-4809-A09E-3BF88EB3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4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5B2FE-9906-42AC-A53B-F46FD39A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46660-657E-480E-B035-7914B824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8522F-9224-4DC0-9F1B-CD45091C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D011E-249D-4FDF-95C7-9DC1F636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799B3-CBEA-42B0-B4B8-BF5332E4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70AEA-1DDE-46D8-BBE9-245B8581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C0034-C65E-452C-B39C-A0EE2776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0339-78BE-44EE-B22E-9254C4FB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1CE21-9DFA-4268-A89B-A32CE0A7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6A0CE-F425-4F74-A6BD-C4C38795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45FF4-C7A4-49BD-BC03-87E71E09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B436F-795C-450C-83FC-75CCF1A4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79E2A-8468-4981-9DE0-DDF307B65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DD302-FF1F-4DA4-8969-4C4A98C8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7E57C-A046-4FA7-AF6E-4634A472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9583A-3D50-4478-A2B2-E0A27B2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01708-28B6-48A7-BBD7-14B67B9C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52A86-6ACC-4DEA-B558-1F2A2020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E1A32-8908-46FC-8ACE-B0FB828C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C86FBB-D5A1-457A-A010-7885B758D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FFF022-03AC-4621-9437-BD1C92FA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335616-9AFD-4678-928F-6AB0A815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1CD6C-A131-4B2C-B057-67D8301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07410-EA63-4D9C-AB68-A678B89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5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32AD7-C847-4E5C-A83B-970F0B25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A0CE0C-EF1F-4F27-BC51-39EE156D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6766FB-4584-43F8-8D70-75DADF89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03247C-614E-4B51-8084-33B7211E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3674D-4013-4914-B8BE-728B14FC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A387FF-11D6-4764-837E-9E6812B2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C97EC2-43EE-4D6C-B53B-4C577BE2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5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5EE4B-6DBA-4D3D-A7EB-CEA8B3F0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1D126-3B7F-458D-B0B3-0C6A6FE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A21D2-7984-4063-80DA-0E693C1FB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703B3-B95E-4697-A781-8856A2CF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C1160-2A9E-4F5C-9526-E200AA26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21D5A-DA39-481E-8CF3-B3DF902C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40C11-35A4-4345-965D-B8837926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1715D3-05C8-40EF-868C-D4866301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C5E8E-221E-4800-B196-4B73D3612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511FE-7BB4-43A6-8938-A137CAD0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7D887-C826-4F28-A477-765C7B73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DA5BA-6252-4C5E-9AC2-8FBA54A6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7F680-0915-486D-A882-DE9B1A27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58662-46CA-426F-BAD1-7FD24DAD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C3F0E-485E-4846-A678-83A9B227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CC82-2148-4A15-AC7C-5F6D415A1B0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9C65A-13BF-4CCF-94A1-96069B0C4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7085F-7BC8-4CFB-83CC-B02125D5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4ECC-8EED-4103-9F98-EA231BB23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4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1]– </a:t>
            </a:r>
            <a:r>
              <a:rPr lang="ko-KR" altLang="en-US" dirty="0"/>
              <a:t>컨설팅 제안서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C350-2C32-378B-FA78-47BCEA51D012}"/>
              </a:ext>
            </a:extLst>
          </p:cNvPr>
          <p:cNvSpPr txBox="1"/>
          <p:nvPr/>
        </p:nvSpPr>
        <p:spPr>
          <a:xfrm>
            <a:off x="1981200" y="1457781"/>
            <a:ext cx="805723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본인이 수행하고 있는 과제를 컨설팅 제안서의 형태로 정의해 봅니다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2D1191-43B5-0409-2B64-9ADB55EF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61954"/>
              </p:ext>
            </p:extLst>
          </p:nvPr>
        </p:nvGraphicFramePr>
        <p:xfrm>
          <a:off x="2170495" y="2196415"/>
          <a:ext cx="7416824" cy="4535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594306085"/>
                    </a:ext>
                  </a:extLst>
                </a:gridCol>
                <a:gridCol w="5436604">
                  <a:extLst>
                    <a:ext uri="{9D8B030D-6E8A-4147-A177-3AD203B41FA5}">
                      <a16:colId xmlns:a16="http://schemas.microsoft.com/office/drawing/2014/main" val="1760350422"/>
                    </a:ext>
                  </a:extLst>
                </a:gridCol>
              </a:tblGrid>
              <a:tr h="68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8388"/>
                  </a:ext>
                </a:extLst>
              </a:tr>
              <a:tr h="927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고객기대사항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니즈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구독자 유입 및 기존 구독자 유지 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신규 구독자 유입을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새로운 콘텐츠 확보 및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898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역할과 책임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예상시간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구독자를 분석하여 신규 구독자 유입을 위한 콘텐츠 예측 및 확보 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기존 구독자 데이터를 이용하기 때문에 </a:t>
                      </a:r>
                      <a:r>
                        <a:rPr lang="en-US" altLang="ko-KR" sz="1500" dirty="0"/>
                        <a:t>3 ~ 5</a:t>
                      </a:r>
                      <a:r>
                        <a:rPr lang="ko-KR" altLang="en-US" sz="1500" dirty="0"/>
                        <a:t>개월 예상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스포티파이의 협업 </a:t>
                      </a:r>
                      <a:r>
                        <a:rPr lang="ko-KR" altLang="en-US" sz="1500" dirty="0" err="1"/>
                        <a:t>필더링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dirty="0" err="1"/>
                        <a:t>BaRT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알고리즘을 이용해 추천 시스템 제작 시 </a:t>
                      </a:r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년 이상으로 예상 </a:t>
                      </a:r>
                      <a:r>
                        <a:rPr lang="ko-KR" altLang="en-US" sz="1500" dirty="0" err="1"/>
                        <a:t>됌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4701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금전적 약속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스포티파이는 위와 같은 알고리즘으로 통해 세계최고의 음악 </a:t>
                      </a:r>
                      <a:r>
                        <a:rPr lang="ko-KR" altLang="en-US" sz="1500" dirty="0" err="1"/>
                        <a:t>플렛폼이</a:t>
                      </a:r>
                      <a:r>
                        <a:rPr lang="ko-KR" altLang="en-US" sz="1500" dirty="0"/>
                        <a:t> 되었기에 </a:t>
                      </a:r>
                      <a:r>
                        <a:rPr lang="ko-KR" altLang="en-US" sz="1500" dirty="0" err="1"/>
                        <a:t>티빙만의</a:t>
                      </a:r>
                      <a:r>
                        <a:rPr lang="ko-KR" altLang="en-US" sz="1500" dirty="0"/>
                        <a:t> 추천 알고리즘을 할 시 세계최고의 </a:t>
                      </a:r>
                      <a:r>
                        <a:rPr lang="en-US" altLang="ko-KR" sz="1500" dirty="0"/>
                        <a:t>OTT</a:t>
                      </a:r>
                      <a:r>
                        <a:rPr lang="ko-KR" altLang="en-US" sz="1500" dirty="0"/>
                        <a:t>이자 빠른 트렌드 파악을 통해 신규 콘텐츠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기존 </a:t>
                      </a:r>
                      <a:r>
                        <a:rPr lang="en-US" altLang="ko-KR" sz="1500" dirty="0"/>
                        <a:t>IP</a:t>
                      </a:r>
                      <a:r>
                        <a:rPr lang="ko-KR" altLang="en-US" sz="1500" dirty="0"/>
                        <a:t>를 확보 및 확장을 통해 신규 구독자 유입과 기존 구독자 유지의 도움이 될 것으로 예상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또한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구독자 증가를 통해 간접광고의 노출을 많은 수의 구독자들이 볼 수 있고 한류를 확대 시켜 다른 계열사의 판매를 높일 수 있을 것으로 예상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2752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873005-A49A-43EB-877B-1830FE0F0364}"/>
              </a:ext>
            </a:extLst>
          </p:cNvPr>
          <p:cNvSpPr txBox="1"/>
          <p:nvPr/>
        </p:nvSpPr>
        <p:spPr>
          <a:xfrm>
            <a:off x="2423592" y="184250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2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E4D4C-1B1D-4453-960A-1AC046F69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7"/>
            <a:ext cx="10515600" cy="606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수업에서 학습하신 바와 같이</a:t>
            </a:r>
            <a:r>
              <a:rPr lang="en-US" altLang="ko-KR" sz="1500" dirty="0"/>
              <a:t>, </a:t>
            </a:r>
            <a:r>
              <a:rPr lang="ko-KR" altLang="en-US" sz="1500" dirty="0"/>
              <a:t>제안서란 고객 또는 이해관계자가 해당 제안을 ‘</a:t>
            </a:r>
            <a:r>
              <a:rPr lang="ko-KR" altLang="en-US" sz="1500" b="1" dirty="0"/>
              <a:t>구매하고 싶도록 </a:t>
            </a:r>
            <a:r>
              <a:rPr lang="ko-KR" altLang="en-US" sz="1500" b="1" dirty="0" err="1"/>
              <a:t>설득</a:t>
            </a:r>
            <a:r>
              <a:rPr lang="ko-KR" altLang="en-US" sz="1500" dirty="0" err="1"/>
              <a:t>’하는</a:t>
            </a:r>
            <a:r>
              <a:rPr lang="ko-KR" altLang="en-US" sz="1500" dirty="0"/>
              <a:t> 것 입니다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이에 짧은 시간 안에 명확하게 내용전달을 하기 위해서</a:t>
            </a:r>
            <a:r>
              <a:rPr lang="en-US" altLang="ko-KR" sz="1500" dirty="0"/>
              <a:t>, </a:t>
            </a:r>
            <a:r>
              <a:rPr lang="ko-KR" altLang="en-US" sz="1500" dirty="0"/>
              <a:t>내용을 구조적으로 정리해 보는 것입니다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그래야 중요한 빠지지 않고</a:t>
            </a:r>
            <a:r>
              <a:rPr lang="en-US" altLang="ko-KR" sz="1500" dirty="0"/>
              <a:t>, </a:t>
            </a:r>
            <a:r>
              <a:rPr lang="ko-KR" altLang="en-US" sz="1500" dirty="0"/>
              <a:t>핵심내용 위주로 전달할 수 있기 때문입니다</a:t>
            </a:r>
            <a:r>
              <a:rPr lang="en-US" altLang="ko-KR" sz="1500" dirty="0"/>
              <a:t>. </a:t>
            </a:r>
          </a:p>
          <a:p>
            <a:pPr>
              <a:buFontTx/>
              <a:buChar char="-"/>
            </a:pPr>
            <a:r>
              <a:rPr lang="ko-KR" altLang="en-US" sz="1500" dirty="0"/>
              <a:t>고객기대사항</a:t>
            </a:r>
            <a:r>
              <a:rPr lang="en-US" altLang="ko-KR" sz="1500" dirty="0"/>
              <a:t>/</a:t>
            </a:r>
            <a:r>
              <a:rPr lang="ko-KR" altLang="en-US" sz="1500" dirty="0"/>
              <a:t>니즈 </a:t>
            </a:r>
            <a:r>
              <a:rPr lang="en-US" altLang="ko-KR" sz="1500" dirty="0"/>
              <a:t>: </a:t>
            </a:r>
            <a:r>
              <a:rPr lang="ko-KR" altLang="en-US" sz="1500" dirty="0"/>
              <a:t>고객에 대한 문제점</a:t>
            </a:r>
            <a:r>
              <a:rPr lang="en-US" altLang="ko-KR" sz="1500" dirty="0"/>
              <a:t>(</a:t>
            </a:r>
            <a:r>
              <a:rPr lang="ko-KR" altLang="en-US" sz="1500" dirty="0"/>
              <a:t>개선점</a:t>
            </a:r>
            <a:r>
              <a:rPr lang="en-US" altLang="ko-KR" sz="1500" dirty="0"/>
              <a:t>)</a:t>
            </a:r>
            <a:r>
              <a:rPr lang="ko-KR" altLang="en-US" sz="1500" dirty="0"/>
              <a:t>을 공감하고 공유하기 위한 과정으로</a:t>
            </a:r>
            <a:r>
              <a:rPr lang="en-US" altLang="ko-KR" sz="1500" dirty="0"/>
              <a:t>, </a:t>
            </a:r>
            <a:r>
              <a:rPr lang="ko-KR" altLang="en-US" sz="1500" dirty="0"/>
              <a:t>고객사 전략요소정의</a:t>
            </a:r>
            <a:r>
              <a:rPr lang="en-US" altLang="ko-KR" sz="1500" dirty="0"/>
              <a:t>(</a:t>
            </a:r>
            <a:r>
              <a:rPr lang="ko-KR" altLang="en-US" sz="1500" dirty="0"/>
              <a:t>제안전략양식</a:t>
            </a:r>
            <a:r>
              <a:rPr lang="en-US" altLang="ko-KR" sz="1500" dirty="0"/>
              <a:t>3) </a:t>
            </a:r>
            <a:r>
              <a:rPr lang="ko-KR" altLang="en-US" sz="1500" dirty="0"/>
              <a:t>에서 작성한 고객변화 목표를 활용하여 변화목표가 달성 되었을 때 나타나는 고객사의 가치와 성과를 서술하고 그 외 프로젝트 이해관계자의 니즈와 기대사항을 중요도에 따라 작성합니다</a:t>
            </a:r>
            <a:r>
              <a:rPr lang="en-US" altLang="ko-KR" sz="1500" dirty="0"/>
              <a:t>. </a:t>
            </a:r>
          </a:p>
          <a:p>
            <a:pPr>
              <a:buFontTx/>
              <a:buChar char="-"/>
            </a:pPr>
            <a:r>
              <a:rPr lang="ko-KR" altLang="en-US" sz="1500" dirty="0"/>
              <a:t>역할과 책임</a:t>
            </a:r>
            <a:r>
              <a:rPr lang="en-US" altLang="ko-KR" sz="1500" dirty="0"/>
              <a:t>/</a:t>
            </a:r>
            <a:r>
              <a:rPr lang="ko-KR" altLang="en-US" sz="1500" dirty="0"/>
              <a:t>예상시간</a:t>
            </a:r>
            <a:r>
              <a:rPr lang="en-US" altLang="ko-KR" sz="1500" dirty="0"/>
              <a:t>: </a:t>
            </a:r>
            <a:r>
              <a:rPr lang="ko-KR" altLang="en-US" sz="1500" dirty="0"/>
              <a:t>시스템을 도입하게 되었을 때 현실적으로 어떻게 이루어지는지를 가늠하기 위함으로</a:t>
            </a:r>
            <a:r>
              <a:rPr lang="en-US" altLang="ko-KR" sz="1500" dirty="0"/>
              <a:t>, </a:t>
            </a:r>
            <a:r>
              <a:rPr lang="ko-KR" altLang="en-US" sz="1500" dirty="0"/>
              <a:t>고객이 달성해야 하는 고객목표와 이에 대한 컨설턴트의 역할과 책임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참가팀원</a:t>
            </a:r>
            <a:r>
              <a:rPr lang="en-US" altLang="ko-KR" sz="1500" dirty="0"/>
              <a:t>, </a:t>
            </a:r>
            <a:r>
              <a:rPr lang="ko-KR" altLang="en-US" sz="1500" dirty="0"/>
              <a:t>그리고 컨설팅 소요기간을 작업시간 프레임과 특정 이정표 등을 활용하여 설명합니다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 고객사의 역할</a:t>
            </a:r>
            <a:r>
              <a:rPr lang="en-US" altLang="ko-KR" sz="1500" dirty="0"/>
              <a:t>(</a:t>
            </a:r>
            <a:r>
              <a:rPr lang="ko-KR" altLang="en-US" sz="1500" dirty="0"/>
              <a:t>자료제공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지원사항</a:t>
            </a:r>
            <a:r>
              <a:rPr lang="en-US" altLang="ko-KR" sz="1500" dirty="0"/>
              <a:t>)</a:t>
            </a:r>
            <a:r>
              <a:rPr lang="ko-KR" altLang="en-US" sz="1500" dirty="0"/>
              <a:t>에 등에 대해 작성합니다</a:t>
            </a:r>
            <a:r>
              <a:rPr lang="en-US" altLang="ko-KR" sz="1500" dirty="0"/>
              <a:t>. </a:t>
            </a:r>
          </a:p>
          <a:p>
            <a:pPr>
              <a:buFontTx/>
              <a:buChar char="-"/>
            </a:pPr>
            <a:r>
              <a:rPr lang="ko-KR" altLang="en-US" sz="1500" dirty="0"/>
              <a:t>금전적 약속 </a:t>
            </a:r>
            <a:r>
              <a:rPr lang="en-US" altLang="ko-KR" sz="1500" dirty="0"/>
              <a:t>: </a:t>
            </a:r>
            <a:r>
              <a:rPr lang="ko-KR" altLang="en-US" sz="1500" dirty="0"/>
              <a:t>제안에 대한 효과를 설명하기 위함</a:t>
            </a:r>
            <a:r>
              <a:rPr lang="en-US" altLang="ko-KR" sz="1500" dirty="0"/>
              <a:t>(</a:t>
            </a:r>
            <a:r>
              <a:rPr lang="ko-KR" altLang="en-US" sz="1500" dirty="0"/>
              <a:t>솔루션으로 인한 비용</a:t>
            </a:r>
            <a:r>
              <a:rPr lang="en-US" altLang="ko-KR" sz="1500" dirty="0"/>
              <a:t>(</a:t>
            </a:r>
            <a:r>
              <a:rPr lang="ko-KR" altLang="en-US" sz="1500" dirty="0"/>
              <a:t>기회비용 포함</a:t>
            </a:r>
            <a:r>
              <a:rPr lang="en-US" altLang="ko-KR" sz="1500" dirty="0"/>
              <a:t>)</a:t>
            </a:r>
            <a:r>
              <a:rPr lang="ko-KR" altLang="en-US" sz="1500" dirty="0"/>
              <a:t>대비 효용이 크다</a:t>
            </a:r>
            <a:r>
              <a:rPr lang="en-US" altLang="ko-KR" sz="1500" dirty="0"/>
              <a:t>)</a:t>
            </a:r>
            <a:r>
              <a:rPr lang="ko-KR" altLang="en-US" sz="1500" dirty="0"/>
              <a:t>으로</a:t>
            </a:r>
            <a:r>
              <a:rPr lang="en-US" altLang="ko-KR" sz="1500" dirty="0"/>
              <a:t>, </a:t>
            </a:r>
            <a:r>
              <a:rPr lang="ko-KR" altLang="en-US" sz="1500" dirty="0"/>
              <a:t>고객이 지불할 금액과 지불방식</a:t>
            </a:r>
            <a:r>
              <a:rPr lang="en-US" altLang="ko-KR" sz="1500" dirty="0"/>
              <a:t>(</a:t>
            </a:r>
            <a:r>
              <a:rPr lang="ko-KR" altLang="en-US" sz="1500" dirty="0"/>
              <a:t>가격</a:t>
            </a:r>
            <a:r>
              <a:rPr lang="en-US" altLang="ko-KR" sz="1500" dirty="0"/>
              <a:t>, </a:t>
            </a:r>
            <a:r>
              <a:rPr lang="ko-KR" altLang="en-US" sz="1500" dirty="0"/>
              <a:t>조건</a:t>
            </a:r>
            <a:r>
              <a:rPr lang="en-US" altLang="ko-KR" sz="1500" dirty="0"/>
              <a:t>, </a:t>
            </a:r>
            <a:r>
              <a:rPr lang="ko-KR" altLang="en-US" sz="1500" dirty="0"/>
              <a:t>시기 등</a:t>
            </a:r>
            <a:r>
              <a:rPr lang="en-US" altLang="ko-KR" sz="1500" dirty="0"/>
              <a:t>)</a:t>
            </a:r>
            <a:r>
              <a:rPr lang="ko-KR" altLang="en-US" sz="1500" dirty="0"/>
              <a:t>에 대해 투입 인건비와 도입</a:t>
            </a:r>
            <a:r>
              <a:rPr lang="en-US" altLang="ko-KR" sz="1500" dirty="0"/>
              <a:t>/</a:t>
            </a:r>
            <a:r>
              <a:rPr lang="ko-KR" altLang="en-US" sz="1500" dirty="0"/>
              <a:t>설치비용 중심으로 기술하고</a:t>
            </a:r>
            <a:r>
              <a:rPr lang="en-US" altLang="ko-KR" sz="1500" dirty="0"/>
              <a:t>,</a:t>
            </a:r>
            <a:r>
              <a:rPr lang="ko-KR" altLang="en-US" sz="1500" dirty="0"/>
              <a:t>추가비용</a:t>
            </a:r>
            <a:r>
              <a:rPr lang="en-US" altLang="ko-KR" sz="1500" dirty="0"/>
              <a:t>(</a:t>
            </a:r>
            <a:r>
              <a:rPr lang="ko-KR" altLang="en-US" sz="1500" dirty="0"/>
              <a:t>소모품</a:t>
            </a:r>
            <a:r>
              <a:rPr lang="en-US" altLang="ko-KR" sz="1500" dirty="0"/>
              <a:t>/</a:t>
            </a:r>
            <a:r>
              <a:rPr lang="ko-KR" altLang="en-US" sz="1500" dirty="0"/>
              <a:t>추가 솔루션 해결 등</a:t>
            </a:r>
            <a:r>
              <a:rPr lang="en-US" altLang="ko-KR" sz="1500" dirty="0"/>
              <a:t>)</a:t>
            </a:r>
            <a:r>
              <a:rPr lang="ko-KR" altLang="en-US" sz="1500" dirty="0"/>
              <a:t>에 대해서도 고객사와 협의를 위해 기술하면 좋습니다</a:t>
            </a:r>
            <a:r>
              <a:rPr lang="en-US" altLang="ko-KR" sz="1500" dirty="0"/>
              <a:t>.  </a:t>
            </a:r>
            <a:br>
              <a:rPr lang="en-US" altLang="ko-KR" sz="1500" dirty="0"/>
            </a:br>
            <a:r>
              <a:rPr lang="ko-KR" altLang="en-US" sz="1500" dirty="0"/>
              <a:t>고객을 설득하기 위해서 고객의 문제에 공감하고</a:t>
            </a:r>
            <a:r>
              <a:rPr lang="en-US" altLang="ko-KR" sz="1500" dirty="0"/>
              <a:t>(or </a:t>
            </a:r>
            <a:r>
              <a:rPr lang="ko-KR" altLang="en-US" sz="1500" dirty="0"/>
              <a:t>고객이 미처 생각하지 못했던 개선영역에 대해서 제시</a:t>
            </a:r>
            <a:r>
              <a:rPr lang="en-US" altLang="ko-KR" sz="1500" dirty="0"/>
              <a:t>), </a:t>
            </a:r>
            <a:r>
              <a:rPr lang="ko-KR" altLang="en-US" sz="1500" dirty="0"/>
              <a:t>전문가</a:t>
            </a:r>
            <a:r>
              <a:rPr lang="en-US" altLang="ko-KR" sz="1500" dirty="0"/>
              <a:t>(KT</a:t>
            </a:r>
            <a:r>
              <a:rPr lang="ko-KR" altLang="en-US" sz="1500" dirty="0" err="1"/>
              <a:t>애이블러</a:t>
            </a:r>
            <a:r>
              <a:rPr lang="en-US" altLang="ko-KR" sz="1500" dirty="0"/>
              <a:t>)</a:t>
            </a:r>
            <a:r>
              <a:rPr lang="ko-KR" altLang="en-US" sz="1500" dirty="0"/>
              <a:t>로서 고객에게 해결방안을 </a:t>
            </a:r>
            <a:r>
              <a:rPr lang="ko-KR" altLang="en-US" sz="1500" dirty="0" err="1"/>
              <a:t>제시함으로서</a:t>
            </a:r>
            <a:r>
              <a:rPr lang="ko-KR" altLang="en-US" sz="1500" dirty="0"/>
              <a:t> 고객을 논리적으로 설득하는 것입니다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이 과정에서 고객의 니즈에 대한 내용으로 일관성 있게 작성되고 있는지 점검해 </a:t>
            </a:r>
            <a:r>
              <a:rPr lang="ko-KR" altLang="en-US" sz="1500" dirty="0" err="1"/>
              <a:t>보시길</a:t>
            </a:r>
            <a:r>
              <a:rPr lang="ko-KR" altLang="en-US" sz="1500" dirty="0"/>
              <a:t> 바라며</a:t>
            </a:r>
            <a:r>
              <a:rPr lang="en-US" altLang="ko-KR" sz="1500" dirty="0"/>
              <a:t>, </a:t>
            </a:r>
            <a:r>
              <a:rPr lang="ko-KR" altLang="en-US" sz="1500" dirty="0"/>
              <a:t>모든 문장은 고객의 입장에서 고객의 시각으로 구성하는 것이 보다 효과적입니다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스포티파이의 벤치마킹을 통한 설명이 좀 더 효과적으로 보입니다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7671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422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[양식 1]– 컨설팅 제안서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[양식 1]– 컨설팅 제안서 작성</dc:title>
  <dc:creator>윤명식</dc:creator>
  <cp:lastModifiedBy>윤명식</cp:lastModifiedBy>
  <cp:revision>2</cp:revision>
  <dcterms:created xsi:type="dcterms:W3CDTF">2024-05-30T02:13:03Z</dcterms:created>
  <dcterms:modified xsi:type="dcterms:W3CDTF">2024-05-30T07:41:46Z</dcterms:modified>
</cp:coreProperties>
</file>