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7" r:id="rId2"/>
    <p:sldId id="3409" r:id="rId3"/>
    <p:sldId id="3420" r:id="rId4"/>
    <p:sldId id="3421" r:id="rId5"/>
    <p:sldId id="3410" r:id="rId6"/>
    <p:sldId id="34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6DD0-C69D-40A8-9282-37DD67D45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0E2A1-EADC-45A4-9CB1-C9BFB0DA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7E494-5E26-4F1D-87AA-F0E87DB8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1C8F1-B804-41FD-9F9E-41A8715B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8D212-D16D-47B3-AF03-3787C77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9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4FE6-E7AC-49E8-B653-C9C6543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DC92E-E313-4E0A-AF47-248C33C1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14EE4-EB28-47C6-AC0C-C959C796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140E8-3B3E-4704-A79C-AD20A168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9078-66ED-4AF6-9945-B29057D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7A356-F4B8-46B2-A6AE-9A5E077C2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B4964-FC82-4041-9511-84A6E628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8573F-42AB-47EA-9BF2-6C6ABA3C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D6654-FFA2-48CC-A8B7-5BF98107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A9815-81B3-4A37-A5F9-B602B49C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57A06-3683-4AC1-974C-7ECC576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D055-30CD-4885-80E5-AA578F7A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6F589-C5B1-4C35-BDE2-A234689A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B3AC0-B019-4075-9B77-DD597B42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80256-E442-4CC7-B22E-3C18403C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D8C86-962B-4367-9BD4-C940359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2D630-CEE4-4919-AA04-AA849339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FB165-3BB1-43B7-A7BD-72FB2927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E7523-6990-4EF9-852E-1627F890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6B9D1-9675-4730-B579-BAC0196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482E-1AC6-4306-B99C-35D13C52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E6DB0-1A3B-413E-8401-877F4E63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0480D-3B6A-4372-9465-ADB833320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800F1-3469-49E4-8554-18110946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246C3-68D6-4BD7-BC10-AD15E07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822A8-BFDA-4EAB-9CC1-2780E8E5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262D3-EE69-4BD8-BBDE-C4747F29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0B99-08FF-4CEA-89E8-3A43CFF6E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F3521-E1C5-4177-B8D3-48D6F2A2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164FC-CFF0-4E54-8E21-AE5FC1CF5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99226-BD4D-4972-8855-82B147358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A098F-C6D3-4AB3-A518-FB23DD9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ECFD5-17D1-4506-B2F9-F26458C4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CD550-0383-4F39-B73E-ECCE336C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B245F-678D-4EB8-83D7-2091E40F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8B61EA-FA64-42F9-9AE8-93F99CD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7ED612-945D-4AD1-937D-06A94E3C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409D41-960B-48E2-A380-3DACE872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3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B118E-E430-4F53-A0C4-8ED2FBF2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2F4B6-54D5-45F4-B993-2CB0EB8E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61C21-7B64-4298-A57D-990FE2FF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2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C20-4B54-4E39-8D43-5A7E8124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3DFD4-10D6-4879-8417-27B6C012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D1007-AC94-4C20-ACE6-E30F32114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464F2-A0BF-4523-B2F6-2A2D8123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F3E4C-03BB-4040-B08A-18895C9A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AD6E8-BB5F-4E28-9787-294B78DF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F9FD7-7294-4089-88C9-40723D6F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65961B-3612-468A-8DCA-8F2E421D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D64B0-B759-42E5-B261-32DD349EC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8219C-75C4-43A5-90DE-A8873ED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AFD6B-117F-4F1E-930D-734A07F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38D23-5F08-4197-A7FC-406E6208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4A86E6-B373-44EE-9FDB-4402C87F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AB9C5-3124-4915-896E-3606CBB8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BEA3C-D7EC-4D3D-A283-4352786B4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8031-D02B-4C00-9D79-61D612F83DE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4D932-B40E-418D-B4B9-BE1825EAA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59E6B-80EE-493D-BCCE-A61A8AA31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A065-6BAB-47B2-B47C-F04430D76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998" y="487809"/>
            <a:ext cx="8256797" cy="4308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5-1]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30B0BB8-3D45-4B7D-9D73-27EAB36F6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2693623" y="1943836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b="1" dirty="0" err="1"/>
              <a:t>주제문</a:t>
            </a:r>
            <a:r>
              <a:rPr lang="en-US" altLang="ko-KR" sz="1200" b="1" dirty="0"/>
              <a:t>: AI </a:t>
            </a:r>
            <a:r>
              <a:rPr lang="ko-KR" altLang="en-US" sz="1200" b="1" dirty="0"/>
              <a:t>추천 시스템을 신규 구독자 유치 및 기존 구독자 유지 전략과 </a:t>
            </a:r>
            <a:r>
              <a:rPr lang="en-US" altLang="ko-KR" sz="1200" b="1" dirty="0"/>
              <a:t>KT </a:t>
            </a:r>
            <a:r>
              <a:rPr lang="ko-KR" altLang="en-US" sz="1200" b="1" dirty="0"/>
              <a:t>클라우드 기반의 서비스 이용 제안서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2693623" y="2591908"/>
            <a:ext cx="7101789" cy="12691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b="1" dirty="0"/>
              <a:t>비전과 연결</a:t>
            </a:r>
            <a:r>
              <a:rPr lang="en-US" altLang="ko-KR" sz="1200" b="1" dirty="0"/>
              <a:t>: </a:t>
            </a:r>
          </a:p>
          <a:p>
            <a:pPr marL="228600" indent="-228600" defTabSz="685800" fontAlgn="b">
              <a:buAutoNum type="arabicPeriod"/>
            </a:pPr>
            <a:r>
              <a:rPr lang="ko-KR" altLang="en-US" sz="1200" b="1" dirty="0"/>
              <a:t>고객사의 시장 점유율 확대 및 고객 만족도 향상과 서비스 운영을 위해 </a:t>
            </a:r>
            <a:r>
              <a:rPr lang="en-US" altLang="ko-KR" sz="1200" b="1" dirty="0"/>
              <a:t>KT </a:t>
            </a:r>
            <a:r>
              <a:rPr lang="ko-KR" altLang="en-US" sz="1200" b="1" dirty="0"/>
              <a:t>클라우드를 도입함으로써 </a:t>
            </a:r>
            <a:r>
              <a:rPr lang="ko-KR" altLang="en-US" sz="1200" b="1" dirty="0" err="1"/>
              <a:t>넷플릭스보다</a:t>
            </a:r>
            <a:r>
              <a:rPr lang="ko-KR" altLang="en-US" sz="1200" b="1" dirty="0"/>
              <a:t> 저렴한 이용료로 인프라와 서비스 안정성 및 확장성을 강화하여 구독자들께 좋은 서비스를 제공하고 합니다</a:t>
            </a:r>
            <a:r>
              <a:rPr lang="en-US" altLang="ko-KR" sz="1200" b="1" dirty="0"/>
              <a:t>.</a:t>
            </a:r>
          </a:p>
          <a:p>
            <a:pPr marL="228600" indent="-228600" defTabSz="685800" fontAlgn="b">
              <a:buAutoNum type="arabicPeriod"/>
            </a:pPr>
            <a:r>
              <a:rPr lang="ko-KR" altLang="en-US" sz="1200" b="1" dirty="0"/>
              <a:t>또한</a:t>
            </a:r>
            <a:r>
              <a:rPr lang="en-US" altLang="ko-KR" sz="1200" b="1" dirty="0"/>
              <a:t>, AI </a:t>
            </a:r>
            <a:r>
              <a:rPr lang="ko-KR" altLang="en-US" sz="1200" b="1" dirty="0"/>
              <a:t>추천 시스템을 강화함으로써 구독자의 트렌드에 맞는 콘텐츠를 제공 및 제작을 하여 신규 구독자 유입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구독자들에게 유튜브와 스포티파이 같은 경험을 제공함으로써 유지율을 높일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1991544" y="1943835"/>
            <a:ext cx="540060" cy="191721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r>
              <a:rPr lang="en-US" altLang="ko-KR" sz="1050" b="1" dirty="0"/>
              <a:t>Box 1</a:t>
            </a:r>
            <a:endParaRPr lang="ko-KR" altLang="en-US" sz="105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6DEBC0-D63A-B8DD-6787-45DDE54E9E2B}"/>
              </a:ext>
            </a:extLst>
          </p:cNvPr>
          <p:cNvSpPr/>
          <p:nvPr/>
        </p:nvSpPr>
        <p:spPr bwMode="auto">
          <a:xfrm>
            <a:off x="2693623" y="4247692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b="1" dirty="0"/>
              <a:t>핵심이슈 </a:t>
            </a:r>
            <a:r>
              <a:rPr lang="en-US" altLang="ko-KR" sz="1200" b="1" dirty="0"/>
              <a:t>1: AWS</a:t>
            </a:r>
            <a:r>
              <a:rPr lang="ko-KR" altLang="en-US" sz="1200" b="1" dirty="0"/>
              <a:t>보다 저렴한 </a:t>
            </a:r>
            <a:r>
              <a:rPr lang="en-US" altLang="ko-KR" sz="1200" b="1" dirty="0"/>
              <a:t>KT </a:t>
            </a:r>
            <a:r>
              <a:rPr lang="ko-KR" altLang="en-US" sz="1200" b="1" dirty="0"/>
              <a:t>클라우드를 사용하여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인프라 및 서비스 안정성과 확장성 강화</a:t>
            </a:r>
            <a:endParaRPr lang="en-US" altLang="ko-KR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3CC76E-9C53-8C6D-08B9-27D8E20C3857}"/>
              </a:ext>
            </a:extLst>
          </p:cNvPr>
          <p:cNvSpPr/>
          <p:nvPr/>
        </p:nvSpPr>
        <p:spPr bwMode="auto">
          <a:xfrm>
            <a:off x="2693623" y="4895764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b="1" dirty="0"/>
              <a:t>핵심이슈 </a:t>
            </a:r>
            <a:r>
              <a:rPr lang="en-US" altLang="ko-KR" sz="1200" b="1" dirty="0"/>
              <a:t>2: AI </a:t>
            </a:r>
            <a:r>
              <a:rPr lang="ko-KR" altLang="en-US" sz="1200" b="1" dirty="0"/>
              <a:t>추천 시스템 강화하여 구독자들에게 개인화된 콘텐츠 제공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E9A600-6EBD-FF84-F63D-605048DD64E7}"/>
              </a:ext>
            </a:extLst>
          </p:cNvPr>
          <p:cNvSpPr/>
          <p:nvPr/>
        </p:nvSpPr>
        <p:spPr bwMode="auto">
          <a:xfrm>
            <a:off x="1991544" y="4247690"/>
            <a:ext cx="540060" cy="18096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r>
              <a:rPr lang="en-US" altLang="ko-KR" sz="1050" b="1" dirty="0"/>
              <a:t>Box 2</a:t>
            </a:r>
            <a:endParaRPr lang="ko-KR" altLang="en-US" sz="105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E65EF-7080-10C7-3680-9E764D19DC4E}"/>
              </a:ext>
            </a:extLst>
          </p:cNvPr>
          <p:cNvSpPr/>
          <p:nvPr/>
        </p:nvSpPr>
        <p:spPr bwMode="auto">
          <a:xfrm>
            <a:off x="2693623" y="5544236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b="1" dirty="0"/>
              <a:t>핵심이슈 </a:t>
            </a:r>
            <a:r>
              <a:rPr lang="en-US" altLang="ko-KR" sz="1200" b="1" dirty="0"/>
              <a:t>3: AI</a:t>
            </a:r>
            <a:r>
              <a:rPr lang="ko-KR" altLang="en-US" sz="1200" b="1" dirty="0"/>
              <a:t>를 이용하여 구독자 선호도를 분석하고 콘텐츠 제작</a:t>
            </a:r>
            <a:r>
              <a:rPr lang="en-US" altLang="ko-KR" sz="1200" b="1" dirty="0"/>
              <a:t>, IP</a:t>
            </a:r>
            <a:r>
              <a:rPr lang="ko-KR" altLang="en-US" sz="1200" b="1" dirty="0"/>
              <a:t>확보 및 </a:t>
            </a:r>
            <a:r>
              <a:rPr lang="ko-KR" altLang="en-US" sz="1200" b="1" dirty="0" err="1"/>
              <a:t>큐레이션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559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DB5113-C196-4E97-8F23-BCB5DB222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1991544" y="1943835"/>
            <a:ext cx="540060" cy="42696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2693622" y="1925833"/>
            <a:ext cx="7575511" cy="21300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KT </a:t>
            </a:r>
            <a:r>
              <a:rPr lang="ko-KR" altLang="en-US" sz="1200" b="1" dirty="0"/>
              <a:t>클라우드 도입</a:t>
            </a:r>
            <a:endParaRPr lang="en-US" altLang="ko-KR" sz="1200" b="1" dirty="0"/>
          </a:p>
          <a:p>
            <a:pPr defTabSz="685800" fontAlgn="b">
              <a:lnSpc>
                <a:spcPct val="200000"/>
              </a:lnSpc>
            </a:pPr>
            <a:r>
              <a:rPr lang="ko-KR" altLang="en-US" sz="1200" b="1" dirty="0" err="1"/>
              <a:t>고객효용</a:t>
            </a:r>
            <a:r>
              <a:rPr lang="en-US" altLang="ko-KR" sz="1200" b="1" dirty="0"/>
              <a:t>: : KT </a:t>
            </a:r>
            <a:r>
              <a:rPr lang="ko-KR" altLang="en-US" sz="1200" b="1" dirty="0"/>
              <a:t>클라우드는 </a:t>
            </a:r>
            <a:r>
              <a:rPr lang="en-US" altLang="ko-KR" sz="1200" b="1" dirty="0"/>
              <a:t>AWS</a:t>
            </a:r>
            <a:r>
              <a:rPr lang="ko-KR" altLang="en-US" sz="1200" b="1" dirty="0"/>
              <a:t>에 비해 저렴한 비용으로 인프라와 서비스 안정화와 확장성을 제공 할 수 있습니다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고객사는 비용을 절감하면서도 안정적인 서비스를 제공할 수 있습니다</a:t>
            </a:r>
            <a:r>
              <a:rPr lang="en-US" altLang="ko-KR" sz="1200" b="1" dirty="0"/>
              <a:t>.</a:t>
            </a:r>
          </a:p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KT </a:t>
            </a:r>
            <a:r>
              <a:rPr lang="ko-KR" altLang="en-US" sz="1200" b="1" dirty="0"/>
              <a:t>클라우드는 한국 내 데이터 센터를 통해 </a:t>
            </a:r>
            <a:r>
              <a:rPr lang="ko-KR" altLang="en-US" sz="1200" b="1" dirty="0" err="1"/>
              <a:t>저지연</a:t>
            </a:r>
            <a:r>
              <a:rPr lang="ko-KR" altLang="en-US" sz="1200" b="1" dirty="0"/>
              <a:t> 고성능을 제공하고 로컬 네트워크의 안정성 통해 안정적이 서비스를 보장할 수 있습니다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또한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국내 시장에 최적화가 잘 되어있어 한국 사용자께는 높은 운영 성능을 제공 할 수 있습니다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2693622" y="4185085"/>
            <a:ext cx="7575510" cy="20283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2786389" y="1628800"/>
            <a:ext cx="6441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1 : AWS</a:t>
            </a:r>
            <a:r>
              <a:rPr lang="ko-KR" altLang="en-US" sz="1050" b="1" dirty="0"/>
              <a:t>보다 저렴한 </a:t>
            </a:r>
            <a:r>
              <a:rPr lang="en-US" altLang="ko-KR" sz="1050" b="1" dirty="0"/>
              <a:t>KT </a:t>
            </a:r>
            <a:r>
              <a:rPr lang="ko-KR" altLang="en-US" sz="1050" b="1" dirty="0"/>
              <a:t>클라우드를 사용하여 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인프라 및 서비스 안정성과 확장성 강화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3CE9EA-A394-442F-A1F8-12361110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06" y="4471720"/>
            <a:ext cx="3606522" cy="1513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5EAE5-C240-4146-801C-B978A503855E}"/>
              </a:ext>
            </a:extLst>
          </p:cNvPr>
          <p:cNvSpPr txBox="1"/>
          <p:nvPr/>
        </p:nvSpPr>
        <p:spPr>
          <a:xfrm>
            <a:off x="2786388" y="4221089"/>
            <a:ext cx="111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비용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9F18E0-9F8D-4411-B24F-D9E9250C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7" y="4460628"/>
            <a:ext cx="3606521" cy="152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4880C9-EE6F-483C-8E86-D0DFF6AB0EF8}"/>
              </a:ext>
            </a:extLst>
          </p:cNvPr>
          <p:cNvSpPr txBox="1"/>
          <p:nvPr/>
        </p:nvSpPr>
        <p:spPr>
          <a:xfrm>
            <a:off x="6601107" y="4185085"/>
            <a:ext cx="169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성능 및 안정성 </a:t>
            </a:r>
            <a:r>
              <a:rPr lang="ko-KR" altLang="en-US" sz="1200" b="1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53282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EBDEF3-6F5E-4294-850B-2B5DE10C9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1991544" y="1952836"/>
            <a:ext cx="540060" cy="41404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2693622" y="1952836"/>
            <a:ext cx="6966774" cy="176419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AI </a:t>
            </a:r>
            <a:r>
              <a:rPr lang="ko-KR" altLang="en-US" sz="1200" b="1" dirty="0"/>
              <a:t>기반 추천 알고리즘 도입</a:t>
            </a:r>
            <a:endParaRPr lang="en-US" altLang="ko-KR" sz="1200" b="1" dirty="0"/>
          </a:p>
          <a:p>
            <a:pPr defTabSz="685800" fontAlgn="b">
              <a:lnSpc>
                <a:spcPct val="200000"/>
              </a:lnSpc>
            </a:pPr>
            <a:r>
              <a:rPr lang="ko-KR" altLang="en-US" sz="1200" b="1" dirty="0" err="1"/>
              <a:t>고객효용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최신 </a:t>
            </a:r>
            <a:r>
              <a:rPr lang="en-US" altLang="ko-KR" sz="1200" b="1" dirty="0"/>
              <a:t>AI </a:t>
            </a:r>
            <a:r>
              <a:rPr lang="ko-KR" altLang="en-US" sz="1200" b="1" dirty="0"/>
              <a:t>기술 활용하여 구독자들의 시청 패턴 및 트렌드를 분석하여 개인화되 콘텐츠를 추천함으로써 구독자 만족도와 콘텐츠 소비를 증가 시킬 수 있습니다</a:t>
            </a:r>
            <a:r>
              <a:rPr lang="en-US" altLang="ko-KR" sz="1200" b="1" dirty="0"/>
              <a:t>.</a:t>
            </a:r>
          </a:p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스포티파이 및 유튜브 같은 </a:t>
            </a:r>
            <a:r>
              <a:rPr lang="ko-KR" altLang="en-US" sz="1200" b="1" dirty="0" err="1"/>
              <a:t>플렛폼은</a:t>
            </a:r>
            <a:r>
              <a:rPr lang="ko-KR" altLang="en-US" sz="1200" b="1" dirty="0"/>
              <a:t> 뛰어난 알고리즘과 분석을 통해 </a:t>
            </a:r>
            <a:r>
              <a:rPr lang="ko-KR" altLang="en-US" sz="1200" b="1" dirty="0" err="1"/>
              <a:t>세게최고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플렛폼이</a:t>
            </a:r>
            <a:r>
              <a:rPr lang="ko-KR" altLang="en-US" sz="1200" b="1" dirty="0"/>
              <a:t> 되었고 또한 유지율이 높습니다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2693622" y="3825045"/>
            <a:ext cx="6966774" cy="226825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2786389" y="1662916"/>
            <a:ext cx="4857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2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: AI </a:t>
            </a:r>
            <a:r>
              <a:rPr lang="ko-KR" altLang="en-US" sz="1050" b="1" dirty="0"/>
              <a:t>추천 시스템 강화하여 구독자들에게 개인화된 콘텐츠 제공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CA544-81CE-434C-980C-4C7C401DCED7}"/>
              </a:ext>
            </a:extLst>
          </p:cNvPr>
          <p:cNvSpPr txBox="1"/>
          <p:nvPr/>
        </p:nvSpPr>
        <p:spPr>
          <a:xfrm>
            <a:off x="2891644" y="378904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스포티파이 이용자 </a:t>
            </a:r>
            <a:r>
              <a:rPr lang="ko-KR" altLang="en-US" sz="1200" b="1" dirty="0" err="1"/>
              <a:t>증가폭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08A16E-A047-4761-8459-5E6D0C83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89" y="4035684"/>
            <a:ext cx="2733548" cy="19433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05B91-AA27-4396-B7A5-860BC1DA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23066"/>
            <a:ext cx="3402378" cy="1943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BE0707-5938-413A-8DF2-FCFBF5D4D6C5}"/>
              </a:ext>
            </a:extLst>
          </p:cNvPr>
          <p:cNvSpPr txBox="1"/>
          <p:nvPr/>
        </p:nvSpPr>
        <p:spPr>
          <a:xfrm>
            <a:off x="6023992" y="378904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유튜브 이용자 </a:t>
            </a:r>
            <a:r>
              <a:rPr lang="ko-KR" altLang="en-US" sz="1200" b="1" dirty="0" err="1"/>
              <a:t>증가폭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418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1A6653-4E87-4AC4-B231-82FA0401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1991544" y="1952836"/>
            <a:ext cx="540060" cy="42124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2693622" y="1952835"/>
            <a:ext cx="7502172" cy="21481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구독자 선호도 분석 및 콘텐츠 제작과 </a:t>
            </a:r>
            <a:r>
              <a:rPr lang="en-US" altLang="ko-KR" sz="1200" b="1" dirty="0"/>
              <a:t>IP </a:t>
            </a:r>
            <a:r>
              <a:rPr lang="ko-KR" altLang="en-US" sz="1200" b="1" dirty="0"/>
              <a:t>확보</a:t>
            </a:r>
            <a:endParaRPr lang="en-US" altLang="ko-KR" sz="1200" b="1" dirty="0"/>
          </a:p>
          <a:p>
            <a:pPr defTabSz="685800" fontAlgn="b">
              <a:lnSpc>
                <a:spcPct val="200000"/>
              </a:lnSpc>
            </a:pPr>
            <a:r>
              <a:rPr lang="ko-KR" altLang="en-US" sz="1200" b="1" dirty="0" err="1"/>
              <a:t>고객효용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개인화되 콘텐츠를 제공함으로써 만족도를 높이고 다양한 선호도를 반영한 콘텐츠를 </a:t>
            </a:r>
            <a:r>
              <a:rPr lang="ko-KR" altLang="en-US" sz="1200" b="1" dirty="0" err="1"/>
              <a:t>제공아혀</a:t>
            </a:r>
            <a:r>
              <a:rPr lang="ko-KR" altLang="en-US" sz="1200" b="1" dirty="0"/>
              <a:t> 많은 선택지와 서비스 이용시간 증가 시킬 수 있습니다</a:t>
            </a:r>
            <a:r>
              <a:rPr lang="en-US" altLang="ko-KR" sz="1200" b="1" dirty="0"/>
              <a:t>.</a:t>
            </a:r>
          </a:p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유튜브는 다양한 콘텐츠를 제공하고 유튜브에서 나온 것들이 그대로 트렌드가 되는 경우가 많습니다</a:t>
            </a:r>
            <a:r>
              <a:rPr lang="en-US" altLang="ko-KR" sz="1200" b="1" dirty="0"/>
              <a:t>. </a:t>
            </a:r>
            <a:r>
              <a:rPr lang="ko-KR" altLang="en-US" sz="1200" b="1" dirty="0" err="1"/>
              <a:t>쿠팡</a:t>
            </a:r>
            <a:r>
              <a:rPr lang="ko-KR" altLang="en-US" sz="1200" b="1" dirty="0"/>
              <a:t> 같은 쇼핑몰은 </a:t>
            </a:r>
            <a:r>
              <a:rPr lang="en-US" altLang="ko-KR" sz="1200" b="1" dirty="0"/>
              <a:t>AI</a:t>
            </a:r>
            <a:r>
              <a:rPr lang="ko-KR" altLang="en-US" sz="1200" b="1" dirty="0"/>
              <a:t>를 이용하여 개인 </a:t>
            </a:r>
            <a:r>
              <a:rPr lang="ko-KR" altLang="en-US" sz="1200" b="1" dirty="0" err="1"/>
              <a:t>맞춤형하여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큐레이션을</a:t>
            </a:r>
            <a:r>
              <a:rPr lang="ko-KR" altLang="en-US" sz="1200" b="1" dirty="0"/>
              <a:t> 하여 판매율 및 광고에 효과가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2693622" y="4136940"/>
            <a:ext cx="7502172" cy="223325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2786389" y="1655803"/>
            <a:ext cx="554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3 : AI</a:t>
            </a:r>
            <a:r>
              <a:rPr lang="ko-KR" altLang="en-US" sz="1050" b="1" dirty="0"/>
              <a:t>를 이용하여 구독자 선호도를 분석하고 콘텐츠 제작</a:t>
            </a:r>
            <a:r>
              <a:rPr lang="en-US" altLang="ko-KR" sz="1050" b="1" dirty="0"/>
              <a:t>, IP</a:t>
            </a:r>
            <a:r>
              <a:rPr lang="ko-KR" altLang="en-US" sz="1050" b="1" dirty="0"/>
              <a:t>확보 및 </a:t>
            </a:r>
            <a:r>
              <a:rPr lang="ko-KR" altLang="en-US" sz="1050" b="1" dirty="0" err="1"/>
              <a:t>큐레이션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0D7C88-AED3-4684-BC49-7864C031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8" y="4342540"/>
            <a:ext cx="3365893" cy="1822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ADB6B-D8CC-4B15-8113-4CC8B4158598}"/>
              </a:ext>
            </a:extLst>
          </p:cNvPr>
          <p:cNvSpPr txBox="1"/>
          <p:nvPr/>
        </p:nvSpPr>
        <p:spPr>
          <a:xfrm>
            <a:off x="2711624" y="41130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유튜브 마케팅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712D22-7538-499B-AC67-515EBDC70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342540"/>
            <a:ext cx="3724518" cy="1930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97A4B-6E30-4C09-AFA7-2272FBE7607B}"/>
              </a:ext>
            </a:extLst>
          </p:cNvPr>
          <p:cNvSpPr txBox="1"/>
          <p:nvPr/>
        </p:nvSpPr>
        <p:spPr>
          <a:xfrm>
            <a:off x="6311577" y="4096253"/>
            <a:ext cx="219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AI</a:t>
            </a:r>
            <a:r>
              <a:rPr lang="ko-KR" altLang="en-US" sz="1200" b="1" dirty="0"/>
              <a:t>를 도입하면 판매율 예측</a:t>
            </a:r>
          </a:p>
        </p:txBody>
      </p:sp>
    </p:spTree>
    <p:extLst>
      <p:ext uri="{BB962C8B-B14F-4D97-AF65-F5344CB8AC3E}">
        <p14:creationId xmlns:p14="http://schemas.microsoft.com/office/powerpoint/2010/main" val="34338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5-3]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032E21-2AE0-4349-A3C1-4EF2392D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1991544" y="1943835"/>
            <a:ext cx="540060" cy="34023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r>
              <a:rPr lang="en-US" altLang="ko-KR" sz="1050" b="1" dirty="0"/>
              <a:t>Box 4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2693622" y="2186863"/>
            <a:ext cx="6588732" cy="16471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>
              <a:lnSpc>
                <a:spcPct val="200000"/>
              </a:lnSpc>
            </a:pPr>
            <a:r>
              <a:rPr lang="ko-KR" altLang="en-US" sz="1200" b="1" dirty="0"/>
              <a:t>도표로 요약 설명</a:t>
            </a:r>
            <a:r>
              <a:rPr lang="en-US" altLang="ko-KR" sz="1200" b="1" dirty="0"/>
              <a:t>: AI </a:t>
            </a:r>
            <a:r>
              <a:rPr lang="ko-KR" altLang="en-US" sz="1200" b="1" dirty="0"/>
              <a:t>모델 개발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데이터 수집 및 </a:t>
            </a:r>
            <a:r>
              <a:rPr lang="ko-KR" altLang="en-US" sz="1200" b="1" dirty="0" err="1"/>
              <a:t>전처리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클라우드 인프라 </a:t>
            </a:r>
            <a:r>
              <a:rPr lang="en-US" altLang="ko-KR" sz="1200" b="1" dirty="0"/>
              <a:t> </a:t>
            </a:r>
            <a:br>
              <a:rPr lang="en-US" altLang="ko-KR" sz="1200" b="1" dirty="0"/>
            </a:br>
            <a:r>
              <a:rPr lang="en-US" altLang="ko-KR" sz="1200" b="1" dirty="0"/>
              <a:t>-AI </a:t>
            </a:r>
            <a:r>
              <a:rPr lang="ko-KR" altLang="en-US" sz="1200" b="1" dirty="0"/>
              <a:t>기반 추천 시스템 구축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모니터리 및 유지 보수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마케팅 및 홍보</a:t>
            </a:r>
            <a:endParaRPr lang="en-US" altLang="ko-KR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2693622" y="4063697"/>
            <a:ext cx="6588732" cy="12722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b="1" dirty="0"/>
              <a:t>다음단계 제시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향후 </a:t>
            </a:r>
            <a:r>
              <a:rPr lang="en-US" altLang="ko-KR" sz="1200" b="1" dirty="0"/>
              <a:t>AI </a:t>
            </a:r>
            <a:r>
              <a:rPr lang="ko-KR" altLang="en-US" sz="1200" b="1" dirty="0"/>
              <a:t>추천 시스템을 확장을 하여 종합 </a:t>
            </a:r>
            <a:r>
              <a:rPr lang="ko-KR" altLang="en-US" sz="1200" b="1" dirty="0" err="1"/>
              <a:t>플렛폼으로</a:t>
            </a:r>
            <a:r>
              <a:rPr lang="ko-KR" altLang="en-US" sz="1200" b="1" dirty="0"/>
              <a:t> 갈 수 있습니다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2786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비용</a:t>
            </a:r>
          </a:p>
        </p:txBody>
      </p:sp>
    </p:spTree>
    <p:extLst>
      <p:ext uri="{BB962C8B-B14F-4D97-AF65-F5344CB8AC3E}">
        <p14:creationId xmlns:p14="http://schemas.microsoft.com/office/powerpoint/2010/main" val="31120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B47A6-8FB2-450C-A824-40480427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"/>
            <a:ext cx="10515600" cy="603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[</a:t>
            </a:r>
            <a:r>
              <a:rPr lang="ko-KR" altLang="en-US" sz="1500" dirty="0"/>
              <a:t>양식</a:t>
            </a:r>
            <a:r>
              <a:rPr lang="en-US" altLang="ko-KR" sz="1500" dirty="0"/>
              <a:t>4]</a:t>
            </a:r>
            <a:r>
              <a:rPr lang="ko-KR" altLang="en-US" sz="1500" dirty="0"/>
              <a:t>가 </a:t>
            </a:r>
            <a:r>
              <a:rPr lang="en-US" altLang="ko-KR" sz="1500" dirty="0"/>
              <a:t>Draft</a:t>
            </a:r>
            <a:r>
              <a:rPr lang="ko-KR" altLang="en-US" sz="1500" dirty="0"/>
              <a:t>버전이었다면</a:t>
            </a:r>
            <a:r>
              <a:rPr lang="en-US" altLang="ko-KR" sz="1500" dirty="0"/>
              <a:t>, [</a:t>
            </a:r>
            <a:r>
              <a:rPr lang="ko-KR" altLang="en-US" sz="1500" dirty="0"/>
              <a:t>양식 </a:t>
            </a:r>
            <a:r>
              <a:rPr lang="en-US" altLang="ko-KR" sz="1500" dirty="0"/>
              <a:t>5]</a:t>
            </a:r>
            <a:r>
              <a:rPr lang="ko-KR" altLang="en-US" sz="1500" dirty="0"/>
              <a:t>은 구체화로 볼 수 있습니다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이러한 구체화가 필요한 이유는 전체적인 보고서를 </a:t>
            </a:r>
            <a:r>
              <a:rPr lang="ko-KR" altLang="en-US" sz="1500" dirty="0" err="1"/>
              <a:t>페이퍼화하여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늘리다보면</a:t>
            </a:r>
            <a:r>
              <a:rPr lang="en-US" altLang="ko-KR" sz="1500" dirty="0"/>
              <a:t>, </a:t>
            </a:r>
            <a:r>
              <a:rPr lang="ko-KR" altLang="en-US" sz="1500" dirty="0"/>
              <a:t>흐름을 놓치기 쉽고</a:t>
            </a:r>
            <a:r>
              <a:rPr lang="en-US" altLang="ko-KR" sz="1500" dirty="0"/>
              <a:t>,</a:t>
            </a:r>
            <a:r>
              <a:rPr lang="ko-KR" altLang="en-US" sz="1500" dirty="0"/>
              <a:t>중요한 부분의 효과적이고 임팩트 있는 전달 보다는 디자인 측면에 치우쳐 예쁜 보고서 만들기에 급급해지는 경우도 있기 때문입니다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제안내용에 고객이 일단 수긍이 되면</a:t>
            </a:r>
            <a:r>
              <a:rPr lang="en-US" altLang="ko-KR" sz="1500" dirty="0"/>
              <a:t>, </a:t>
            </a:r>
            <a:r>
              <a:rPr lang="ko-KR" altLang="en-US" sz="1500" dirty="0"/>
              <a:t>비용항목이 궁금할 텐데</a:t>
            </a:r>
            <a:r>
              <a:rPr lang="en-US" altLang="ko-KR" sz="1500" dirty="0"/>
              <a:t>, </a:t>
            </a:r>
            <a:r>
              <a:rPr lang="ko-KR" altLang="en-US" sz="1500" dirty="0"/>
              <a:t>이 부분이 각 항목별로 구체화되어야 설득력이 있고</a:t>
            </a:r>
            <a:r>
              <a:rPr lang="en-US" altLang="ko-KR" sz="1500" dirty="0"/>
              <a:t>, </a:t>
            </a:r>
            <a:r>
              <a:rPr lang="ko-KR" altLang="en-US" sz="1500" dirty="0"/>
              <a:t>시계열적 비용 추산이 달라질 수 있어서 이런 부분이 도표나 차트로 정리될 수 있다는 부분입니다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그리고 제안내용이 수락된다면 다음 단계에 대한 준비가 필요할 테니 당연히 사전에 제안되어 고객의 </a:t>
            </a:r>
            <a:r>
              <a:rPr lang="en-US" altLang="ko-KR" sz="1500" dirty="0"/>
              <a:t>risk</a:t>
            </a:r>
            <a:r>
              <a:rPr lang="ko-KR" altLang="en-US" sz="1500" dirty="0"/>
              <a:t>를 최소화 할 </a:t>
            </a:r>
            <a:br>
              <a:rPr lang="en-US" altLang="ko-KR" sz="1500" dirty="0"/>
            </a:br>
            <a:r>
              <a:rPr lang="ko-KR" altLang="en-US" sz="1500" dirty="0"/>
              <a:t>필요가 있는 과정입니다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짧은 시간에 과제를 완성하는게 쉽지 않으셨죠</a:t>
            </a:r>
            <a:r>
              <a:rPr lang="en-US" altLang="ko-KR" sz="1500" dirty="0"/>
              <a:t>?^^ </a:t>
            </a:r>
            <a:br>
              <a:rPr lang="en-US" altLang="ko-KR" sz="1500" dirty="0"/>
            </a:br>
            <a:r>
              <a:rPr lang="ko-KR" altLang="en-US" sz="1500" dirty="0"/>
              <a:t>저의 경험상 컴퓨터 앞에서 오랜 시간을 보내면서 고민한다고 결과물이 </a:t>
            </a:r>
            <a:r>
              <a:rPr lang="ko-KR" altLang="en-US" sz="1500" dirty="0" err="1"/>
              <a:t>좋았던건</a:t>
            </a:r>
            <a:r>
              <a:rPr lang="ko-KR" altLang="en-US" sz="1500" dirty="0"/>
              <a:t> 아닌 것 같습니다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집중력과 평상시에 논리적으로 접근하는 사고를 꾸준히 훈련해 보시는 것을 권유 드립니다</a:t>
            </a:r>
            <a:r>
              <a:rPr lang="en-US" altLang="ko-KR" sz="1500" dirty="0"/>
              <a:t>. </a:t>
            </a:r>
            <a:r>
              <a:rPr lang="ko-KR" altLang="en-US" sz="1500" dirty="0"/>
              <a:t>작성이 전단계와 이어지는 내용들이 많아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ko-KR" altLang="en-US" sz="1500" dirty="0"/>
              <a:t>아마 과제 한두개를 놓치다 보면 더욱 작성이 힘들었을 것입니다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 err="1"/>
              <a:t>튜터의</a:t>
            </a:r>
            <a:r>
              <a:rPr lang="ko-KR" altLang="en-US" sz="1500" dirty="0"/>
              <a:t> 피드백도 머리로는 이해하지만 막상 작성시에는 적용이 어려웠던 점을 이해합니다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저 또한 그런 시절이 있었던 것 같습니다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지나고 보니 완주가 의미가 있었고</a:t>
            </a:r>
            <a:r>
              <a:rPr lang="en-US" altLang="ko-KR" sz="1500" dirty="0"/>
              <a:t>, </a:t>
            </a:r>
            <a:r>
              <a:rPr lang="ko-KR" altLang="en-US" sz="1500" dirty="0"/>
              <a:t>그 속에서의 성장이 의미가 컸던 것 같습니다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38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669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[양식 5-1] 제안서 목차 및 작성</vt:lpstr>
      <vt:lpstr>[양식 5-2] 제안서 목차 및 작성</vt:lpstr>
      <vt:lpstr>[양식 5-2] 제안서 목차 및 작성</vt:lpstr>
      <vt:lpstr>[양식 5-2] 제안서 목차 및 작성</vt:lpstr>
      <vt:lpstr>[양식 5-3] 제안서 목차 및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5-1] 제안서 목차 및 작성</dc:title>
  <dc:creator>윤명식</dc:creator>
  <cp:lastModifiedBy>윤명식</cp:lastModifiedBy>
  <cp:revision>2</cp:revision>
  <dcterms:created xsi:type="dcterms:W3CDTF">2024-06-03T03:04:46Z</dcterms:created>
  <dcterms:modified xsi:type="dcterms:W3CDTF">2024-06-03T06:33:35Z</dcterms:modified>
</cp:coreProperties>
</file>