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3444" r:id="rId2"/>
    <p:sldId id="3443" r:id="rId3"/>
    <p:sldId id="3404" r:id="rId4"/>
    <p:sldId id="3411" r:id="rId5"/>
    <p:sldId id="3407" r:id="rId6"/>
    <p:sldId id="3409" r:id="rId7"/>
    <p:sldId id="3420" r:id="rId8"/>
    <p:sldId id="3421" r:id="rId9"/>
    <p:sldId id="3410" r:id="rId10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390" autoAdjust="0"/>
  </p:normalViewPr>
  <p:slideViewPr>
    <p:cSldViewPr snapToObjects="1">
      <p:cViewPr varScale="1">
        <p:scale>
          <a:sx n="108" d="100"/>
          <a:sy n="108" d="100"/>
        </p:scale>
        <p:origin x="1722" y="10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04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54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111295"/>
      </p:ext>
    </p:extLst>
  </p:cSld>
  <p:clrMapOvr>
    <a:masterClrMapping/>
  </p:clrMapOvr>
  <p:transition>
    <p:pu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1985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1114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9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346" r:id="rId5"/>
    <p:sldLayoutId id="2147484350" r:id="rId6"/>
    <p:sldLayoutId id="2147484383" r:id="rId7"/>
    <p:sldLayoutId id="2147484414" r:id="rId8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1]– </a:t>
            </a:r>
            <a:r>
              <a:rPr lang="ko-KR" altLang="en-US" dirty="0"/>
              <a:t>컨설팅 제안서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컨설팅 제안서의 형태로 정의해 봅니다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7400"/>
              </p:ext>
            </p:extLst>
          </p:nvPr>
        </p:nvGraphicFramePr>
        <p:xfrm>
          <a:off x="899592" y="2324100"/>
          <a:ext cx="7416824" cy="40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92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고객기대사항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신규 구독자 유입 및 기존 구독자 유지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신규 구독자 유입을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새로운 콘텐츠 확보 및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역할과 책임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예상시간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구독자를 분석하여 신규 구독자 유입을 위한 콘텐츠 예측 및 확보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기존 구독자 데이터를 이용하기 때문에 </a:t>
                      </a:r>
                      <a:r>
                        <a:rPr lang="en-US" altLang="ko-KR" dirty="0"/>
                        <a:t>3 ~ 5</a:t>
                      </a:r>
                      <a:r>
                        <a:rPr lang="ko-KR" altLang="en-US" dirty="0"/>
                        <a:t>개월 예상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스포티파이의 협업 </a:t>
                      </a:r>
                      <a:r>
                        <a:rPr lang="ko-KR" altLang="en-US" dirty="0" err="1"/>
                        <a:t>필더링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BaRT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알고리즘을 이용해 추천 시스템 제작 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이상으로 예상 </a:t>
                      </a:r>
                      <a:r>
                        <a:rPr lang="ko-KR" altLang="en-US" dirty="0" err="1"/>
                        <a:t>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금전적 약속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스포티파이는 위와 같은 알고리즘으로 통해 세계최고의 음악 </a:t>
                      </a:r>
                      <a:r>
                        <a:rPr lang="ko-KR" altLang="en-US" dirty="0" err="1"/>
                        <a:t>플렛폼이</a:t>
                      </a:r>
                      <a:r>
                        <a:rPr lang="ko-KR" altLang="en-US" dirty="0"/>
                        <a:t> 되었기에 </a:t>
                      </a:r>
                      <a:r>
                        <a:rPr lang="ko-KR" altLang="en-US" dirty="0" err="1"/>
                        <a:t>티빙만의</a:t>
                      </a:r>
                      <a:r>
                        <a:rPr lang="ko-KR" altLang="en-US" dirty="0"/>
                        <a:t> 추천 알고리즘을 할 시 세계최고의 </a:t>
                      </a:r>
                      <a:r>
                        <a:rPr lang="en-US" altLang="ko-KR" dirty="0"/>
                        <a:t>OTT</a:t>
                      </a:r>
                      <a:r>
                        <a:rPr lang="ko-KR" altLang="en-US" dirty="0"/>
                        <a:t>이자 빠른 트렌드 파악을 통해 신규 콘텐츠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를 확보 및 확장을 통해 신규 구독자 유입과 기존 구독자 유지의 도움이 될 것으로 예상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또한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구독자 증가를 통해 간접광고의 노출을 많은 수의 구독자들이 볼 수 있고 한류를 확대 시켜 다른 계열사의 판매를 높일 수 있을 것으로 예상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873005-A49A-43EB-877B-1830FE0F0364}"/>
              </a:ext>
            </a:extLst>
          </p:cNvPr>
          <p:cNvSpPr txBox="1"/>
          <p:nvPr/>
        </p:nvSpPr>
        <p:spPr>
          <a:xfrm>
            <a:off x="899592" y="184250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27849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2]– PREP </a:t>
            </a:r>
            <a:r>
              <a:rPr lang="ko-KR" altLang="en-US" dirty="0"/>
              <a:t>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대상으로 </a:t>
            </a:r>
            <a:r>
              <a:rPr lang="en-US" altLang="ko-KR" sz="1500" b="1" dirty="0"/>
              <a:t>PREP</a:t>
            </a:r>
            <a:r>
              <a:rPr lang="ko-KR" altLang="en-US" sz="1500" b="1" dirty="0"/>
              <a:t>를 정의합니다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9260"/>
              </p:ext>
            </p:extLst>
          </p:nvPr>
        </p:nvGraphicFramePr>
        <p:xfrm>
          <a:off x="899592" y="2324100"/>
          <a:ext cx="7416824" cy="3373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616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533208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Reason(3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2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764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3]– </a:t>
            </a:r>
            <a:r>
              <a:rPr lang="ko-KR" altLang="en-US" dirty="0"/>
              <a:t>이슈발굴 및 차별화 요소 도출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C2EE1-C6FC-46D1-9C7F-4B718633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896" y="1144872"/>
            <a:ext cx="8330136" cy="230832"/>
          </a:xfrm>
        </p:spPr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B85B657-5C54-4333-1CF8-F622194C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25709"/>
              </p:ext>
            </p:extLst>
          </p:nvPr>
        </p:nvGraphicFramePr>
        <p:xfrm>
          <a:off x="464048" y="1408865"/>
          <a:ext cx="8003234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14">
                  <a:extLst>
                    <a:ext uri="{9D8B030D-6E8A-4147-A177-3AD203B41FA5}">
                      <a16:colId xmlns:a16="http://schemas.microsoft.com/office/drawing/2014/main" val="893671653"/>
                    </a:ext>
                  </a:extLst>
                </a:gridCol>
                <a:gridCol w="957916">
                  <a:extLst>
                    <a:ext uri="{9D8B030D-6E8A-4147-A177-3AD203B41FA5}">
                      <a16:colId xmlns:a16="http://schemas.microsoft.com/office/drawing/2014/main" val="2202132462"/>
                    </a:ext>
                  </a:extLst>
                </a:gridCol>
                <a:gridCol w="772513">
                  <a:extLst>
                    <a:ext uri="{9D8B030D-6E8A-4147-A177-3AD203B41FA5}">
                      <a16:colId xmlns:a16="http://schemas.microsoft.com/office/drawing/2014/main" val="3911199001"/>
                    </a:ext>
                  </a:extLst>
                </a:gridCol>
                <a:gridCol w="1174220">
                  <a:extLst>
                    <a:ext uri="{9D8B030D-6E8A-4147-A177-3AD203B41FA5}">
                      <a16:colId xmlns:a16="http://schemas.microsoft.com/office/drawing/2014/main" val="3374727387"/>
                    </a:ext>
                  </a:extLst>
                </a:gridCol>
                <a:gridCol w="2008533">
                  <a:extLst>
                    <a:ext uri="{9D8B030D-6E8A-4147-A177-3AD203B41FA5}">
                      <a16:colId xmlns:a16="http://schemas.microsoft.com/office/drawing/2014/main" val="2290512831"/>
                    </a:ext>
                  </a:extLst>
                </a:gridCol>
                <a:gridCol w="882482">
                  <a:extLst>
                    <a:ext uri="{9D8B030D-6E8A-4147-A177-3AD203B41FA5}">
                      <a16:colId xmlns:a16="http://schemas.microsoft.com/office/drawing/2014/main" val="186888915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23336766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역할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성명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직책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포지션파워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핵심이슈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중요도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파워등급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X</a:t>
                      </a:r>
                      <a:r>
                        <a:rPr lang="ko-KR" altLang="en-US" sz="1100" b="1" dirty="0"/>
                        <a:t>중요도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09657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결정자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최주희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CEO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신규 구독자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75595661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신규 콘텐츠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666864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비용 절감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32476687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영향력자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고길동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COO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기존 구독자 유지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4019734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서비스 품질 유지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2290121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신규 시스템 및 신규 콘텐츠 집중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8124303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영향력자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이산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CFO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콘텐츠 제작 비용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1302709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콘텐츠</a:t>
                      </a:r>
                      <a:r>
                        <a:rPr lang="en-US" altLang="ko-KR" sz="1100" dirty="0"/>
                        <a:t>(IP) </a:t>
                      </a:r>
                      <a:r>
                        <a:rPr lang="ko-KR" altLang="en-US" sz="1100" dirty="0"/>
                        <a:t>확보 비용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6058413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비용 절감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4543075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929F3B-14AE-B740-C799-24DEE6A0E8F3}"/>
              </a:ext>
            </a:extLst>
          </p:cNvPr>
          <p:cNvCxnSpPr/>
          <p:nvPr/>
        </p:nvCxnSpPr>
        <p:spPr bwMode="auto">
          <a:xfrm>
            <a:off x="770008" y="6047325"/>
            <a:ext cx="7126715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6C00EC-1DD4-462F-932F-461FFCAF2AEA}"/>
              </a:ext>
            </a:extLst>
          </p:cNvPr>
          <p:cNvCxnSpPr>
            <a:cxnSpLocks/>
          </p:cNvCxnSpPr>
          <p:nvPr/>
        </p:nvCxnSpPr>
        <p:spPr bwMode="auto">
          <a:xfrm>
            <a:off x="770008" y="4292130"/>
            <a:ext cx="0" cy="17551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162A3-F714-ED72-F6F9-4A16E94335FD}"/>
              </a:ext>
            </a:extLst>
          </p:cNvPr>
          <p:cNvSpPr txBox="1"/>
          <p:nvPr/>
        </p:nvSpPr>
        <p:spPr>
          <a:xfrm>
            <a:off x="1161949" y="6101331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비용절감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D45C3-3073-BE00-2AE1-7AD2187A0EE7}"/>
              </a:ext>
            </a:extLst>
          </p:cNvPr>
          <p:cNvSpPr txBox="1"/>
          <p:nvPr/>
        </p:nvSpPr>
        <p:spPr>
          <a:xfrm>
            <a:off x="2971150" y="6101331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구독자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142AC-6EDF-FD84-11AC-2DA4E0868EB3}"/>
              </a:ext>
            </a:extLst>
          </p:cNvPr>
          <p:cNvSpPr txBox="1"/>
          <p:nvPr/>
        </p:nvSpPr>
        <p:spPr>
          <a:xfrm>
            <a:off x="4608004" y="6101331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서비스 유지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8E452-5E34-3543-3CC8-DE6C94DB4560}"/>
              </a:ext>
            </a:extLst>
          </p:cNvPr>
          <p:cNvSpPr txBox="1"/>
          <p:nvPr/>
        </p:nvSpPr>
        <p:spPr>
          <a:xfrm>
            <a:off x="6265516" y="6101331"/>
            <a:ext cx="1546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콘텐츠 제작 및 확보</a:t>
            </a:r>
            <a:endParaRPr lang="ko-KR" altLang="en-US" sz="105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3C3174-6163-436E-03CC-A757A9F30817}"/>
              </a:ext>
            </a:extLst>
          </p:cNvPr>
          <p:cNvCxnSpPr/>
          <p:nvPr/>
        </p:nvCxnSpPr>
        <p:spPr bwMode="auto">
          <a:xfrm>
            <a:off x="770009" y="5399253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78C8BDF-702F-952E-6EBA-24516101D7A4}"/>
              </a:ext>
            </a:extLst>
          </p:cNvPr>
          <p:cNvCxnSpPr/>
          <p:nvPr/>
        </p:nvCxnSpPr>
        <p:spPr bwMode="auto">
          <a:xfrm>
            <a:off x="770009" y="5075217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CB460C-1557-55EE-4F69-52BE589221AB}"/>
              </a:ext>
            </a:extLst>
          </p:cNvPr>
          <p:cNvCxnSpPr/>
          <p:nvPr/>
        </p:nvCxnSpPr>
        <p:spPr bwMode="auto">
          <a:xfrm>
            <a:off x="770009" y="4751181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4EF4AF-1219-F1BC-154E-733CC026CD73}"/>
              </a:ext>
            </a:extLst>
          </p:cNvPr>
          <p:cNvCxnSpPr/>
          <p:nvPr/>
        </p:nvCxnSpPr>
        <p:spPr bwMode="auto">
          <a:xfrm>
            <a:off x="770009" y="4427145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587EC6-8E77-BC4A-BFC8-5A428488D23F}"/>
              </a:ext>
            </a:extLst>
          </p:cNvPr>
          <p:cNvCxnSpPr/>
          <p:nvPr/>
        </p:nvCxnSpPr>
        <p:spPr bwMode="auto">
          <a:xfrm>
            <a:off x="770009" y="5723289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729A853-E36D-445B-8055-20D36108EEA7}"/>
              </a:ext>
            </a:extLst>
          </p:cNvPr>
          <p:cNvSpPr/>
          <p:nvPr/>
        </p:nvSpPr>
        <p:spPr bwMode="auto">
          <a:xfrm>
            <a:off x="1195517" y="4301710"/>
            <a:ext cx="523792" cy="46805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60</a:t>
            </a:r>
            <a:endParaRPr lang="ko-KR" altLang="en-US" sz="12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3E9C91-4CB2-46B6-863E-120F91212985}"/>
              </a:ext>
            </a:extLst>
          </p:cNvPr>
          <p:cNvSpPr/>
          <p:nvPr/>
        </p:nvSpPr>
        <p:spPr bwMode="auto">
          <a:xfrm>
            <a:off x="3348493" y="4229124"/>
            <a:ext cx="523792" cy="46805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40</a:t>
            </a:r>
            <a:endParaRPr lang="ko-KR" altLang="en-US" sz="12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86E2C9-0236-4587-B879-F28FFADF4180}"/>
              </a:ext>
            </a:extLst>
          </p:cNvPr>
          <p:cNvSpPr/>
          <p:nvPr/>
        </p:nvSpPr>
        <p:spPr bwMode="auto">
          <a:xfrm>
            <a:off x="5052683" y="4285596"/>
            <a:ext cx="523792" cy="46805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20</a:t>
            </a:r>
            <a:endParaRPr lang="ko-KR" altLang="en-US" sz="12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CB8DF0-16D7-45F0-86E3-F3078C056032}"/>
              </a:ext>
            </a:extLst>
          </p:cNvPr>
          <p:cNvSpPr/>
          <p:nvPr/>
        </p:nvSpPr>
        <p:spPr bwMode="auto">
          <a:xfrm>
            <a:off x="6876256" y="4547711"/>
            <a:ext cx="523792" cy="46805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80</a:t>
            </a:r>
            <a:endParaRPr lang="ko-KR" altLang="en-US" sz="12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4DEE966-FFE4-4B8D-8EB8-99519E9E9BA7}"/>
              </a:ext>
            </a:extLst>
          </p:cNvPr>
          <p:cNvSpPr/>
          <p:nvPr/>
        </p:nvSpPr>
        <p:spPr bwMode="auto">
          <a:xfrm>
            <a:off x="900053" y="5024273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20</a:t>
            </a:r>
            <a:endParaRPr lang="ko-KR" altLang="en-US" sz="12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D87A867-04C5-44E7-AD8F-F0C88EF02D1D}"/>
              </a:ext>
            </a:extLst>
          </p:cNvPr>
          <p:cNvSpPr/>
          <p:nvPr/>
        </p:nvSpPr>
        <p:spPr bwMode="auto">
          <a:xfrm>
            <a:off x="1591206" y="5024273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10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B0C5D70-32AC-4995-8101-E3CCD8CE4C09}"/>
              </a:ext>
            </a:extLst>
          </p:cNvPr>
          <p:cNvSpPr/>
          <p:nvPr/>
        </p:nvSpPr>
        <p:spPr bwMode="auto">
          <a:xfrm>
            <a:off x="1983419" y="4454039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30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445E3-235A-423B-9DB2-6009F5DE6C28}"/>
              </a:ext>
            </a:extLst>
          </p:cNvPr>
          <p:cNvSpPr txBox="1"/>
          <p:nvPr/>
        </p:nvSpPr>
        <p:spPr>
          <a:xfrm>
            <a:off x="927298" y="5428492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운영비용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62716-3487-4AF3-8BE6-9820EEDD91BE}"/>
              </a:ext>
            </a:extLst>
          </p:cNvPr>
          <p:cNvSpPr txBox="1"/>
          <p:nvPr/>
        </p:nvSpPr>
        <p:spPr>
          <a:xfrm>
            <a:off x="3417394" y="5245203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신규 구독자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C14E73-5956-43AB-B52D-E8E4FEE75CB8}"/>
              </a:ext>
            </a:extLst>
          </p:cNvPr>
          <p:cNvSpPr txBox="1"/>
          <p:nvPr/>
        </p:nvSpPr>
        <p:spPr>
          <a:xfrm>
            <a:off x="2089337" y="4874688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콘텐츠 비용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99F8A-CEE3-41BD-82E1-1BBDE33891C9}"/>
              </a:ext>
            </a:extLst>
          </p:cNvPr>
          <p:cNvSpPr/>
          <p:nvPr/>
        </p:nvSpPr>
        <p:spPr bwMode="auto">
          <a:xfrm>
            <a:off x="3435404" y="4818491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25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5BC604-CB02-4CED-BC82-A50CD748C02B}"/>
              </a:ext>
            </a:extLst>
          </p:cNvPr>
          <p:cNvSpPr txBox="1"/>
          <p:nvPr/>
        </p:nvSpPr>
        <p:spPr>
          <a:xfrm>
            <a:off x="1772342" y="5592625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IT</a:t>
            </a:r>
            <a:r>
              <a:rPr lang="ko-KR" altLang="en-US" sz="700" dirty="0"/>
              <a:t>비용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366AE-3725-4B50-A54B-E6B46BF24216}"/>
              </a:ext>
            </a:extLst>
          </p:cNvPr>
          <p:cNvSpPr txBox="1"/>
          <p:nvPr/>
        </p:nvSpPr>
        <p:spPr>
          <a:xfrm>
            <a:off x="3957878" y="4668350"/>
            <a:ext cx="842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기존구독자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FA6CC86-F3A2-4E76-B994-5F7FC54B4CED}"/>
              </a:ext>
            </a:extLst>
          </p:cNvPr>
          <p:cNvSpPr/>
          <p:nvPr/>
        </p:nvSpPr>
        <p:spPr bwMode="auto">
          <a:xfrm>
            <a:off x="3975888" y="4241638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2B94E6-D0A9-406A-9898-F3127E7AC0F5}"/>
              </a:ext>
            </a:extLst>
          </p:cNvPr>
          <p:cNvSpPr txBox="1"/>
          <p:nvPr/>
        </p:nvSpPr>
        <p:spPr>
          <a:xfrm>
            <a:off x="6829863" y="5490789"/>
            <a:ext cx="874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신규 콘텐츠 제작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75C441-6453-43A3-A9D9-F8D7637C232C}"/>
              </a:ext>
            </a:extLst>
          </p:cNvPr>
          <p:cNvSpPr/>
          <p:nvPr/>
        </p:nvSpPr>
        <p:spPr bwMode="auto">
          <a:xfrm>
            <a:off x="6847874" y="5064077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40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D480C0-BF5E-448C-9286-FE3469395972}"/>
              </a:ext>
            </a:extLst>
          </p:cNvPr>
          <p:cNvSpPr txBox="1"/>
          <p:nvPr/>
        </p:nvSpPr>
        <p:spPr>
          <a:xfrm>
            <a:off x="5631755" y="4713882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기존 서비스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B9093C-C601-4B2D-8DDB-EC6743C3E5F2}"/>
              </a:ext>
            </a:extLst>
          </p:cNvPr>
          <p:cNvSpPr/>
          <p:nvPr/>
        </p:nvSpPr>
        <p:spPr bwMode="auto">
          <a:xfrm>
            <a:off x="5649765" y="4287170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A08E8-C5C4-4EEE-BD7F-3076508B80EE}"/>
              </a:ext>
            </a:extLst>
          </p:cNvPr>
          <p:cNvSpPr txBox="1"/>
          <p:nvPr/>
        </p:nvSpPr>
        <p:spPr>
          <a:xfrm>
            <a:off x="5013509" y="5268584"/>
            <a:ext cx="66390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신규 서비스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EC31464-A83D-4AF1-B08A-50AC0DB5B56F}"/>
              </a:ext>
            </a:extLst>
          </p:cNvPr>
          <p:cNvSpPr/>
          <p:nvPr/>
        </p:nvSpPr>
        <p:spPr bwMode="auto">
          <a:xfrm>
            <a:off x="5031519" y="4841872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18782-97E9-41F5-B1C2-A5065268D302}"/>
              </a:ext>
            </a:extLst>
          </p:cNvPr>
          <p:cNvSpPr txBox="1"/>
          <p:nvPr/>
        </p:nvSpPr>
        <p:spPr>
          <a:xfrm>
            <a:off x="7539335" y="4799180"/>
            <a:ext cx="874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신규 </a:t>
            </a:r>
            <a:r>
              <a:rPr lang="en-US" altLang="ko-KR" sz="700" dirty="0"/>
              <a:t>IP</a:t>
            </a:r>
            <a:r>
              <a:rPr lang="ko-KR" altLang="en-US" sz="700" dirty="0"/>
              <a:t>확보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03E1EA-3573-4C00-99F8-7892DD67F8B1}"/>
              </a:ext>
            </a:extLst>
          </p:cNvPr>
          <p:cNvSpPr/>
          <p:nvPr/>
        </p:nvSpPr>
        <p:spPr bwMode="auto">
          <a:xfrm>
            <a:off x="7557346" y="4372468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35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A8991-C490-4FC6-81D9-A656FFD7074C}"/>
              </a:ext>
            </a:extLst>
          </p:cNvPr>
          <p:cNvSpPr txBox="1"/>
          <p:nvPr/>
        </p:nvSpPr>
        <p:spPr>
          <a:xfrm>
            <a:off x="7637126" y="5428435"/>
            <a:ext cx="874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IP</a:t>
            </a:r>
            <a:r>
              <a:rPr lang="ko-KR" altLang="en-US" sz="700" dirty="0"/>
              <a:t>확장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F54C20-F9F9-4E8C-AC6D-CED33BDFD41C}"/>
              </a:ext>
            </a:extLst>
          </p:cNvPr>
          <p:cNvSpPr/>
          <p:nvPr/>
        </p:nvSpPr>
        <p:spPr bwMode="auto">
          <a:xfrm>
            <a:off x="7655137" y="5001723"/>
            <a:ext cx="523784" cy="38118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4027242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4-Box</a:t>
            </a:r>
            <a:r>
              <a:rPr lang="ko-KR" altLang="en-US" dirty="0"/>
              <a:t>를 활용한 제안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DC2BF-BDF7-6077-62A1-D5CF18BB3F6C}"/>
              </a:ext>
            </a:extLst>
          </p:cNvPr>
          <p:cNvSpPr txBox="1"/>
          <p:nvPr/>
        </p:nvSpPr>
        <p:spPr>
          <a:xfrm>
            <a:off x="1250631" y="1592796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5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티빙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클라우드 솔루션 판매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5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9A134A-77DB-55E3-F346-7F955322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09680"/>
              </p:ext>
            </p:extLst>
          </p:nvPr>
        </p:nvGraphicFramePr>
        <p:xfrm>
          <a:off x="414997" y="1928043"/>
          <a:ext cx="8256797" cy="419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671">
                  <a:extLst>
                    <a:ext uri="{9D8B030D-6E8A-4147-A177-3AD203B41FA5}">
                      <a16:colId xmlns:a16="http://schemas.microsoft.com/office/drawing/2014/main" val="1017519828"/>
                    </a:ext>
                  </a:extLst>
                </a:gridCol>
                <a:gridCol w="7088126">
                  <a:extLst>
                    <a:ext uri="{9D8B030D-6E8A-4147-A177-3AD203B41FA5}">
                      <a16:colId xmlns:a16="http://schemas.microsoft.com/office/drawing/2014/main" val="759540263"/>
                    </a:ext>
                  </a:extLst>
                </a:gridCol>
              </a:tblGrid>
              <a:tr h="2514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1.Summary</a:t>
                      </a:r>
                      <a:b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주제문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246"/>
                  </a:ext>
                </a:extLst>
              </a:tr>
              <a:tr h="39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고객사는 치열해진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시장에서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 및 클라우드를 통해 기존 구독자 유지 및 신규 구독자 유입을 할 수 있으며 구독자들의 트렌드 파악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6640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고객의 비전과 연결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53125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빠른 트렌드를 파악하여 트렌드에 알맞은 콘텐츠를 제작 및 확보 함으로써 고객사는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시장에 선두 주자가 될 수 있게 하겠습니다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고객사가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시스템을 사용한다면 트렌드를 파악에 기존보다 적은 비용을 투입 해 구독자 유지 및 유입을 할 수 있는 콘텐츠 제작을 할 수 있을 것입니다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8063128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2.Introduction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우리는 고객사의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 개발에 대해 예상된 효과는 아래와 같습니다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세계최고의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플렛폼이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향후 종합 영상 </a:t>
                      </a: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플렛폼으로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발전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트렌드에 민감한 만큼 젊은 층에 선호도가 높아 질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2978796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3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본문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우리는 고객사에 안정적이고 수준 높은 시스템 성능을 제공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넷플릭스는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년을 거쳐 클라우드에 이전함으로써 월간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 가량 증가하는 스트리밍 서비스와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 증가한 이용 회원 수를 문제 없이 서비스를 제공하였습니다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저희 시스템을 사용하신다면 타사에 비해 적은 비용과 한국 기업인 만큼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AS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언어에 문제 없이 제공이 가능합니다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574381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4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고객사는 기존 서버 비용보다 저렴하고 안전하게 서버 유지 및 관리를 편리하게 운영하여 확장시에도 검증된 시스템을 운영할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088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7899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5-1]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30B0BB8-3D45-4B7D-9D73-27EAB36F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943835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 err="1"/>
              <a:t>주제문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추천 시스템을 신규 구독자 유치 및 기존 구독자 유지 전략과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 기반의 서비스 이용 제안서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2591907"/>
            <a:ext cx="7101789" cy="12691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비전과 연결</a:t>
            </a:r>
            <a:r>
              <a:rPr lang="en-US" altLang="ko-KR" sz="1200" b="1" dirty="0"/>
              <a:t>: </a:t>
            </a:r>
          </a:p>
          <a:p>
            <a:pPr marL="228600" indent="-228600" defTabSz="685800" eaLnBrk="1" fontAlgn="b" latinLnBrk="1" hangingPunct="1">
              <a:buAutoNum type="arabicPeriod"/>
            </a:pPr>
            <a:r>
              <a:rPr lang="ko-KR" altLang="en-US" sz="1200" b="1" dirty="0"/>
              <a:t>고객사의 시장 점유율 확대 및 고객 만족도 향상과 서비스 운영을 위해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클라우드를 도입함으로써 </a:t>
            </a:r>
            <a:r>
              <a:rPr lang="ko-KR" altLang="en-US" sz="1200" b="1" dirty="0" err="1"/>
              <a:t>넷플릭스보다</a:t>
            </a:r>
            <a:r>
              <a:rPr lang="ko-KR" altLang="en-US" sz="1200" b="1" dirty="0"/>
              <a:t> 저렴한 이용료로 인프라와 서비스 안정성 및 확장성을 강화하여 구독자들께 좋은 서비스를 제공하고 합니다</a:t>
            </a:r>
            <a:r>
              <a:rPr lang="en-US" altLang="ko-KR" sz="1200" b="1" dirty="0"/>
              <a:t>.</a:t>
            </a:r>
          </a:p>
          <a:p>
            <a:pPr marL="228600" indent="-228600" defTabSz="685800" eaLnBrk="1" fontAlgn="b" latinLnBrk="1" hangingPunct="1">
              <a:buAutoNum type="arabicPeriod"/>
            </a:pPr>
            <a:r>
              <a:rPr lang="ko-KR" altLang="en-US" sz="1200" b="1" dirty="0"/>
              <a:t>또한</a:t>
            </a:r>
            <a:r>
              <a:rPr lang="en-US" altLang="ko-KR" sz="1200" b="1" dirty="0"/>
              <a:t>, AI </a:t>
            </a:r>
            <a:r>
              <a:rPr lang="ko-KR" altLang="en-US" sz="1200" b="1" dirty="0"/>
              <a:t>추천 시스템을 강화함으로써 구독자의 트렌드에 맞는 콘텐츠를 제공 및 제작을 하여 신규 구독자 유입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구독자들에게 유튜브와 스포티파이 같은 경험을 제공함으로써 유지율을 높일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4"/>
            <a:ext cx="540060" cy="19172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1</a:t>
            </a:r>
            <a:endParaRPr lang="ko-KR" altLang="en-US" sz="105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6DEBC0-D63A-B8DD-6787-45DDE54E9E2B}"/>
              </a:ext>
            </a:extLst>
          </p:cNvPr>
          <p:cNvSpPr/>
          <p:nvPr/>
        </p:nvSpPr>
        <p:spPr bwMode="auto">
          <a:xfrm>
            <a:off x="1169622" y="4247691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1: AWS</a:t>
            </a:r>
            <a:r>
              <a:rPr lang="ko-KR" altLang="en-US" sz="1200" b="1" dirty="0"/>
              <a:t>보다 저렴한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클라우드를 사용하여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인프라 및 서비스 안정성과 확장성 강화</a:t>
            </a:r>
            <a:endParaRPr lang="en-US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CC76E-9C53-8C6D-08B9-27D8E20C3857}"/>
              </a:ext>
            </a:extLst>
          </p:cNvPr>
          <p:cNvSpPr/>
          <p:nvPr/>
        </p:nvSpPr>
        <p:spPr bwMode="auto">
          <a:xfrm>
            <a:off x="1169622" y="4895763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2: AI </a:t>
            </a:r>
            <a:r>
              <a:rPr lang="ko-KR" altLang="en-US" sz="1200" b="1" dirty="0"/>
              <a:t>추천 시스템 강화하여 구독자들에게 개인화된 콘텐츠 제공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E9A600-6EBD-FF84-F63D-605048DD64E7}"/>
              </a:ext>
            </a:extLst>
          </p:cNvPr>
          <p:cNvSpPr/>
          <p:nvPr/>
        </p:nvSpPr>
        <p:spPr bwMode="auto">
          <a:xfrm>
            <a:off x="467544" y="4247690"/>
            <a:ext cx="540060" cy="18096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2</a:t>
            </a:r>
            <a:endParaRPr lang="ko-KR" altLang="en-US" sz="105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E65EF-7080-10C7-3680-9E764D19DC4E}"/>
              </a:ext>
            </a:extLst>
          </p:cNvPr>
          <p:cNvSpPr/>
          <p:nvPr/>
        </p:nvSpPr>
        <p:spPr bwMode="auto">
          <a:xfrm>
            <a:off x="1169622" y="5544235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3: AI</a:t>
            </a:r>
            <a:r>
              <a:rPr lang="ko-KR" altLang="en-US" sz="1200" b="1" dirty="0"/>
              <a:t>를 이용하여 구독자 선호도를 분석하고 콘텐츠 제작</a:t>
            </a:r>
            <a:r>
              <a:rPr lang="en-US" altLang="ko-KR" sz="1200" b="1" dirty="0"/>
              <a:t>, IP</a:t>
            </a:r>
            <a:r>
              <a:rPr lang="ko-KR" altLang="en-US" sz="1200" b="1" dirty="0"/>
              <a:t>확보 및 </a:t>
            </a:r>
            <a:r>
              <a:rPr lang="ko-KR" altLang="en-US" sz="1200" b="1" dirty="0" err="1"/>
              <a:t>큐레이션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55988196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B5113-C196-4E97-8F23-BCB5DB22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42696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1" y="1925832"/>
            <a:ext cx="7575511" cy="21300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KT </a:t>
            </a:r>
            <a:r>
              <a:rPr lang="ko-KR" altLang="en-US" sz="1200" b="1" dirty="0"/>
              <a:t>클라우드 도입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: KT </a:t>
            </a:r>
            <a:r>
              <a:rPr lang="ko-KR" altLang="en-US" sz="1200" b="1" dirty="0"/>
              <a:t>클라우드는 </a:t>
            </a:r>
            <a:r>
              <a:rPr lang="en-US" altLang="ko-KR" sz="1200" b="1" dirty="0"/>
              <a:t>AWS</a:t>
            </a:r>
            <a:r>
              <a:rPr lang="ko-KR" altLang="en-US" sz="1200" b="1" dirty="0"/>
              <a:t>에 비해 저렴한 비용으로 인프라와 서비스 안정화와 확장성을 제공 할 수 있습니다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고객사는 비용을 절감하면서도 안정적인 서비스를 제공할 수 있습니다</a:t>
            </a:r>
            <a:r>
              <a:rPr lang="en-US" altLang="ko-KR" sz="1200" b="1" dirty="0"/>
              <a:t>.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KT </a:t>
            </a:r>
            <a:r>
              <a:rPr lang="ko-KR" altLang="en-US" sz="1200" b="1" dirty="0"/>
              <a:t>클라우드는 한국 내 데이터 센터를 통해 </a:t>
            </a:r>
            <a:r>
              <a:rPr lang="ko-KR" altLang="en-US" sz="1200" b="1" dirty="0" err="1"/>
              <a:t>저지연</a:t>
            </a:r>
            <a:r>
              <a:rPr lang="ko-KR" altLang="en-US" sz="1200" b="1" dirty="0"/>
              <a:t> 고성능을 제공하고 로컬 네트워크의 안정성 통해 안정적이 서비스를 보장할 수 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또한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국내 시장에 최적화가 잘 되어있어 한국 사용자께는 높은 운영 성능을 제공 할 수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4185084"/>
            <a:ext cx="7575510" cy="20283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8" y="1628800"/>
            <a:ext cx="6441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1 : AWS</a:t>
            </a:r>
            <a:r>
              <a:rPr lang="ko-KR" altLang="en-US" sz="1050" b="1" dirty="0"/>
              <a:t>보다 저렴한 </a:t>
            </a:r>
            <a:r>
              <a:rPr lang="en-US" altLang="ko-KR" sz="1050" b="1" dirty="0"/>
              <a:t>KT </a:t>
            </a:r>
            <a:r>
              <a:rPr lang="ko-KR" altLang="en-US" sz="1050" b="1" dirty="0"/>
              <a:t>클라우드를 사용하여 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인프라 및 서비스 안정성과 확장성 강화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3CE9EA-A394-442F-A1F8-12361110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06" y="4471720"/>
            <a:ext cx="3606522" cy="1513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5EAE5-C240-4146-801C-B978A503855E}"/>
              </a:ext>
            </a:extLst>
          </p:cNvPr>
          <p:cNvSpPr txBox="1"/>
          <p:nvPr/>
        </p:nvSpPr>
        <p:spPr>
          <a:xfrm>
            <a:off x="1262388" y="4221088"/>
            <a:ext cx="111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비용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9F18E0-9F8D-4411-B24F-D9E9250C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46" y="4460628"/>
            <a:ext cx="3606521" cy="152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4880C9-EE6F-483C-8E86-D0DFF6AB0EF8}"/>
              </a:ext>
            </a:extLst>
          </p:cNvPr>
          <p:cNvSpPr txBox="1"/>
          <p:nvPr/>
        </p:nvSpPr>
        <p:spPr>
          <a:xfrm>
            <a:off x="5077106" y="4185084"/>
            <a:ext cx="169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성능 및 안정성 </a:t>
            </a:r>
            <a:r>
              <a:rPr lang="ko-KR" altLang="en-US" sz="1200" b="1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53282571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EBDEF3-6F5E-4294-850B-2B5DE10C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52835"/>
            <a:ext cx="540060" cy="41404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952836"/>
            <a:ext cx="6966774" cy="176419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기반 추천 알고리즘 도입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최신 </a:t>
            </a:r>
            <a:r>
              <a:rPr lang="en-US" altLang="ko-KR" sz="1200" b="1" dirty="0"/>
              <a:t>AI </a:t>
            </a:r>
            <a:r>
              <a:rPr lang="ko-KR" altLang="en-US" sz="1200" b="1" dirty="0"/>
              <a:t>기술 활용하여 구독자들의 시청 패턴 및 트렌드를 분석하여 개인화되 콘텐츠를 추천함으로써 구독자 만족도와 콘텐츠 소비를 증가 시킬 수 있습니다</a:t>
            </a:r>
            <a:r>
              <a:rPr lang="en-US" altLang="ko-KR" sz="1200" b="1" dirty="0"/>
              <a:t>.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스포티파이 및 유튜브 같은 </a:t>
            </a:r>
            <a:r>
              <a:rPr lang="ko-KR" altLang="en-US" sz="1200" b="1" dirty="0" err="1"/>
              <a:t>플렛폼은</a:t>
            </a:r>
            <a:r>
              <a:rPr lang="ko-KR" altLang="en-US" sz="1200" b="1" dirty="0"/>
              <a:t> 뛰어난 알고리즘과 분석을 통해 </a:t>
            </a:r>
            <a:r>
              <a:rPr lang="ko-KR" altLang="en-US" sz="1200" b="1" dirty="0" err="1"/>
              <a:t>세게최고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플렛폼이</a:t>
            </a:r>
            <a:r>
              <a:rPr lang="ko-KR" altLang="en-US" sz="1200" b="1" dirty="0"/>
              <a:t> 되었고 또한 유지율이 높습니다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825045"/>
            <a:ext cx="6966774" cy="22682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8" y="1662916"/>
            <a:ext cx="4857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2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: AI </a:t>
            </a:r>
            <a:r>
              <a:rPr lang="ko-KR" altLang="en-US" sz="1050" b="1" dirty="0"/>
              <a:t>추천 시스템 강화하여 구독자들에게 개인화된 콘텐츠 제공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CA544-81CE-434C-980C-4C7C401DCED7}"/>
              </a:ext>
            </a:extLst>
          </p:cNvPr>
          <p:cNvSpPr txBox="1"/>
          <p:nvPr/>
        </p:nvSpPr>
        <p:spPr>
          <a:xfrm>
            <a:off x="1367644" y="378904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스포티파이 이용자 </a:t>
            </a:r>
            <a:r>
              <a:rPr lang="ko-KR" altLang="en-US" sz="1200" b="1" dirty="0" err="1"/>
              <a:t>증가폭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08A16E-A047-4761-8459-5E6D0C83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9" y="4035683"/>
            <a:ext cx="2733548" cy="19433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05B91-AA27-4396-B7A5-860BC1DA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23065"/>
            <a:ext cx="3402378" cy="1943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BE0707-5938-413A-8DF2-FCFBF5D4D6C5}"/>
              </a:ext>
            </a:extLst>
          </p:cNvPr>
          <p:cNvSpPr txBox="1"/>
          <p:nvPr/>
        </p:nvSpPr>
        <p:spPr>
          <a:xfrm>
            <a:off x="4499992" y="378904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유튜브 이용자 </a:t>
            </a:r>
            <a:r>
              <a:rPr lang="ko-KR" altLang="en-US" sz="1200" b="1" dirty="0" err="1"/>
              <a:t>증가폭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418355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1A6653-4E87-4AC4-B231-82FA0401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52835"/>
            <a:ext cx="540060" cy="42124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952835"/>
            <a:ext cx="7502172" cy="21481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구독자 선호도 분석 및 콘텐츠 제작과 </a:t>
            </a:r>
            <a:r>
              <a:rPr lang="en-US" altLang="ko-KR" sz="1200" b="1" dirty="0"/>
              <a:t>IP </a:t>
            </a:r>
            <a:r>
              <a:rPr lang="ko-KR" altLang="en-US" sz="1200" b="1" dirty="0"/>
              <a:t>확보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개인화되 콘텐츠를 제공함으로써 만족도를 높이고 다양한 선호도를 반영한 콘텐츠를 </a:t>
            </a:r>
            <a:r>
              <a:rPr lang="ko-KR" altLang="en-US" sz="1200" b="1" dirty="0" err="1"/>
              <a:t>제공아혀</a:t>
            </a:r>
            <a:r>
              <a:rPr lang="ko-KR" altLang="en-US" sz="1200" b="1" dirty="0"/>
              <a:t> 많은 선택지와 서비스 이용시간 증가 시킬 수 있습니다</a:t>
            </a:r>
            <a:r>
              <a:rPr lang="en-US" altLang="ko-KR" sz="1200" b="1" dirty="0"/>
              <a:t>.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유튜브는 다양한 콘텐츠를 제공하고 유튜브에서 나온 것들이 그대로 트렌드가 되는 경우가 많습니다</a:t>
            </a:r>
            <a:r>
              <a:rPr lang="en-US" altLang="ko-KR" sz="1200" b="1" dirty="0"/>
              <a:t>. </a:t>
            </a:r>
            <a:r>
              <a:rPr lang="ko-KR" altLang="en-US" sz="1200" b="1" dirty="0" err="1"/>
              <a:t>쿠팡</a:t>
            </a:r>
            <a:r>
              <a:rPr lang="ko-KR" altLang="en-US" sz="1200" b="1" dirty="0"/>
              <a:t> 같은 쇼핑몰은 </a:t>
            </a:r>
            <a:r>
              <a:rPr lang="en-US" altLang="ko-KR" sz="1200" b="1" dirty="0"/>
              <a:t>AI</a:t>
            </a:r>
            <a:r>
              <a:rPr lang="ko-KR" altLang="en-US" sz="1200" b="1" dirty="0"/>
              <a:t>를 이용하여 개인 </a:t>
            </a:r>
            <a:r>
              <a:rPr lang="ko-KR" altLang="en-US" sz="1200" b="1" dirty="0" err="1"/>
              <a:t>맞춤형하여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큐레이션을</a:t>
            </a:r>
            <a:r>
              <a:rPr lang="ko-KR" altLang="en-US" sz="1200" b="1" dirty="0"/>
              <a:t> 하여 판매율 및 광고에 효과가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4136939"/>
            <a:ext cx="7502172" cy="223325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8" y="1655803"/>
            <a:ext cx="554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3 : AI</a:t>
            </a:r>
            <a:r>
              <a:rPr lang="ko-KR" altLang="en-US" sz="1050" b="1" dirty="0"/>
              <a:t>를 이용하여 구독자 선호도를 분석하고 콘텐츠 제작</a:t>
            </a:r>
            <a:r>
              <a:rPr lang="en-US" altLang="ko-KR" sz="1050" b="1" dirty="0"/>
              <a:t>, IP</a:t>
            </a:r>
            <a:r>
              <a:rPr lang="ko-KR" altLang="en-US" sz="1050" b="1" dirty="0"/>
              <a:t>확보 및 </a:t>
            </a:r>
            <a:r>
              <a:rPr lang="ko-KR" altLang="en-US" sz="1050" b="1" dirty="0" err="1"/>
              <a:t>큐레이션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0D7C88-AED3-4684-BC49-7864C031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07" y="4342540"/>
            <a:ext cx="3365893" cy="1822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ADB6B-D8CC-4B15-8113-4CC8B4158598}"/>
              </a:ext>
            </a:extLst>
          </p:cNvPr>
          <p:cNvSpPr txBox="1"/>
          <p:nvPr/>
        </p:nvSpPr>
        <p:spPr>
          <a:xfrm>
            <a:off x="1187624" y="41130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유튜브 마케팅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712D22-7538-499B-AC67-515EBDC70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342540"/>
            <a:ext cx="3724518" cy="1930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97A4B-6E30-4C09-AFA7-2272FBE7607B}"/>
              </a:ext>
            </a:extLst>
          </p:cNvPr>
          <p:cNvSpPr txBox="1"/>
          <p:nvPr/>
        </p:nvSpPr>
        <p:spPr>
          <a:xfrm>
            <a:off x="4787576" y="4096252"/>
            <a:ext cx="21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AI</a:t>
            </a:r>
            <a:r>
              <a:rPr lang="ko-KR" altLang="en-US" sz="1200" b="1" dirty="0"/>
              <a:t>를 도입하면 판매율 예측</a:t>
            </a:r>
          </a:p>
        </p:txBody>
      </p:sp>
    </p:spTree>
    <p:extLst>
      <p:ext uri="{BB962C8B-B14F-4D97-AF65-F5344CB8AC3E}">
        <p14:creationId xmlns:p14="http://schemas.microsoft.com/office/powerpoint/2010/main" val="343388093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5-3]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032E21-2AE0-4349-A3C1-4EF2392D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4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4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588732" cy="16471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도표로 요약 설명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모델 개발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데이터 수집 및 </a:t>
            </a:r>
            <a:r>
              <a:rPr lang="ko-KR" altLang="en-US" sz="1200" b="1" dirty="0" err="1"/>
              <a:t>전처리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클라우드 인프라 </a:t>
            </a:r>
            <a:r>
              <a:rPr lang="en-US" altLang="ko-KR" sz="1200" b="1" dirty="0"/>
              <a:t> </a:t>
            </a:r>
            <a:br>
              <a:rPr lang="en-US" altLang="ko-KR" sz="1200" b="1" dirty="0"/>
            </a:br>
            <a:r>
              <a:rPr lang="en-US" altLang="ko-KR" sz="1200" b="1" dirty="0"/>
              <a:t>-AI </a:t>
            </a:r>
            <a:r>
              <a:rPr lang="ko-KR" altLang="en-US" sz="1200" b="1" dirty="0"/>
              <a:t>기반 추천 시스템 구축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모니터리 및 유지 보수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마케팅 및 홍보</a:t>
            </a:r>
            <a:endParaRPr lang="en-US" altLang="ko-KR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4063696"/>
            <a:ext cx="6588732" cy="12722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다음단계 제시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향후 </a:t>
            </a:r>
            <a:r>
              <a:rPr lang="en-US" altLang="ko-KR" sz="1200" b="1" dirty="0"/>
              <a:t>AI </a:t>
            </a:r>
            <a:r>
              <a:rPr lang="ko-KR" altLang="en-US" sz="1200" b="1" dirty="0"/>
              <a:t>추천 시스템을 확장을 하여 종합 </a:t>
            </a:r>
            <a:r>
              <a:rPr lang="ko-KR" altLang="en-US" sz="1200" b="1" dirty="0" err="1"/>
              <a:t>플렛폼으로</a:t>
            </a:r>
            <a:r>
              <a:rPr lang="ko-KR" altLang="en-US" sz="1200" b="1" dirty="0"/>
              <a:t> 갈 수 있습니다</a:t>
            </a:r>
            <a:r>
              <a:rPr lang="en-US" altLang="ko-KR" sz="1200" b="1"/>
              <a:t>.</a:t>
            </a:r>
            <a:r>
              <a:rPr lang="ko-KR" altLang="en-US" sz="1200" b="1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비용</a:t>
            </a:r>
          </a:p>
        </p:txBody>
      </p:sp>
    </p:spTree>
    <p:extLst>
      <p:ext uri="{BB962C8B-B14F-4D97-AF65-F5344CB8AC3E}">
        <p14:creationId xmlns:p14="http://schemas.microsoft.com/office/powerpoint/2010/main" val="31120989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66945</TotalTime>
  <Words>1007</Words>
  <Application>Microsoft Office PowerPoint</Application>
  <PresentationFormat>화면 슬라이드 쇼(4:3)</PresentationFormat>
  <Paragraphs>166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6" baseType="lpstr">
      <vt:lpstr>KoPubWorld돋움체 Bold</vt:lpstr>
      <vt:lpstr>KoPubWorld돋움체 Light</vt:lpstr>
      <vt:lpstr>KoPub돋움체 Bold</vt:lpstr>
      <vt:lpstr>KoPub돋움체 Medium</vt:lpstr>
      <vt:lpstr>Noto Sans CJK KR Regular</vt:lpstr>
      <vt:lpstr>Samsung Sharp Sans Regular</vt:lpstr>
      <vt:lpstr>굴림</vt:lpstr>
      <vt:lpstr>나눔고딕</vt:lpstr>
      <vt:lpstr>나눔스퀘어 Bold</vt:lpstr>
      <vt:lpstr>나눔스퀘어 ExtraBold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[양식 1]– 컨설팅 제안서 작성</vt:lpstr>
      <vt:lpstr>[양식 2]– PREP 정의</vt:lpstr>
      <vt:lpstr>[양식 3]– 이슈발굴 및 차별화 요소 도출 </vt:lpstr>
      <vt:lpstr>[양식 4] 4-Box를 활용한 제안</vt:lpstr>
      <vt:lpstr>[양식 5-1] 제안서 목차 및 작성</vt:lpstr>
      <vt:lpstr>[양식 5-2] 제안서 목차 및 작성</vt:lpstr>
      <vt:lpstr>[양식 5-2] 제안서 목차 및 작성</vt:lpstr>
      <vt:lpstr>[양식 5-2] 제안서 목차 및 작성</vt:lpstr>
      <vt:lpstr>[양식 5-3] 제안서 목차 및 작성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윤명식</cp:lastModifiedBy>
  <cp:revision>5351</cp:revision>
  <cp:lastPrinted>2018-03-15T16:31:36Z</cp:lastPrinted>
  <dcterms:modified xsi:type="dcterms:W3CDTF">2024-06-03T03:04:31Z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</Properties>
</file>