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262" y="-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30F9-A062-49BA-8B01-636840A9DA1C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8B5C-CCE4-4D08-BBDD-52471AEB7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6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4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282b41a87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2e282b41a87_4_2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2e282b41a87_4_26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e282b41a87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2e282b41a87_4_3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2e282b41a87_4_32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5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6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3596532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25551" b="21944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6148874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" name="Google Shape;21;p10"/>
          <p:cNvCxnSpPr>
            <a:stCxn id="19" idx="1"/>
            <a:endCxn id="19" idx="3"/>
          </p:cNvCxnSpPr>
          <p:nvPr/>
        </p:nvCxnSpPr>
        <p:spPr>
          <a:xfrm>
            <a:off x="0" y="6503438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0"/>
          <p:cNvSpPr txBox="1"/>
          <p:nvPr/>
        </p:nvSpPr>
        <p:spPr>
          <a:xfrm>
            <a:off x="11266757" y="6559089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1022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22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210471" y="6559089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ko-KR" sz="1292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b="0" i="0" u="none" strike="noStrike" cap="non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553370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/>
          <p:nvPr/>
        </p:nvSpPr>
        <p:spPr>
          <a:xfrm>
            <a:off x="169508" y="1142863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Google Shape;26;p10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Google Shape;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6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434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1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270000" y="3070173"/>
            <a:ext cx="9942857" cy="1272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산출물 양식</a:t>
            </a:r>
            <a:endParaRPr lang="en-US" sz="7667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378" y="2351292"/>
            <a:ext cx="84367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미니프로젝트 </a:t>
            </a:r>
            <a:r>
              <a:rPr lang="en-US" altLang="ko-KR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7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차 </a:t>
            </a:r>
            <a:r>
              <a:rPr 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1~2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일차 </a:t>
            </a:r>
            <a:endParaRPr lang="en-US" sz="4800" i="1" kern="0" spc="-667" dirty="0">
              <a:solidFill>
                <a:srgbClr val="FF6F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HEFACESHOP INKLIPQUI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4" y="4209014"/>
            <a:ext cx="26733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71429" y="2908559"/>
            <a:ext cx="9942857" cy="1662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1" i="1" kern="0" spc="-4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8 Heavy" pitchFamily="34" charset="0"/>
              </a:rPr>
              <a:t>감사합니다.</a:t>
            </a:r>
            <a:endParaRPr 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 rot="21081412">
            <a:off x="438666" y="1998155"/>
            <a:ext cx="8436739" cy="1097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34" i="1" kern="0" spc="-667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Thank you !</a:t>
            </a:r>
            <a:endParaRPr lang="en-US" sz="9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14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사업관리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56473"/>
              </p:ext>
            </p:extLst>
          </p:nvPr>
        </p:nvGraphicFramePr>
        <p:xfrm>
          <a:off x="762000" y="1831709"/>
          <a:ext cx="10701134" cy="4359517"/>
        </p:xfrm>
        <a:graphic>
          <a:graphicData uri="http://schemas.openxmlformats.org/drawingml/2006/table">
            <a:tbl>
              <a:tblPr firstRow="1" firstCol="1" bandRow="1"/>
              <a:tblGrid>
                <a:gridCol w="7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5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제안요청서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페이지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요구사항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해결방안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6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궁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/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개인 별로 적용 서비스 사용을 구분할 수 있어야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 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궁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/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개인별 적용 서비스 사용구분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/>
                          <a:cs typeface="+mn-cs"/>
                        </a:rPr>
                        <a:t>6</a:t>
                      </a:r>
                      <a:endParaRPr lang="ko-KR" altLang="en-US" sz="1300" b="1" dirty="0">
                        <a:ea typeface="나눔스퀘어 Bold" panose="020B0600000101010101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a typeface="나눔스퀘어 Bold" panose="020B0600000101010101"/>
                        </a:rPr>
                        <a:t>제안사의 일반현황 및 사업과 관련된 기술 현황을 제시한다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ea typeface="나눔스퀘어 Bold" panose="020B0600000101010101"/>
                        </a:rPr>
                        <a:t> 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dirty="0">
                          <a:ea typeface="나눔스퀘어 Bold" panose="020B0600000101010101"/>
                        </a:rPr>
                        <a:t>일반</a:t>
                      </a:r>
                      <a:r>
                        <a:rPr lang="en-US" altLang="ko-KR" sz="1300" b="0" dirty="0"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sz="1300" b="0" dirty="0">
                          <a:ea typeface="나눔스퀘어 Bold" panose="020B0600000101010101"/>
                        </a:rPr>
                        <a:t>기술 현황</a:t>
                      </a:r>
                      <a:r>
                        <a:rPr lang="en-US" altLang="ko-KR" sz="1300" b="0" dirty="0"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sz="1300" b="0" dirty="0">
                          <a:ea typeface="나눔스퀘어 Bold" panose="020B0600000101010101"/>
                        </a:rPr>
                        <a:t>사업관련 기술 문서화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a typeface="나눔스퀘어 Bold" panose="020B0600000101010101"/>
                        </a:rPr>
                        <a:t>경쟁사 대비 제안 특장점</a:t>
                      </a:r>
                      <a:r>
                        <a:rPr lang="en-US" altLang="ko-KR" sz="1300" dirty="0">
                          <a:ea typeface="나눔스퀘어 Bold" panose="020B0600000101010101"/>
                        </a:rPr>
                        <a:t>/</a:t>
                      </a:r>
                      <a:r>
                        <a:rPr lang="ko-KR" altLang="en-US" sz="1300" dirty="0">
                          <a:ea typeface="나눔스퀘어 Bold" panose="020B0600000101010101"/>
                        </a:rPr>
                        <a:t>차별화 전략 포함한다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ea typeface="나눔스퀘어 Bold" panose="020B0600000101010101"/>
                        </a:rPr>
                        <a:t>일반</a:t>
                      </a: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경쟁사 비교 테이블 작성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 6 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본 사업을 통하여 실현되는 기대효과를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ea typeface="나눔스퀘어 Bold" panose="020B0600000101010101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기대효과 예측 및 문서화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a typeface="나눔스퀘어 Bold" panose="020B0600000101010101"/>
                        </a:rPr>
                        <a:t>6</a:t>
                      </a:r>
                      <a:endParaRPr lang="ko-KR" altLang="en-US" sz="1300" b="1" dirty="0">
                        <a:ea typeface="나눔스퀘어 Bold" panose="020B0600000101010101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a typeface="나눔스퀘어 Bold" panose="020B0600000101010101"/>
                        </a:rPr>
                        <a:t>제안사의 명백한 하자로 중대한 장애가 연속해서 발생될 경우 계약을 중도 해지한다</a:t>
                      </a:r>
                      <a:r>
                        <a:rPr lang="en-US" altLang="ko-KR" sz="1300" dirty="0">
                          <a:ea typeface="나눔스퀘어 Bold" panose="020B0600000101010101"/>
                        </a:rPr>
                        <a:t>. </a:t>
                      </a:r>
                      <a:endParaRPr lang="ko-KR" altLang="en-US" sz="1300" dirty="0">
                        <a:ea typeface="나눔스퀘어 Bold" panose="020B0600000101010101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ea typeface="나눔스퀘어 Bold" panose="020B0600000101010101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하자 없이 계약 준수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a typeface="나눔스퀘어 Bold" panose="020B0600000101010101"/>
                        </a:rPr>
                        <a:t>6</a:t>
                      </a:r>
                      <a:endParaRPr lang="ko-KR" altLang="en-US" sz="1300" b="1" dirty="0">
                        <a:ea typeface="나눔스퀘어 Bold" panose="020B0600000101010101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향후 서비스 </a:t>
                      </a:r>
                      <a:r>
                        <a:rPr lang="ko-KR" altLang="en-US" sz="1300" dirty="0">
                          <a:ea typeface="나눔스퀘어 Bold" panose="020B0600000101010101"/>
                        </a:rPr>
                        <a:t>추가에</a:t>
                      </a:r>
                      <a:r>
                        <a:rPr lang="ko-KR" altLang="en-US" sz="1400" dirty="0"/>
                        <a:t> 대한 방안을 제시한다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300" dirty="0">
                        <a:ea typeface="나눔스퀘어 Bold" panose="020B0600000101010101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ea typeface="나눔스퀘어 Bold" panose="020B0600000101010101"/>
                        </a:rPr>
                        <a:t>일반</a:t>
                      </a: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a typeface="나눔스퀘어 Bold" panose="020B0600000101010101"/>
                        </a:rPr>
                        <a:t>향후 서비스 방안 제시</a:t>
                      </a: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9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긴급 고장대응 및 지원체계를 제시해야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사업관리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고장 대응 지원체계 제시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9</a:t>
                      </a: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지속적인 관리 방안을 제시해야 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주기 및 관리 방식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제안사에게 재무적 책임을 포함한 법적 책임이 있음을 명시해야 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법적 책임 명시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a typeface="나눔스퀘어 Bold" panose="020B0600000101010101"/>
                        </a:rPr>
                        <a:t>9</a:t>
                      </a:r>
                      <a:endParaRPr lang="ko-KR" altLang="en-US" sz="1300" b="1" dirty="0">
                        <a:ea typeface="나눔스퀘어 Bold" panose="020B0600000101010101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a typeface="나눔스퀘어 Bold" panose="020B0600000101010101"/>
                        </a:rPr>
                        <a:t>제안사는 요구사항 및 추진일정 협의를 실시하고</a:t>
                      </a:r>
                      <a:r>
                        <a:rPr lang="en-US" altLang="ko-KR" sz="1300" dirty="0"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sz="1300" dirty="0">
                          <a:ea typeface="나눔스퀘어 Bold" panose="020B0600000101010101"/>
                        </a:rPr>
                        <a:t>일일 산출물을 제출한다</a:t>
                      </a:r>
                      <a:r>
                        <a:rPr lang="en-US" altLang="ko-KR" sz="1300" dirty="0">
                          <a:ea typeface="나눔스퀘어 Bold" panose="020B0600000101010101"/>
                        </a:rPr>
                        <a:t>.</a:t>
                      </a:r>
                      <a:endParaRPr lang="ko-KR" altLang="en-US" sz="1300" dirty="0">
                        <a:ea typeface="나눔스퀘어 Bold" panose="020B0600000101010101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ea typeface="나눔스퀘어 Bold" panose="020B0600000101010101"/>
                        </a:rPr>
                        <a:t>사업관리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a typeface="나눔스퀘어 Bold" panose="020B0600000101010101"/>
                        </a:rPr>
                        <a:t>산출물 작성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a typeface="나눔스퀘어 Bold" panose="020B0600000101010101"/>
                        </a:rPr>
                        <a:t>제안사는 사업기간 동안 각종 이슈사항에 대하여 협의된 내용정리와 정확한 의사전달 확인을 위하여 회의록을 작성하고 관리해야 한다</a:t>
                      </a:r>
                      <a:r>
                        <a:rPr lang="en-US" altLang="ko-KR" sz="1300" dirty="0">
                          <a:ea typeface="나눔스퀘어 Bold" panose="020B0600000101010101"/>
                        </a:rPr>
                        <a:t>.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  <a:cs typeface="+mn-cs"/>
                        </a:rPr>
                        <a:t>회의록 작성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6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282b41a87_4_26"/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6085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요구사항 분석표</a:t>
            </a:r>
            <a:endParaRPr sz="800"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50;g2e282b41a87_4_26"/>
          <p:cNvGraphicFramePr/>
          <p:nvPr/>
        </p:nvGraphicFramePr>
        <p:xfrm>
          <a:off x="767126" y="1385370"/>
          <a:ext cx="10657750" cy="4893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분야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23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23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솔루션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및 해결방법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서비스형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길안내, 음성명령 서비스 제공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원내비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음성대화를 이용한 길 찾기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 안내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기가 비콘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문화재 있는 곳에 도착시 “이곳은 oo 입니다.” 메세지와 함께 문화재에 대한 설명 제공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 예측 서비스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VISION AI(객체 인식)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개인에게 장비 제공, 전방의 상황을 확인하고 위험 상황 발생 시 경보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시각장애인 관련 데이터 수집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KT 매니지드 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비콘, RFID, IoT 센서를 통한 이동경로 데이터, 스마트 디바이스 활용 데이터, 사용자 피드백 등의 데이터를 통합 관리할 수 있는 플랫폼 개발 및 운영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디지털 관람 인프라 구축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비콘, RFID, IoT 센서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고궁 내에 스마트 환경을 구축하기 위한 인프라 설치</a:t>
                      </a:r>
                      <a:b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ex. 비콘을 통한 실내 위치 추적 및 안내 서비스, 각종 센서를 통한 즉각적 정보 제공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 인지 및 출동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휴대기기를 통한 위험 고지와 긴급출동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개개인에게 제공된 장비를 통한 위험 알림이 관제 시스템으로 전송되면 안전요원 출동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외부로 이동시 관제 시스템으로 알람 기능을 제공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디바이스 외부 이동시 안내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디바이스가  궁 외부로 이동시 관제 시스템으로 알람 기능을 제공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0729DD-266F-4DAB-B21C-1E60A6ED2D44}"/>
              </a:ext>
            </a:extLst>
          </p:cNvPr>
          <p:cNvSpPr/>
          <p:nvPr/>
        </p:nvSpPr>
        <p:spPr>
          <a:xfrm>
            <a:off x="1779826" y="875053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282b41a87_4_32"/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6085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요구사항 분석표</a:t>
            </a:r>
            <a:endParaRPr sz="800"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57;g2e282b41a87_4_32"/>
          <p:cNvGraphicFramePr/>
          <p:nvPr/>
        </p:nvGraphicFramePr>
        <p:xfrm>
          <a:off x="767126" y="1656545"/>
          <a:ext cx="10657750" cy="4227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분야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23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23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솔루션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및 해결방법</a:t>
                      </a:r>
                      <a:endParaRPr sz="13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 장애인을 위한 복지 시설 설치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바닥 점자블록, 촉지도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설치 등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 시설마다 현위치 정보가 담긴 점자 지도를 설치하여 관람 위치 및 관람 진척도 정보 제공,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한정된 공간을 쉽게 인지할 수 있도록 건물의 평면도나 안내도, 배치도 등을 촉지도로 제공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 장애인을 위한 복지 시설 설치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문화재 모형 미니어처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 장애인이 촉각을 활용해 생김새를 인식할 수 있도록 문화재 앞에 미니어처 제공  (음성명령 서비스의 도움으로 설명과 함께 만질수도 있음)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 장애인을 위한 복지 시설 설치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안내견 쉼터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시각장애인들이 데리고 다니는 안내견들을 위한 쉼터 제공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보안 시스템 적용, 이중화/이원화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KT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(정보보안)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-서비스 인프라, 관제시스템 인프라로 구분하며 이중화로 구성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-서비스 인프라는 3Tier (WEB/WAS/DB)로 구성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휴대 편의 서비스 디바이스 제시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이어폰과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연결할수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있도록 블루투스 혹은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aux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연결 기능 제공,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활용 기능 제공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2842034-2901-4D13-88E0-1EF27C9CF4EB}"/>
              </a:ext>
            </a:extLst>
          </p:cNvPr>
          <p:cNvSpPr/>
          <p:nvPr/>
        </p:nvSpPr>
        <p:spPr>
          <a:xfrm>
            <a:off x="1914296" y="1038457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6085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서비스 구성도 작성</a:t>
            </a:r>
            <a:endParaRPr sz="8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4"/>
          <p:cNvGrpSpPr/>
          <p:nvPr/>
        </p:nvGrpSpPr>
        <p:grpSpPr>
          <a:xfrm>
            <a:off x="128275" y="2877900"/>
            <a:ext cx="1411200" cy="1102200"/>
            <a:chOff x="184600" y="2755675"/>
            <a:chExt cx="1411200" cy="1102200"/>
          </a:xfrm>
        </p:grpSpPr>
        <p:sp>
          <p:nvSpPr>
            <p:cNvPr id="65" name="Google Shape;65;p4"/>
            <p:cNvSpPr/>
            <p:nvPr/>
          </p:nvSpPr>
          <p:spPr>
            <a:xfrm>
              <a:off x="355900" y="2755675"/>
              <a:ext cx="1068600" cy="11022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184600" y="3136088"/>
              <a:ext cx="141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262626"/>
                  </a:solidFill>
                </a:rPr>
                <a:t>The </a:t>
              </a:r>
              <a:endParaRPr sz="1200">
                <a:solidFill>
                  <a:srgbClr val="26262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262626"/>
                  </a:solidFill>
                </a:rPr>
                <a:t>K-Company</a:t>
              </a:r>
              <a:endParaRPr sz="1200">
                <a:solidFill>
                  <a:srgbClr val="262626"/>
                </a:solidFill>
              </a:endParaRPr>
            </a:p>
          </p:txBody>
        </p:sp>
      </p:grpSp>
      <p:grpSp>
        <p:nvGrpSpPr>
          <p:cNvPr id="67" name="Google Shape;67;p4"/>
          <p:cNvGrpSpPr/>
          <p:nvPr/>
        </p:nvGrpSpPr>
        <p:grpSpPr>
          <a:xfrm>
            <a:off x="10764286" y="2355823"/>
            <a:ext cx="1146900" cy="1102200"/>
            <a:chOff x="10668086" y="2755672"/>
            <a:chExt cx="1146900" cy="1102200"/>
          </a:xfrm>
        </p:grpSpPr>
        <p:sp>
          <p:nvSpPr>
            <p:cNvPr id="68" name="Google Shape;68;p4"/>
            <p:cNvSpPr/>
            <p:nvPr/>
          </p:nvSpPr>
          <p:spPr>
            <a:xfrm>
              <a:off x="10801586" y="2755672"/>
              <a:ext cx="879900" cy="11022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10668086" y="3228470"/>
              <a:ext cx="1146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262626"/>
                  </a:solidFill>
                </a:rPr>
                <a:t>궁사업소</a:t>
              </a:r>
              <a:endParaRPr sz="12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10897786" y="3567874"/>
            <a:ext cx="879900" cy="1102200"/>
            <a:chOff x="10771172" y="3967723"/>
            <a:chExt cx="879900" cy="1102200"/>
          </a:xfrm>
        </p:grpSpPr>
        <p:sp>
          <p:nvSpPr>
            <p:cNvPr id="71" name="Google Shape;71;p4"/>
            <p:cNvSpPr/>
            <p:nvPr/>
          </p:nvSpPr>
          <p:spPr>
            <a:xfrm>
              <a:off x="10771172" y="3967723"/>
              <a:ext cx="879900" cy="11022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 txBox="1"/>
            <p:nvPr/>
          </p:nvSpPr>
          <p:spPr>
            <a:xfrm>
              <a:off x="10775166" y="4348135"/>
              <a:ext cx="87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262626"/>
                  </a:solidFill>
                </a:rPr>
                <a:t>시각</a:t>
              </a:r>
              <a:endParaRPr sz="1200">
                <a:solidFill>
                  <a:srgbClr val="26262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262626"/>
                  </a:solidFill>
                </a:rPr>
                <a:t>장애인</a:t>
              </a:r>
              <a:endParaRPr sz="1200" i="0" u="none" strike="noStrike" cap="none">
                <a:solidFill>
                  <a:srgbClr val="262626"/>
                </a:solidFill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248810" y="1765548"/>
            <a:ext cx="3132300" cy="31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745175" y="2299600"/>
            <a:ext cx="8946900" cy="3006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034458" y="1505134"/>
            <a:ext cx="8375700" cy="667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034450" y="1434074"/>
            <a:ext cx="8375700" cy="329100"/>
          </a:xfrm>
          <a:prstGeom prst="rect">
            <a:avLst/>
          </a:prstGeom>
          <a:solidFill>
            <a:srgbClr val="2190C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서비스</a:t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2158239" y="1825099"/>
            <a:ext cx="1519200" cy="294300"/>
          </a:xfrm>
          <a:prstGeom prst="rect">
            <a:avLst/>
          </a:prstGeom>
          <a:solidFill>
            <a:srgbClr val="E6B8A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262626"/>
                </a:solidFill>
              </a:rPr>
              <a:t>음성 안내</a:t>
            </a:r>
            <a:endParaRPr sz="11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7008069" y="1820725"/>
            <a:ext cx="1692900" cy="294600"/>
          </a:xfrm>
          <a:prstGeom prst="rect">
            <a:avLst/>
          </a:prstGeom>
          <a:solidFill>
            <a:srgbClr val="9FC5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262626"/>
                </a:solidFill>
              </a:rPr>
              <a:t>네트워크 구축 및 관리</a:t>
            </a:r>
            <a:endParaRPr sz="11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5391459" y="1816597"/>
            <a:ext cx="1519200" cy="294600"/>
          </a:xfrm>
          <a:prstGeom prst="rect">
            <a:avLst/>
          </a:prstGeom>
          <a:solidFill>
            <a:srgbClr val="B6D7A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262626"/>
                </a:solidFill>
              </a:rPr>
              <a:t>위험관리</a:t>
            </a:r>
            <a:endParaRPr sz="11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74849" y="1825099"/>
            <a:ext cx="1519200" cy="294600"/>
          </a:xfrm>
          <a:prstGeom prst="rect">
            <a:avLst/>
          </a:prstGeom>
          <a:solidFill>
            <a:srgbClr val="FFE59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262626"/>
                </a:solidFill>
              </a:rPr>
              <a:t>음성 대화</a:t>
            </a:r>
            <a:endParaRPr sz="1100" b="1">
              <a:solidFill>
                <a:srgbClr val="262626"/>
              </a:solidFill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034458" y="2355824"/>
            <a:ext cx="8375700" cy="667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34450" y="2319650"/>
            <a:ext cx="8375700" cy="294300"/>
          </a:xfrm>
          <a:prstGeom prst="rect">
            <a:avLst/>
          </a:prstGeom>
          <a:solidFill>
            <a:srgbClr val="76C2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프로세싱(기능 및 해결방법)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327503" y="2683130"/>
            <a:ext cx="1068600" cy="221100"/>
          </a:xfrm>
          <a:prstGeom prst="rect">
            <a:avLst/>
          </a:prstGeom>
          <a:solidFill>
            <a:srgbClr val="FFE59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</a:rPr>
              <a:t>길 안내</a:t>
            </a:r>
            <a:endParaRPr sz="11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8069416" y="2681737"/>
            <a:ext cx="1068600" cy="218400"/>
          </a:xfrm>
          <a:prstGeom prst="rect">
            <a:avLst/>
          </a:prstGeom>
          <a:solidFill>
            <a:srgbClr val="9FC5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</a:rPr>
              <a:t>네트워크 시스템 관리</a:t>
            </a:r>
            <a:endParaRPr sz="7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698460" y="2680236"/>
            <a:ext cx="1068600" cy="218400"/>
          </a:xfrm>
          <a:prstGeom prst="rect">
            <a:avLst/>
          </a:prstGeom>
          <a:solidFill>
            <a:srgbClr val="B6D7A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</a:rPr>
              <a:t>위험 인식 및경고</a:t>
            </a:r>
            <a:endParaRPr sz="9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2142025" y="2679330"/>
            <a:ext cx="1068600" cy="218400"/>
          </a:xfrm>
          <a:prstGeom prst="rect">
            <a:avLst/>
          </a:prstGeom>
          <a:solidFill>
            <a:srgbClr val="E6B8A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</a:rPr>
              <a:t>큐레이팅</a:t>
            </a:r>
            <a:endParaRPr sz="11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4512982" y="2679044"/>
            <a:ext cx="1068600" cy="218400"/>
          </a:xfrm>
          <a:prstGeom prst="rect">
            <a:avLst/>
          </a:prstGeom>
          <a:solidFill>
            <a:srgbClr val="FFE59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</a:rPr>
              <a:t>Q&amp;A</a:t>
            </a:r>
            <a:endParaRPr sz="11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034450" y="3140325"/>
            <a:ext cx="8375700" cy="2087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2034450" y="3085274"/>
            <a:ext cx="8375700" cy="2946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솔루션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124456" y="4788482"/>
            <a:ext cx="2525700" cy="325500"/>
          </a:xfrm>
          <a:prstGeom prst="rect">
            <a:avLst/>
          </a:prstGeom>
          <a:solidFill>
            <a:srgbClr val="E6B8A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기가 비콘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701592" y="4788482"/>
            <a:ext cx="2525700" cy="325500"/>
          </a:xfrm>
          <a:prstGeom prst="rect">
            <a:avLst/>
          </a:prstGeom>
          <a:solidFill>
            <a:srgbClr val="B4A7D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KT 매니지드 ON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913019" y="4788482"/>
            <a:ext cx="2525700" cy="325500"/>
          </a:xfrm>
          <a:prstGeom prst="rect">
            <a:avLst/>
          </a:prstGeom>
          <a:solidFill>
            <a:srgbClr val="9FC5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KT 매니지드 서비스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8798379" y="1820718"/>
            <a:ext cx="1519200" cy="294600"/>
          </a:xfrm>
          <a:prstGeom prst="rect">
            <a:avLst/>
          </a:prstGeom>
          <a:solidFill>
            <a:srgbClr val="B4A7D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262626"/>
                </a:solidFill>
              </a:rPr>
              <a:t>관제 시스템</a:t>
            </a:r>
            <a:endParaRPr sz="11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992300" y="5425600"/>
            <a:ext cx="8487900" cy="7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2034450" y="5383050"/>
            <a:ext cx="8375700" cy="294300"/>
          </a:xfrm>
          <a:prstGeom prst="rect">
            <a:avLst/>
          </a:prstGeom>
          <a:solidFill>
            <a:srgbClr val="C9DAF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</a:rPr>
              <a:t>휴대용 장치</a:t>
            </a:r>
            <a:endParaRPr sz="16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2152500" y="5789547"/>
            <a:ext cx="1064400" cy="29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스피커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670143" y="5788478"/>
            <a:ext cx="1124400" cy="29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GPS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285333" y="5788478"/>
            <a:ext cx="1124400" cy="29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마이크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477738" y="5788478"/>
            <a:ext cx="1124400" cy="29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262626"/>
                </a:solidFill>
              </a:rPr>
              <a:t>자이로 센서</a:t>
            </a:r>
            <a:endParaRPr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6883939" y="2681737"/>
            <a:ext cx="1068600" cy="218400"/>
          </a:xfrm>
          <a:prstGeom prst="rect">
            <a:avLst/>
          </a:prstGeom>
          <a:solidFill>
            <a:srgbClr val="B6D7A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</a:rPr>
              <a:t>비상 호출</a:t>
            </a:r>
            <a:endParaRPr sz="11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9248995" y="2681737"/>
            <a:ext cx="1068600" cy="218400"/>
          </a:xfrm>
          <a:prstGeom prst="rect">
            <a:avLst/>
          </a:prstGeom>
          <a:solidFill>
            <a:srgbClr val="B4A7D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</a:rPr>
              <a:t>모니터링</a:t>
            </a:r>
            <a:endParaRPr sz="11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862523" y="5788075"/>
            <a:ext cx="1124400" cy="29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카메라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8055050" y="5788075"/>
            <a:ext cx="1124400" cy="29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블루투스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9247576" y="5788075"/>
            <a:ext cx="1124400" cy="29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262626"/>
                </a:solidFill>
              </a:rPr>
              <a:t>네트워크 송수신 노드</a:t>
            </a:r>
            <a:endParaRPr sz="9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098225" y="4070188"/>
            <a:ext cx="8219400" cy="555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2098225" y="3436875"/>
            <a:ext cx="8219400" cy="555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7701602" y="4201898"/>
            <a:ext cx="2525700" cy="325500"/>
          </a:xfrm>
          <a:prstGeom prst="rect">
            <a:avLst/>
          </a:prstGeom>
          <a:solidFill>
            <a:srgbClr val="B6D7A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긴급 출동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917342" y="4201898"/>
            <a:ext cx="2525700" cy="325500"/>
          </a:xfrm>
          <a:prstGeom prst="rect">
            <a:avLst/>
          </a:prstGeom>
          <a:solidFill>
            <a:srgbClr val="B6D7A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자이로 센서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133102" y="4201898"/>
            <a:ext cx="2525700" cy="325500"/>
          </a:xfrm>
          <a:prstGeom prst="rect">
            <a:avLst/>
          </a:prstGeom>
          <a:solidFill>
            <a:srgbClr val="B6D7A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VISION AI (객체 인식)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917342" y="3568097"/>
            <a:ext cx="2525700" cy="325500"/>
          </a:xfrm>
          <a:prstGeom prst="rect">
            <a:avLst/>
          </a:prstGeom>
          <a:solidFill>
            <a:srgbClr val="FFE59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원 내비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701602" y="3566297"/>
            <a:ext cx="2525700" cy="329100"/>
          </a:xfrm>
          <a:prstGeom prst="rect">
            <a:avLst/>
          </a:prstGeom>
          <a:solidFill>
            <a:srgbClr val="FFE59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믿:음(초거대 AI)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133106" y="3568097"/>
            <a:ext cx="2525700" cy="325500"/>
          </a:xfrm>
          <a:prstGeom prst="rect">
            <a:avLst/>
          </a:prstGeom>
          <a:solidFill>
            <a:srgbClr val="FFE59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262626"/>
                </a:solidFill>
              </a:rPr>
              <a:t>기가지니 인사이드</a:t>
            </a:r>
            <a:endParaRPr sz="1600" b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874941" y="5161608"/>
            <a:ext cx="313607" cy="368722"/>
            <a:chOff x="17138096" y="503840"/>
            <a:chExt cx="562826" cy="562826"/>
          </a:xfrm>
        </p:grpSpPr>
        <p:pic>
          <p:nvPicPr>
            <p:cNvPr id="14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977049" y="1847978"/>
            <a:ext cx="2321184" cy="337475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범위</a:t>
            </a:r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목표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76642" y="4027091"/>
            <a:ext cx="11285213" cy="1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89600" y="1946001"/>
            <a:ext cx="0" cy="473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41926"/>
              </p:ext>
            </p:extLst>
          </p:nvPr>
        </p:nvGraphicFramePr>
        <p:xfrm>
          <a:off x="254000" y="2251860"/>
          <a:ext cx="5312404" cy="1665147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사업범위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대궁 별 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 이상 방문객 사용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가능 스마트 환경 또는 스마트 기기 구축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각 궁 상황에 맞는 음성 길안내 서비스 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사업목표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시각장애인의 자유로운 문화재 관람을 위한 보행 개선 및 충돌 사고 예방을 위한 스마트 환경 구축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669824" y="1812584"/>
            <a:ext cx="2528276" cy="31853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60714"/>
              </p:ext>
            </p:extLst>
          </p:nvPr>
        </p:nvGraphicFramePr>
        <p:xfrm>
          <a:off x="5812796" y="2198273"/>
          <a:ext cx="6045200" cy="1698621"/>
        </p:xfrm>
        <a:graphic>
          <a:graphicData uri="http://schemas.openxmlformats.org/drawingml/2006/table">
            <a:tbl>
              <a:tblPr firstRow="1" firstCol="1" bandRow="1"/>
              <a:tblGrid>
                <a:gridCol w="111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보유 기술</a:t>
                      </a: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솔루션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기가즈아이즈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프로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(IoT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센서 컨트롤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관제시스템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원네비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네비케이션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큐레이터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장비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참여 사업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2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및 고객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시청각장애인 관련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제공을 통해 고객에 대한 이해 관련 사업 경험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977049" y="4159710"/>
            <a:ext cx="2199688" cy="401797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06029"/>
              </p:ext>
            </p:extLst>
          </p:nvPr>
        </p:nvGraphicFramePr>
        <p:xfrm>
          <a:off x="254000" y="4683288"/>
          <a:ext cx="5312404" cy="1999214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정책 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문화재청 시행 문화재 디지털 대전환 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2030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정책</a:t>
                      </a:r>
                      <a:endParaRPr lang="en-US" altLang="ko-KR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2030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년까지 문화재 보존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활용하는 방식을 디지털로 대전환 하는 </a:t>
                      </a:r>
                      <a:r>
                        <a:rPr lang="ko-KR" alt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게획</a:t>
                      </a:r>
                      <a:endParaRPr lang="en-US" altLang="ko-KR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 취약계측인 노인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장리인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장애인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이주외국인 등에게도 차별 없는 문화재 디지털 향유 서비스를 제공</a:t>
                      </a:r>
                      <a:endParaRPr lang="en-US" altLang="ko-KR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환경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환경 구축으로 누구나 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69824" y="4191498"/>
            <a:ext cx="2528276" cy="39948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경쟁사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17014"/>
              </p:ext>
            </p:extLst>
          </p:nvPr>
        </p:nvGraphicFramePr>
        <p:xfrm>
          <a:off x="5812796" y="4683288"/>
          <a:ext cx="6045200" cy="2051559"/>
        </p:xfrm>
        <a:graphic>
          <a:graphicData uri="http://schemas.openxmlformats.org/drawingml/2006/table">
            <a:tbl>
              <a:tblPr firstRow="1" firstCol="1" bandRow="1"/>
              <a:tblGrid>
                <a:gridCol w="89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경쟁솔루션 특징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자사와의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차별점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0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위치 측정 솔루션 장비 가격이 높아 농기계 등 적용이 어려웠으나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RTK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활용하여 비용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절감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MWC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수상 등 시각장애인용 관련 사업 다수 진행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3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서버가 미구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러시아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일본에서 제공하는 가용 가능한 모든 글로벌 위성 지운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터널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교각 아래 등 수신이 어려운 환경에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가능하도록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IMU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확보 및 개발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978008" y="1197362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</a:t>
            </a:r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사업현황 분석 정리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67B4293B-1D4C-4746-AB19-9421BF9DDA48}"/>
              </a:ext>
            </a:extLst>
          </p:cNvPr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C06D3D6D-1048-48AE-8174-759869862875}"/>
              </a:ext>
            </a:extLst>
          </p:cNvPr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60088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77775" y="1856632"/>
            <a:ext cx="4419600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경쟁 우위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열위 분석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52143"/>
              </p:ext>
            </p:extLst>
          </p:nvPr>
        </p:nvGraphicFramePr>
        <p:xfrm>
          <a:off x="457200" y="2311400"/>
          <a:ext cx="11531600" cy="5069025"/>
        </p:xfrm>
        <a:graphic>
          <a:graphicData uri="http://schemas.openxmlformats.org/drawingml/2006/table">
            <a:tbl>
              <a:tblPr/>
              <a:tblGrid>
                <a:gridCol w="83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9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01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솔루션명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해결방안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비교분석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기업인터넷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이중화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)/</a:t>
                      </a:r>
                    </a:p>
                    <a:p>
                      <a:pPr lvl="0"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장비를 이중화로 구성하고 네트워크 회선은 기업인터넷을 사용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동등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이중화 구성은 동등이나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기업인터넷 자사가가 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10G 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제공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경쟁사는 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5G 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제공하여 경쟁사 보다 더 빠른 속도를 제공 하는 것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매니지드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실시간 모니터링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)/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서버 구축 및 관제 지원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전문의 인프라 설계 노하우</a:t>
                      </a:r>
                      <a:endParaRPr lang="en-US" altLang="ko-KR" sz="11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다양한 네트워크</a:t>
                      </a:r>
                      <a:r>
                        <a:rPr lang="en-US" altLang="ko-KR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통화</a:t>
                      </a:r>
                      <a:r>
                        <a:rPr lang="en-US" altLang="ko-KR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wi-fi, </a:t>
                      </a: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서버 장비 제공</a:t>
                      </a:r>
                      <a:endParaRPr lang="en-US" altLang="ko-KR" sz="11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경제성까지 고려한 고객 서비스 요금 제안</a:t>
                      </a:r>
                      <a:endParaRPr lang="en-US" altLang="ko-KR" sz="11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고정밀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측위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네드워크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)/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위성 장비를 통한 지도 제공 및 길안내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+</a:t>
                      </a: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열위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지도를 다운받으면 인터넷 없이 지도 찾기 가능</a:t>
                      </a:r>
                      <a:endParaRPr lang="en-US" altLang="ko-KR" sz="11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자체적 지도 소유</a:t>
                      </a:r>
                      <a:r>
                        <a:rPr lang="en-US" altLang="ko-KR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맞춤형 지도 제공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(AI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스피커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빅데이터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</a:p>
                    <a:p>
                      <a:pPr lvl="0"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음성인식 서비스를 통한 음성명령 및 음성제어 기능 구현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음성인식 서비스를 활용한 사업은 타사 대비 사업 수주율이 높음</a:t>
                      </a:r>
                      <a:r>
                        <a:rPr lang="en-US" altLang="ko-KR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관련 경험 다수</a:t>
                      </a:r>
                      <a:endParaRPr lang="en-US" altLang="ko-KR" sz="11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음성인식률도</a:t>
                      </a:r>
                      <a:r>
                        <a:rPr lang="ko-KR" alt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높음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디바이스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ea typeface="나눔스퀘어 ExtraBold" panose="020B0600000101010101"/>
                        </a:rPr>
                        <a:t>일정 시간동안 이동이 감지되지 않을 경우 관제 시스템으로 알람을 주어야 한다</a:t>
                      </a:r>
                      <a:r>
                        <a:rPr lang="en-US" altLang="ko-KR" sz="1100" dirty="0">
                          <a:ea typeface="나눔스퀘어 ExtraBold" panose="020B0600000101010101"/>
                        </a:rPr>
                        <a:t>.</a:t>
                      </a:r>
                      <a:endParaRPr lang="ko-KR" altLang="en-US" sz="1100" b="0" u="none" strike="noStrike" cap="none" dirty="0">
                        <a:latin typeface="Arial"/>
                        <a:ea typeface="나눔스퀘어 ExtraBold" panose="020B0600000101010101"/>
                        <a:cs typeface="Arial"/>
                        <a:sym typeface="Arial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스마트폰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자이로센서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), </a:t>
                      </a:r>
                      <a:r>
                        <a:rPr lang="ko" altLang="ko-KR" sz="1200" b="1" dirty="0">
                          <a:ea typeface="나눔스퀘어 ExtraBold" panose="020B0600000101010101"/>
                        </a:rPr>
                        <a:t>GiGAeyes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/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자이로센서를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 통한 일정시간 이동이 감지되지 않을 경우 알림 메시지 전달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전문 및 관제 서비스의 노하우</a:t>
                      </a:r>
                      <a:endParaRPr lang="en-US" altLang="ko-KR" sz="12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통화</a:t>
                      </a:r>
                      <a:r>
                        <a:rPr lang="en-US" altLang="ko-KR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서버 장비 제공</a:t>
                      </a:r>
                      <a:endParaRPr lang="en-US" altLang="ko-KR" sz="1200" b="1" i="0" u="none" strike="noStrike" dirty="0">
                        <a:solidFill>
                          <a:srgbClr val="00B0F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개개인의 필요에 맞춘 맞춤형 서비스를 제공해야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개인정보시스템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AI/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개인 정보를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분석하여 맞춤형 서비스 제공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많은 고객 정보 소유 및 고성능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AI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D1CE8A63-3FD9-4F9E-8F29-50FC340EC4A5}"/>
              </a:ext>
            </a:extLst>
          </p:cNvPr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744CDECB-758C-4823-B4D2-4D42A7AC1B25}"/>
              </a:ext>
            </a:extLst>
          </p:cNvPr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75882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4"/>
          <p:cNvSpPr txBox="1"/>
          <p:nvPr/>
        </p:nvSpPr>
        <p:spPr>
          <a:xfrm>
            <a:off x="4114801" y="1897754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제안 전략 도출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28476"/>
              </p:ext>
            </p:extLst>
          </p:nvPr>
        </p:nvGraphicFramePr>
        <p:xfrm>
          <a:off x="320092" y="2045732"/>
          <a:ext cx="11551816" cy="4901996"/>
        </p:xfrm>
        <a:graphic>
          <a:graphicData uri="http://schemas.openxmlformats.org/drawingml/2006/table">
            <a:tbl>
              <a:tblPr/>
              <a:tblGrid>
                <a:gridCol w="84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2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56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비교수준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(3</a:t>
                      </a: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선정 이유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altLang="ko-KR" sz="1200" b="1" i="0" u="none" strike="noStrike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0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2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1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클라우드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50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28E0FBDC-5A8D-4995-BCFF-93A5EAB31803}"/>
              </a:ext>
            </a:extLst>
          </p:cNvPr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DA02C0C-E9B7-4F68-B8A1-6956FEA10D9D}"/>
              </a:ext>
            </a:extLst>
          </p:cNvPr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64062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90508"/>
              </p:ext>
            </p:extLst>
          </p:nvPr>
        </p:nvGraphicFramePr>
        <p:xfrm>
          <a:off x="6070661" y="2362201"/>
          <a:ext cx="5727365" cy="4366900"/>
        </p:xfrm>
        <a:graphic>
          <a:graphicData uri="http://schemas.openxmlformats.org/drawingml/2006/table">
            <a:tbl>
              <a:tblPr/>
              <a:tblGrid>
                <a:gridCol w="129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핵심전략에 따른 기대효과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재무적 효과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정량적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300" b="1" i="0" u="none" strike="noStrike" baseline="0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0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비재무적 효과</a:t>
                      </a:r>
                      <a:endParaRPr lang="en-US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02592"/>
              </p:ext>
            </p:extLst>
          </p:nvPr>
        </p:nvGraphicFramePr>
        <p:xfrm>
          <a:off x="672826" y="2362201"/>
          <a:ext cx="5232400" cy="4268221"/>
        </p:xfrm>
        <a:graphic>
          <a:graphicData uri="http://schemas.openxmlformats.org/drawingml/2006/table">
            <a:tbl>
              <a:tblPr/>
              <a:tblGrid>
                <a:gridCol w="247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고객의 숨은 요구사항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제안항목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추가 제안 내용</a:t>
                      </a:r>
                      <a:endParaRPr lang="en-US" altLang="ko-KR" sz="1300" b="0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Object 14"/>
          <p:cNvSpPr txBox="1"/>
          <p:nvPr/>
        </p:nvSpPr>
        <p:spPr>
          <a:xfrm>
            <a:off x="4212509" y="1800920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추가제안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9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F91075-7626-4BE1-B227-323717B67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8A526C-D80C-46F5-AB70-6FD07383D3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2B8FF-D05D-403F-A645-F849DC868C23}">
  <ds:schemaRefs>
    <ds:schemaRef ds:uri="9114dcef-bd0d-459c-b9d7-fc63398cdbe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1857a468-9f2d-455b-8425-136ceb0ac25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1389</Words>
  <Application>Microsoft Office PowerPoint</Application>
  <PresentationFormat>와이드스크린</PresentationFormat>
  <Paragraphs>350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Noto Sans Symbols</vt:lpstr>
      <vt:lpstr>S-Core Dream 5 Medium</vt:lpstr>
      <vt:lpstr>S-Core Dream 7 ExtraBold</vt:lpstr>
      <vt:lpstr>S-Core Dream 8 Heavy</vt:lpstr>
      <vt:lpstr>THEFACESHOP INKLIPQUID</vt:lpstr>
      <vt:lpstr>나눔스퀘어</vt:lpstr>
      <vt:lpstr>나눔스퀘어 Bold</vt:lpstr>
      <vt:lpstr>나눔스퀘어 ExtraBold</vt:lpstr>
      <vt:lpstr>나눔스퀘어_ac Bold</vt:lpstr>
      <vt:lpstr>나눔스퀘어라운드 Bold</vt:lpstr>
      <vt:lpstr>Malgun Gothic</vt:lpstr>
      <vt:lpstr>Malgun Gothic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요구사항 분석표</vt:lpstr>
      <vt:lpstr>요구사항 분석표</vt:lpstr>
      <vt:lpstr>서비스 구성도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lastModifiedBy>윤명식</cp:lastModifiedBy>
  <cp:revision>29</cp:revision>
  <dcterms:created xsi:type="dcterms:W3CDTF">2022-11-15T07:36:32Z</dcterms:created>
  <dcterms:modified xsi:type="dcterms:W3CDTF">2024-06-10T08:20:43Z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