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1" r:id="rId2"/>
    <p:sldId id="334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A1654-1E60-4E0A-847D-E5DE5D879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7839D-0D8B-493D-8CD6-EB014BC05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DBDCB-D46D-4E7F-9877-22F645D3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9316-B1E0-4630-A18A-72CB424BE55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4AA5E-5C8B-4BBE-BFC2-781470D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08FFA-89E1-4C03-985F-2A600D49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768-3CE1-49DE-8AA9-14556225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3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6CA66-2801-4FA4-8388-AF42E161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BF67C-6204-48D1-B655-9B3935A7C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87BCB-7ACC-400A-AEA0-3BCE7B52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9316-B1E0-4630-A18A-72CB424BE55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1A26A-715B-4CE8-A504-E3728240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C60FD-DD78-488A-8C29-6BDCA95F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768-3CE1-49DE-8AA9-14556225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44372-AD6B-4794-B629-308BFF70F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E9EA7-E6DA-4C47-A2F0-F3091C90C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9FCD0-5633-41AC-B453-B12FF7D2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9316-B1E0-4630-A18A-72CB424BE55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0EDC3-5C9D-4891-8C34-737D2DA4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D8782-B897-43FD-9586-CE40670D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768-3CE1-49DE-8AA9-14556225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FCC8E-D75A-4518-BA11-F6F18B8F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51027-B624-4567-878F-0D4DD2B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B7A9A-3A3C-4EFF-B196-47C34CA1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9316-B1E0-4630-A18A-72CB424BE55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518A0-D1C3-47FC-97DD-26BA4249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54212-71D2-465A-9545-34F83FEE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768-3CE1-49DE-8AA9-14556225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5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0261A-75F4-4835-A2C2-7436BE7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FB4A0A-3ED2-4491-B607-46CBA7BE6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19DC9-A46F-452F-991D-35722DF8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9316-B1E0-4630-A18A-72CB424BE55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33E53-61A4-4622-9C4F-1DA6AE7C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E5675-1A14-4F41-BE3D-F1AA0D2D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768-3CE1-49DE-8AA9-14556225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5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A57B2-2F58-48C7-BC21-B04C382C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031BC-3384-439D-9866-D50403B42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70B5AA-E341-4E28-A40B-3478BC35E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E7E6E-0177-478B-94E1-577FB1D0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9316-B1E0-4630-A18A-72CB424BE55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33F2E-6271-445C-91AE-806E0B53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CE49B-4015-4592-984A-51E7C0EB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768-3CE1-49DE-8AA9-14556225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5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76C1C-BEEE-444C-822D-D8FB008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28A6B-9FD2-480B-AB5A-68AE514C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49C5B-6096-4945-BF28-6719DAE4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192654-D304-4548-AA05-78D5A0938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AF182-7DB7-46B1-A595-CEDCAFC37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65F6E2-58F0-4B37-A762-4855CD79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9316-B1E0-4630-A18A-72CB424BE55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BB29F8-75BC-488D-924E-00F09BFE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5CA590-C4C0-4345-B1B5-80316B3A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768-3CE1-49DE-8AA9-14556225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9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3688D-C6BA-403A-8A02-A4E5E82A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2E5793-A13F-4C9C-803B-6B89EEA7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9316-B1E0-4630-A18A-72CB424BE55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4B478-F195-424C-800E-2564ADBA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307103-059C-41B5-AAF0-14BA6674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768-3CE1-49DE-8AA9-14556225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9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1441BF-DC7E-41A3-8BA5-38B529B5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9316-B1E0-4630-A18A-72CB424BE55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B1D2EB-28D6-4D9B-BFAA-1609E4B1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14D08-AA18-4B39-B79B-2ADE7AF1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768-3CE1-49DE-8AA9-14556225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B3DDC-9503-4779-A940-4A758129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CF554-250A-435A-8C06-8A41ED85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252AC-BCE1-4D32-9473-485853153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38E6C9-9F65-4BBB-9B73-7EFEF543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9316-B1E0-4630-A18A-72CB424BE55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9399D-4183-4771-8A70-B94A9A46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EFAD2-812B-4A75-87F8-DAD51B16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768-3CE1-49DE-8AA9-14556225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6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296BA-C2D0-4110-A7A2-3A417AD4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F5E6A9-1E0E-40B9-93F4-B7FCB4CD6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7F4881-166F-4F35-BDC0-5C1D2E837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688D4-8C11-4813-83DF-B738052D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9316-B1E0-4630-A18A-72CB424BE55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EF57E-3A9C-43BF-9877-924E5730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396CE-5A3E-4225-A359-D1A8F01F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768-3CE1-49DE-8AA9-14556225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69ACDD-62A9-4A07-9574-7B2A70B2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76394-A956-4FB9-B3D1-4F710E6B1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3B5DF-526A-4940-9BF8-F8479D6AB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9316-B1E0-4630-A18A-72CB424BE55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6C18C-526B-492D-BBED-7B24EE684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D06BA-7A95-40E3-B3E8-C40EE9011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E3768-3CE1-49DE-8AA9-14556225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581" y="487807"/>
            <a:ext cx="8944863" cy="38805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10] </a:t>
            </a:r>
            <a:r>
              <a:rPr lang="ko-KR" altLang="en-US" dirty="0"/>
              <a:t>비즈니스 모델 정의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1F8627-F476-4D43-9EF5-0C7A689362A4}"/>
              </a:ext>
            </a:extLst>
          </p:cNvPr>
          <p:cNvGrpSpPr/>
          <p:nvPr/>
        </p:nvGrpSpPr>
        <p:grpSpPr>
          <a:xfrm>
            <a:off x="1775521" y="1542616"/>
            <a:ext cx="8724356" cy="4191930"/>
            <a:chOff x="0" y="0"/>
            <a:chExt cx="12192000" cy="6858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613C7FC-2608-47E9-AAB6-FE569258AE7F}"/>
                </a:ext>
              </a:extLst>
            </p:cNvPr>
            <p:cNvCxnSpPr/>
            <p:nvPr/>
          </p:nvCxnSpPr>
          <p:spPr>
            <a:xfrm flipV="1">
              <a:off x="0" y="4879818"/>
              <a:ext cx="12192000" cy="54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3D68F1D-F4D4-47F6-A724-787B2C48A048}"/>
                </a:ext>
              </a:extLst>
            </p:cNvPr>
            <p:cNvCxnSpPr/>
            <p:nvPr/>
          </p:nvCxnSpPr>
          <p:spPr>
            <a:xfrm>
              <a:off x="10094607" y="0"/>
              <a:ext cx="36214" cy="4879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B36EADD-C411-4562-AF0C-695AD712A10C}"/>
                </a:ext>
              </a:extLst>
            </p:cNvPr>
            <p:cNvCxnSpPr/>
            <p:nvPr/>
          </p:nvCxnSpPr>
          <p:spPr>
            <a:xfrm>
              <a:off x="7956485" y="0"/>
              <a:ext cx="36214" cy="4879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322408A-2599-48B4-A2EF-35BC570E4354}"/>
                </a:ext>
              </a:extLst>
            </p:cNvPr>
            <p:cNvCxnSpPr/>
            <p:nvPr/>
          </p:nvCxnSpPr>
          <p:spPr>
            <a:xfrm>
              <a:off x="5320429" y="0"/>
              <a:ext cx="36214" cy="49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5DD86C-D9E8-42CA-8455-CC1A00489533}"/>
                </a:ext>
              </a:extLst>
            </p:cNvPr>
            <p:cNvCxnSpPr/>
            <p:nvPr/>
          </p:nvCxnSpPr>
          <p:spPr>
            <a:xfrm>
              <a:off x="2420302" y="0"/>
              <a:ext cx="36214" cy="49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FBCDA2E-9EE1-48E3-954F-857393E61DF5}"/>
                </a:ext>
              </a:extLst>
            </p:cNvPr>
            <p:cNvCxnSpPr/>
            <p:nvPr/>
          </p:nvCxnSpPr>
          <p:spPr>
            <a:xfrm>
              <a:off x="7974593" y="2308634"/>
              <a:ext cx="2138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CCD5A11-4328-4365-A788-45DC8A26150A}"/>
                </a:ext>
              </a:extLst>
            </p:cNvPr>
            <p:cNvCxnSpPr/>
            <p:nvPr/>
          </p:nvCxnSpPr>
          <p:spPr>
            <a:xfrm>
              <a:off x="2438407" y="2308634"/>
              <a:ext cx="291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74F4B19-C6B0-4FC3-BADA-30BBE500CED1}"/>
                </a:ext>
              </a:extLst>
            </p:cNvPr>
            <p:cNvCxnSpPr/>
            <p:nvPr/>
          </p:nvCxnSpPr>
          <p:spPr>
            <a:xfrm>
              <a:off x="5861254" y="4934139"/>
              <a:ext cx="23498" cy="1923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078605-C964-4B67-8E7A-E92A4D6D8656}"/>
                </a:ext>
              </a:extLst>
            </p:cNvPr>
            <p:cNvSpPr txBox="1"/>
            <p:nvPr/>
          </p:nvSpPr>
          <p:spPr>
            <a:xfrm>
              <a:off x="10211118" y="161100"/>
              <a:ext cx="122580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고객세그먼트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94A189-BE79-420F-8EC0-D89769484CF1}"/>
                </a:ext>
              </a:extLst>
            </p:cNvPr>
            <p:cNvSpPr txBox="1"/>
            <p:nvPr/>
          </p:nvSpPr>
          <p:spPr>
            <a:xfrm>
              <a:off x="8111905" y="162962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고객 관계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4727FD-9140-4B2E-95AC-2B02085EA4C7}"/>
                </a:ext>
              </a:extLst>
            </p:cNvPr>
            <p:cNvSpPr txBox="1"/>
            <p:nvPr/>
          </p:nvSpPr>
          <p:spPr>
            <a:xfrm>
              <a:off x="8111905" y="2471596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유통 채널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9CAF7C-8A04-4376-82B5-A3E6A59F374C}"/>
                </a:ext>
              </a:extLst>
            </p:cNvPr>
            <p:cNvSpPr txBox="1"/>
            <p:nvPr/>
          </p:nvSpPr>
          <p:spPr>
            <a:xfrm>
              <a:off x="5523972" y="162962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가치 제안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96EFA3-E61C-489F-A2AD-9AF23B6326AA}"/>
                </a:ext>
              </a:extLst>
            </p:cNvPr>
            <p:cNvSpPr txBox="1"/>
            <p:nvPr/>
          </p:nvSpPr>
          <p:spPr>
            <a:xfrm>
              <a:off x="2574394" y="165858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 활동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A8B0E4-392F-44E8-A5E1-526D86770169}"/>
                </a:ext>
              </a:extLst>
            </p:cNvPr>
            <p:cNvSpPr txBox="1"/>
            <p:nvPr/>
          </p:nvSpPr>
          <p:spPr>
            <a:xfrm>
              <a:off x="2574394" y="2521389"/>
              <a:ext cx="90322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핵심자원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C48F22-EEDA-4446-AD7C-19336FDF5AFC}"/>
                </a:ext>
              </a:extLst>
            </p:cNvPr>
            <p:cNvSpPr txBox="1"/>
            <p:nvPr/>
          </p:nvSpPr>
          <p:spPr>
            <a:xfrm>
              <a:off x="67400" y="162962"/>
              <a:ext cx="106451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핵심파트너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FB5F74-3988-4ABC-8F14-EA732430F016}"/>
                </a:ext>
              </a:extLst>
            </p:cNvPr>
            <p:cNvSpPr txBox="1"/>
            <p:nvPr/>
          </p:nvSpPr>
          <p:spPr>
            <a:xfrm>
              <a:off x="67400" y="5095767"/>
              <a:ext cx="90322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비용구조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B31FF9-0EE0-4422-9DBB-5EA7814D659B}"/>
                </a:ext>
              </a:extLst>
            </p:cNvPr>
            <p:cNvSpPr txBox="1"/>
            <p:nvPr/>
          </p:nvSpPr>
          <p:spPr>
            <a:xfrm>
              <a:off x="5968966" y="5095767"/>
              <a:ext cx="1120521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수입의 흐름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1132B-8BDD-4EDF-989B-91C6D22F7385}"/>
                </a:ext>
              </a:extLst>
            </p:cNvPr>
            <p:cNvSpPr txBox="1"/>
            <p:nvPr/>
          </p:nvSpPr>
          <p:spPr>
            <a:xfrm>
              <a:off x="5676522" y="802036"/>
              <a:ext cx="25815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A5254AC-9F5A-437C-9596-33F9B38DA39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6E8FBDD-56F4-4FB0-AFDD-128DF8863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22" y="5100073"/>
              <a:ext cx="540000" cy="5400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CF3F795-677C-4026-9CF8-8FF79BFD9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953" y="161102"/>
              <a:ext cx="540000" cy="540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CDC48EE-9BD8-4C8F-8658-E8EC682E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494" y="2453489"/>
              <a:ext cx="540000" cy="5400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6C5FE75-BCD2-4224-B29A-46697F4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494" y="161391"/>
              <a:ext cx="540000" cy="54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1946A-EEB4-421A-9E08-0453BE8F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475" y="161102"/>
              <a:ext cx="540000" cy="5400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E66A8D2-A0EA-4546-9943-8BAF287D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352" y="2520460"/>
              <a:ext cx="540000" cy="540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0024373-C223-499F-9916-DFF615F9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82" y="5100073"/>
              <a:ext cx="540000" cy="5400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ED76AF2-C603-42B6-B283-85838309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169" y="161102"/>
              <a:ext cx="540000" cy="5400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221B927-D3FC-4D5D-A81C-6B1243A9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236" y="161102"/>
              <a:ext cx="540000" cy="540000"/>
            </a:xfrm>
            <a:prstGeom prst="rect">
              <a:avLst/>
            </a:prstGeom>
          </p:spPr>
        </p:pic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D844F9CA-1441-4528-9C88-E98D3F8C379E}"/>
              </a:ext>
            </a:extLst>
          </p:cNvPr>
          <p:cNvSpPr/>
          <p:nvPr/>
        </p:nvSpPr>
        <p:spPr bwMode="auto">
          <a:xfrm>
            <a:off x="10038440" y="998732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endParaRPr lang="ko-KR" altLang="en-US" sz="9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BC728-1142-40C9-B703-511A21DEAF09}"/>
              </a:ext>
            </a:extLst>
          </p:cNvPr>
          <p:cNvSpPr txBox="1"/>
          <p:nvPr/>
        </p:nvSpPr>
        <p:spPr>
          <a:xfrm>
            <a:off x="1775521" y="1201271"/>
            <a:ext cx="161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D9D5E-51B1-41DB-8062-F33176A3B4DF}"/>
              </a:ext>
            </a:extLst>
          </p:cNvPr>
          <p:cNvSpPr txBox="1"/>
          <p:nvPr/>
        </p:nvSpPr>
        <p:spPr>
          <a:xfrm>
            <a:off x="9024939" y="2133600"/>
            <a:ext cx="14609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AI </a:t>
            </a:r>
            <a:r>
              <a:rPr lang="ko-KR" altLang="en-US" sz="1500" dirty="0"/>
              <a:t>분석을 통해 구독자의 트렌드에 맞는 빠른 트렌드를 파악으로 신규 구독자를 확보 하려는 </a:t>
            </a:r>
            <a:r>
              <a:rPr lang="en-US" altLang="ko-KR" sz="1500" dirty="0"/>
              <a:t>OTT </a:t>
            </a:r>
            <a:r>
              <a:rPr lang="ko-KR" altLang="en-US" sz="1500" dirty="0" err="1"/>
              <a:t>플렛폼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25697-6BBB-48EF-B1CF-2AC19EF822F8}"/>
              </a:ext>
            </a:extLst>
          </p:cNvPr>
          <p:cNvSpPr txBox="1"/>
          <p:nvPr/>
        </p:nvSpPr>
        <p:spPr>
          <a:xfrm>
            <a:off x="7480968" y="2166804"/>
            <a:ext cx="1504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개인별 콘텐츠 추천</a:t>
            </a:r>
            <a:endParaRPr lang="en-US" altLang="ko-KR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689F7E-579D-4498-BAF9-4B964D8947A0}"/>
              </a:ext>
            </a:extLst>
          </p:cNvPr>
          <p:cNvSpPr txBox="1"/>
          <p:nvPr/>
        </p:nvSpPr>
        <p:spPr>
          <a:xfrm>
            <a:off x="7502434" y="3282336"/>
            <a:ext cx="1516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tvN</a:t>
            </a:r>
            <a:endParaRPr lang="en-US" altLang="ko-KR" sz="1500" dirty="0"/>
          </a:p>
          <a:p>
            <a:r>
              <a:rPr lang="en-US" altLang="ko-KR" sz="1500" dirty="0"/>
              <a:t>JTPC</a:t>
            </a:r>
          </a:p>
          <a:p>
            <a:r>
              <a:rPr lang="ko-KR" altLang="en-US" sz="1500" dirty="0"/>
              <a:t>채널</a:t>
            </a:r>
            <a:r>
              <a:rPr lang="en-US" altLang="ko-KR" sz="1500" dirty="0"/>
              <a:t>A</a:t>
            </a:r>
          </a:p>
          <a:p>
            <a:r>
              <a:rPr lang="ko-KR" altLang="en-US" sz="1500" dirty="0" err="1"/>
              <a:t>티빙</a:t>
            </a:r>
            <a:endParaRPr lang="ko-KR" altLang="en-US" sz="1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BC8015-52FB-4631-BC36-0D346E4FDCF3}"/>
              </a:ext>
            </a:extLst>
          </p:cNvPr>
          <p:cNvSpPr txBox="1"/>
          <p:nvPr/>
        </p:nvSpPr>
        <p:spPr>
          <a:xfrm>
            <a:off x="3513115" y="1996281"/>
            <a:ext cx="2069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고객사의 고객의 트렌드를 파악하여 트렌드에 맞는 콘텐츠 제작</a:t>
            </a:r>
            <a:endParaRPr lang="en-US" altLang="ko-KR" sz="1500" dirty="0"/>
          </a:p>
          <a:p>
            <a:r>
              <a:rPr lang="ko-KR" altLang="en-US" sz="1500" dirty="0" err="1"/>
              <a:t>플렛폼</a:t>
            </a:r>
            <a:r>
              <a:rPr lang="ko-KR" altLang="en-US" sz="1500" dirty="0"/>
              <a:t> 편의성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3B3DB9-F244-4C5B-9490-573F4FC0F7BD}"/>
              </a:ext>
            </a:extLst>
          </p:cNvPr>
          <p:cNvSpPr txBox="1"/>
          <p:nvPr/>
        </p:nvSpPr>
        <p:spPr>
          <a:xfrm>
            <a:off x="1775522" y="2028139"/>
            <a:ext cx="175688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드라마</a:t>
            </a:r>
            <a:r>
              <a:rPr lang="en-US" altLang="ko-KR" sz="1500" dirty="0"/>
              <a:t>, </a:t>
            </a:r>
            <a:r>
              <a:rPr lang="ko-KR" altLang="en-US" sz="1500" dirty="0"/>
              <a:t>영화</a:t>
            </a:r>
            <a:r>
              <a:rPr lang="en-US" altLang="ko-KR" sz="1500" dirty="0"/>
              <a:t>, </a:t>
            </a:r>
            <a:r>
              <a:rPr lang="ko-KR" altLang="en-US" sz="1500" dirty="0"/>
              <a:t>애니메이션 제작사 및 제작진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네이버 웹툰</a:t>
            </a:r>
            <a:r>
              <a:rPr lang="en-US" altLang="ko-KR" sz="1500" dirty="0"/>
              <a:t>, </a:t>
            </a:r>
            <a:r>
              <a:rPr lang="ko-KR" altLang="en-US" sz="1500" dirty="0"/>
              <a:t>카카오페이지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문피아</a:t>
            </a:r>
            <a:r>
              <a:rPr lang="en-US" altLang="ko-KR" sz="1500" dirty="0"/>
              <a:t>, </a:t>
            </a:r>
            <a:r>
              <a:rPr lang="ko-KR" altLang="en-US" sz="1500" dirty="0"/>
              <a:t>조아라 및 작가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7B7305-7A5B-42B9-BB69-A1669BA8B0D0}"/>
              </a:ext>
            </a:extLst>
          </p:cNvPr>
          <p:cNvSpPr txBox="1"/>
          <p:nvPr/>
        </p:nvSpPr>
        <p:spPr>
          <a:xfrm>
            <a:off x="3520398" y="3657600"/>
            <a:ext cx="20882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지적 자산</a:t>
            </a:r>
            <a:r>
              <a:rPr lang="en-US" altLang="ko-KR" sz="1500" dirty="0"/>
              <a:t>(IP)</a:t>
            </a:r>
          </a:p>
          <a:p>
            <a:r>
              <a:rPr lang="ko-KR" altLang="en-US" sz="1500" dirty="0"/>
              <a:t>인적 자산</a:t>
            </a:r>
            <a:endParaRPr lang="en-US" altLang="ko-KR" sz="1500" dirty="0"/>
          </a:p>
          <a:p>
            <a:r>
              <a:rPr lang="ko-KR" altLang="en-US" sz="1500" dirty="0"/>
              <a:t>재무 자원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211DF7-87B4-4D3B-B2F9-3E42E757F808}"/>
              </a:ext>
            </a:extLst>
          </p:cNvPr>
          <p:cNvSpPr txBox="1"/>
          <p:nvPr/>
        </p:nvSpPr>
        <p:spPr>
          <a:xfrm>
            <a:off x="7469027" y="4657387"/>
            <a:ext cx="16133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구독료</a:t>
            </a:r>
            <a:endParaRPr lang="en-US" altLang="ko-KR" sz="1500" dirty="0"/>
          </a:p>
          <a:p>
            <a:r>
              <a:rPr lang="ko-KR" altLang="en-US" sz="1500" dirty="0"/>
              <a:t>광고</a:t>
            </a:r>
            <a:r>
              <a:rPr lang="en-US" altLang="ko-KR" sz="1500" dirty="0"/>
              <a:t>(PPL)</a:t>
            </a:r>
          </a:p>
          <a:p>
            <a:r>
              <a:rPr lang="en-US" altLang="ko-KR" sz="1500" dirty="0"/>
              <a:t>IP</a:t>
            </a:r>
            <a:r>
              <a:rPr lang="ko-KR" altLang="en-US" sz="1500" dirty="0"/>
              <a:t>와 </a:t>
            </a:r>
            <a:r>
              <a:rPr lang="en-US" altLang="ko-KR" sz="1500" dirty="0"/>
              <a:t>IP</a:t>
            </a:r>
            <a:r>
              <a:rPr lang="ko-KR" altLang="en-US" sz="1500" dirty="0"/>
              <a:t>확장</a:t>
            </a:r>
            <a:endParaRPr lang="en-US" altLang="ko-KR" sz="1500" dirty="0"/>
          </a:p>
          <a:p>
            <a:r>
              <a:rPr lang="ko-KR" altLang="en-US" sz="1500" dirty="0"/>
              <a:t>서브 </a:t>
            </a:r>
            <a:r>
              <a:rPr lang="ko-KR" altLang="en-US" sz="1500" dirty="0" err="1"/>
              <a:t>컬쳐</a:t>
            </a:r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CE4BB1-1FC5-40FE-B281-58CFA5691C4B}"/>
              </a:ext>
            </a:extLst>
          </p:cNvPr>
          <p:cNvSpPr txBox="1"/>
          <p:nvPr/>
        </p:nvSpPr>
        <p:spPr>
          <a:xfrm>
            <a:off x="3285565" y="4641552"/>
            <a:ext cx="2274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프로그램 제작비</a:t>
            </a:r>
            <a:endParaRPr lang="en-US" altLang="ko-KR" sz="1500" dirty="0"/>
          </a:p>
          <a:p>
            <a:r>
              <a:rPr lang="en-US" altLang="ko-KR" sz="1500" dirty="0"/>
              <a:t>IP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라이센싱</a:t>
            </a:r>
            <a:endParaRPr lang="ko-KR" altLang="en-US" sz="1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6910B7-C1B2-498A-9425-AFD8D32A0590}"/>
              </a:ext>
            </a:extLst>
          </p:cNvPr>
          <p:cNvSpPr txBox="1"/>
          <p:nvPr/>
        </p:nvSpPr>
        <p:spPr>
          <a:xfrm>
            <a:off x="5590149" y="1982138"/>
            <a:ext cx="1872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AI</a:t>
            </a:r>
            <a:r>
              <a:rPr lang="ko-KR" altLang="en-US" sz="1500" dirty="0"/>
              <a:t>를 활용한 개인별 추천 시스템 및 취향 탐색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인기가 많은 콘텐츠를 활용한 프로그램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콘텐츠의 확장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0C59227-DAC1-4EAF-BAF9-60BD8CA35DE8}"/>
              </a:ext>
            </a:extLst>
          </p:cNvPr>
          <p:cNvSpPr/>
          <p:nvPr/>
        </p:nvSpPr>
        <p:spPr>
          <a:xfrm>
            <a:off x="9372600" y="1295765"/>
            <a:ext cx="271119" cy="26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AF84E18-8853-4AAE-9A96-D9B539B8FB80}"/>
              </a:ext>
            </a:extLst>
          </p:cNvPr>
          <p:cNvSpPr/>
          <p:nvPr/>
        </p:nvSpPr>
        <p:spPr>
          <a:xfrm>
            <a:off x="6317419" y="1295765"/>
            <a:ext cx="271119" cy="26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55113B6-C713-4706-98CB-D46DE52E4EA5}"/>
              </a:ext>
            </a:extLst>
          </p:cNvPr>
          <p:cNvSpPr/>
          <p:nvPr/>
        </p:nvSpPr>
        <p:spPr>
          <a:xfrm>
            <a:off x="8018815" y="1288009"/>
            <a:ext cx="271119" cy="26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52FB510-D38A-4FB7-A5DB-0A1875C90389}"/>
              </a:ext>
            </a:extLst>
          </p:cNvPr>
          <p:cNvSpPr/>
          <p:nvPr/>
        </p:nvSpPr>
        <p:spPr>
          <a:xfrm>
            <a:off x="8646989" y="4510439"/>
            <a:ext cx="271119" cy="26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77E5E45-2C5A-4D29-B3F6-299BB661EE07}"/>
              </a:ext>
            </a:extLst>
          </p:cNvPr>
          <p:cNvSpPr/>
          <p:nvPr/>
        </p:nvSpPr>
        <p:spPr>
          <a:xfrm>
            <a:off x="4337389" y="1295765"/>
            <a:ext cx="271119" cy="26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308D1AD-E373-4709-A519-8710E07EFA92}"/>
              </a:ext>
            </a:extLst>
          </p:cNvPr>
          <p:cNvSpPr/>
          <p:nvPr/>
        </p:nvSpPr>
        <p:spPr>
          <a:xfrm>
            <a:off x="4937233" y="2920669"/>
            <a:ext cx="271119" cy="26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8427E8-F058-465F-BB0F-712BAA3978E5}"/>
              </a:ext>
            </a:extLst>
          </p:cNvPr>
          <p:cNvSpPr/>
          <p:nvPr/>
        </p:nvSpPr>
        <p:spPr>
          <a:xfrm>
            <a:off x="2752359" y="1330205"/>
            <a:ext cx="271119" cy="26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CE2CDA7-FD5E-4E39-A9F7-1ED55CAF2410}"/>
              </a:ext>
            </a:extLst>
          </p:cNvPr>
          <p:cNvSpPr/>
          <p:nvPr/>
        </p:nvSpPr>
        <p:spPr>
          <a:xfrm>
            <a:off x="4978948" y="4498042"/>
            <a:ext cx="271119" cy="26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7E98492-D6DF-4413-8113-17B22B7E52F7}"/>
              </a:ext>
            </a:extLst>
          </p:cNvPr>
          <p:cNvSpPr/>
          <p:nvPr/>
        </p:nvSpPr>
        <p:spPr>
          <a:xfrm>
            <a:off x="8194864" y="2887523"/>
            <a:ext cx="271119" cy="26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0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322FF-5D12-4098-8519-6BB3FE4C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67"/>
            <a:ext cx="10515600" cy="611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/>
              <a:t>Biz Model Canvas</a:t>
            </a:r>
            <a:r>
              <a:rPr lang="ko-KR" altLang="en-US" sz="1500" dirty="0"/>
              <a:t>는 구상한 비지니스 아이디어를 실제 구현하기 위해서 핵심 구동요인을 중심으로 살펴보고</a:t>
            </a:r>
            <a:r>
              <a:rPr lang="en-US" altLang="ko-KR" sz="1500" dirty="0"/>
              <a:t>, </a:t>
            </a:r>
            <a:r>
              <a:rPr lang="ko-KR" altLang="en-US" sz="1500" dirty="0"/>
              <a:t>비지니스 흐름을 연상할 수 있도록 도와주는 템플릿입니다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en-US" altLang="ko-KR" sz="1500" dirty="0"/>
              <a:t>1st) - </a:t>
            </a:r>
            <a:r>
              <a:rPr lang="ko-KR" altLang="en-US" sz="1500" dirty="0"/>
              <a:t>고객 </a:t>
            </a:r>
            <a:r>
              <a:rPr lang="ko-KR" altLang="en-US" sz="1500" dirty="0" err="1"/>
              <a:t>세그멘트</a:t>
            </a:r>
            <a:r>
              <a:rPr lang="ko-KR" altLang="en-US" sz="1500" dirty="0"/>
              <a:t> </a:t>
            </a:r>
            <a:r>
              <a:rPr lang="en-US" altLang="ko-KR" sz="1500" dirty="0"/>
              <a:t>&gt;&gt; </a:t>
            </a:r>
            <a:r>
              <a:rPr lang="ko-KR" altLang="en-US" sz="1500" dirty="0"/>
              <a:t>가치제안</a:t>
            </a:r>
            <a:r>
              <a:rPr lang="en-US" altLang="ko-KR" sz="1500" dirty="0"/>
              <a:t>: </a:t>
            </a:r>
            <a:r>
              <a:rPr lang="ko-KR" altLang="en-US" sz="1500" dirty="0"/>
              <a:t>각 </a:t>
            </a:r>
            <a:r>
              <a:rPr lang="ko-KR" altLang="en-US" sz="1500" dirty="0" err="1"/>
              <a:t>고객군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고객세그먼트</a:t>
            </a:r>
            <a:r>
              <a:rPr lang="en-US" altLang="ko-KR" sz="1500" dirty="0"/>
              <a:t>)</a:t>
            </a:r>
            <a:r>
              <a:rPr lang="ko-KR" altLang="en-US" sz="1500" dirty="0"/>
              <a:t>별 가치제안을 정리하시면 됩니다</a:t>
            </a:r>
            <a:r>
              <a:rPr lang="en-US" altLang="ko-KR" sz="1500" dirty="0"/>
              <a:t>. (</a:t>
            </a:r>
            <a:r>
              <a:rPr lang="ko-KR" altLang="en-US" sz="1500" dirty="0"/>
              <a:t>만약 현재 작성된 부분이 너무 뻔하거나 일반적이라고 생각이 드신다면 </a:t>
            </a:r>
            <a:r>
              <a:rPr lang="ko-KR" altLang="en-US" sz="1500" dirty="0" err="1"/>
              <a:t>고객세그먼트부터</a:t>
            </a:r>
            <a:r>
              <a:rPr lang="ko-KR" altLang="en-US" sz="1500" dirty="0"/>
              <a:t> 잘못된 것이라 생각하시면 됩니다</a:t>
            </a:r>
            <a:r>
              <a:rPr lang="en-US" altLang="ko-KR" sz="1500" dirty="0"/>
              <a:t>. </a:t>
            </a:r>
            <a:r>
              <a:rPr lang="ko-KR" altLang="en-US" sz="1500" dirty="0"/>
              <a:t>현재 작성된 내용은 </a:t>
            </a:r>
            <a:r>
              <a:rPr lang="ko-KR" altLang="en-US" sz="1500" dirty="0" err="1"/>
              <a:t>세그멘트</a:t>
            </a:r>
            <a:r>
              <a:rPr lang="ko-KR" altLang="en-US" sz="1500" dirty="0"/>
              <a:t> 보다는 가치에 가깝습니다</a:t>
            </a:r>
            <a:r>
              <a:rPr lang="en-US" altLang="ko-KR" sz="1500" dirty="0"/>
              <a:t>.) </a:t>
            </a:r>
          </a:p>
          <a:p>
            <a:pPr marL="0" indent="0">
              <a:buNone/>
            </a:pPr>
            <a:r>
              <a:rPr lang="en-US" altLang="ko-KR" sz="1500" dirty="0"/>
              <a:t>2nd) - </a:t>
            </a:r>
            <a:r>
              <a:rPr lang="ko-KR" altLang="en-US" sz="1500" dirty="0"/>
              <a:t>핵심활동</a:t>
            </a:r>
            <a:r>
              <a:rPr lang="en-US" altLang="ko-KR" sz="1500" dirty="0"/>
              <a:t>: </a:t>
            </a:r>
            <a:r>
              <a:rPr lang="ko-KR" altLang="en-US" sz="1500" dirty="0"/>
              <a:t>고객 가치제안을 위해서 요구되는 핵심적인 활동을 정리하면 됩니다</a:t>
            </a:r>
            <a:r>
              <a:rPr lang="en-US" altLang="ko-KR" sz="1500" dirty="0"/>
              <a:t>. (</a:t>
            </a:r>
            <a:r>
              <a:rPr lang="ko-KR" altLang="en-US" sz="1500" dirty="0"/>
              <a:t>반드시 자사 위주로 고려하지 않아도 됩니다</a:t>
            </a:r>
            <a:r>
              <a:rPr lang="en-US" altLang="ko-KR" sz="1500" dirty="0"/>
              <a:t>. </a:t>
            </a:r>
            <a:r>
              <a:rPr lang="ko-KR" altLang="en-US" sz="1500" dirty="0"/>
              <a:t>필요시 외부자원</a:t>
            </a:r>
            <a:r>
              <a:rPr lang="en-US" altLang="ko-KR" sz="1500" dirty="0"/>
              <a:t>(</a:t>
            </a:r>
            <a:r>
              <a:rPr lang="ko-KR" altLang="en-US" sz="1500" dirty="0"/>
              <a:t>핵심파트너</a:t>
            </a:r>
            <a:r>
              <a:rPr lang="en-US" altLang="ko-KR" sz="1500" dirty="0"/>
              <a:t>)</a:t>
            </a:r>
            <a:r>
              <a:rPr lang="ko-KR" altLang="en-US" sz="1500" dirty="0"/>
              <a:t>를 활용할 수 있기 때문입니다</a:t>
            </a:r>
            <a:r>
              <a:rPr lang="en-US" altLang="ko-KR" sz="1500" dirty="0"/>
              <a:t>.) </a:t>
            </a:r>
          </a:p>
          <a:p>
            <a:pPr>
              <a:buFontTx/>
              <a:buChar char="-"/>
            </a:pPr>
            <a:r>
              <a:rPr lang="ko-KR" altLang="en-US" sz="1500" dirty="0"/>
              <a:t>핵심자원</a:t>
            </a:r>
            <a:r>
              <a:rPr lang="en-US" altLang="ko-KR" sz="1500" dirty="0"/>
              <a:t>: </a:t>
            </a:r>
            <a:r>
              <a:rPr lang="ko-KR" altLang="en-US" sz="1500" dirty="0"/>
              <a:t>이를 위해서 필요한 핵심적으로 가져야 할 자원은 무엇인가 </a:t>
            </a:r>
            <a:r>
              <a:rPr lang="en-US" altLang="ko-KR" sz="1500" dirty="0"/>
              <a:t>(</a:t>
            </a:r>
            <a:r>
              <a:rPr lang="ko-KR" altLang="en-US" sz="1500" dirty="0"/>
              <a:t>교재처럼 물적</a:t>
            </a:r>
            <a:r>
              <a:rPr lang="en-US" altLang="ko-KR" sz="1500" dirty="0"/>
              <a:t>/</a:t>
            </a:r>
            <a:r>
              <a:rPr lang="ko-KR" altLang="en-US" sz="1500" dirty="0"/>
              <a:t>지적</a:t>
            </a:r>
            <a:r>
              <a:rPr lang="en-US" altLang="ko-KR" sz="1500" dirty="0"/>
              <a:t>/</a:t>
            </a:r>
            <a:r>
              <a:rPr lang="ko-KR" altLang="en-US" sz="1500" dirty="0"/>
              <a:t>인적</a:t>
            </a:r>
            <a:r>
              <a:rPr lang="en-US" altLang="ko-KR" sz="1500" dirty="0"/>
              <a:t>/</a:t>
            </a:r>
            <a:r>
              <a:rPr lang="ko-KR" altLang="en-US" sz="1500" dirty="0"/>
              <a:t>재무적 차원으로 다양하게 살펴 볼 수 있습니다</a:t>
            </a:r>
            <a:r>
              <a:rPr lang="en-US" altLang="ko-KR" sz="1500" dirty="0"/>
              <a:t>) </a:t>
            </a:r>
          </a:p>
          <a:p>
            <a:pPr>
              <a:buFontTx/>
              <a:buChar char="-"/>
            </a:pPr>
            <a:r>
              <a:rPr lang="ko-KR" altLang="en-US" sz="1500" dirty="0"/>
              <a:t>유통채널</a:t>
            </a:r>
            <a:r>
              <a:rPr lang="en-US" altLang="ko-KR" sz="1500" dirty="0"/>
              <a:t>: </a:t>
            </a:r>
            <a:r>
              <a:rPr lang="ko-KR" altLang="en-US" sz="1500" dirty="0"/>
              <a:t>고객 접점을 어떻게 할 것인가 </a:t>
            </a:r>
            <a:r>
              <a:rPr lang="en-US" altLang="ko-KR" sz="1500" dirty="0"/>
              <a:t>(</a:t>
            </a:r>
            <a:r>
              <a:rPr lang="ko-KR" altLang="en-US" sz="1500" dirty="0"/>
              <a:t>채널은 주로 판매를 위한 고객 접점을 의미하며</a:t>
            </a:r>
            <a:r>
              <a:rPr lang="en-US" altLang="ko-KR" sz="1500" dirty="0"/>
              <a:t>, </a:t>
            </a:r>
            <a:r>
              <a:rPr lang="ko-KR" altLang="en-US" sz="1500" dirty="0"/>
              <a:t>필요하다면 자사 이외의 외부채널도 검토 가능</a:t>
            </a:r>
            <a:r>
              <a:rPr lang="en-US" altLang="ko-KR" sz="1500" dirty="0"/>
              <a:t>) - </a:t>
            </a:r>
            <a:r>
              <a:rPr lang="ko-KR" altLang="en-US" sz="1500" dirty="0"/>
              <a:t>고객관계 </a:t>
            </a:r>
            <a:r>
              <a:rPr lang="en-US" altLang="ko-KR" sz="1500" dirty="0"/>
              <a:t>: </a:t>
            </a:r>
            <a:r>
              <a:rPr lang="ko-KR" altLang="en-US" sz="1500" dirty="0"/>
              <a:t>고객 맞춤화</a:t>
            </a:r>
            <a:r>
              <a:rPr lang="en-US" altLang="ko-KR" sz="1500" dirty="0"/>
              <a:t>, </a:t>
            </a:r>
            <a:r>
              <a:rPr lang="ko-KR" altLang="en-US" sz="1500" dirty="0"/>
              <a:t>고객 관계강화</a:t>
            </a:r>
            <a:r>
              <a:rPr lang="en-US" altLang="ko-KR" sz="1500" dirty="0"/>
              <a:t>, </a:t>
            </a:r>
            <a:r>
              <a:rPr lang="ko-KR" altLang="en-US" sz="1500" dirty="0"/>
              <a:t>가치증대를 위하여 무엇을 할 것인가 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3rd) - </a:t>
            </a:r>
            <a:r>
              <a:rPr lang="ko-KR" altLang="en-US" sz="1500" dirty="0"/>
              <a:t>핵심파트너</a:t>
            </a:r>
            <a:r>
              <a:rPr lang="en-US" altLang="ko-KR" sz="1500" dirty="0"/>
              <a:t>: </a:t>
            </a:r>
            <a:r>
              <a:rPr lang="ko-KR" altLang="en-US" sz="1500" dirty="0"/>
              <a:t>외부 자원이 필요할 경우 이를 제공할 가장 최적의 파트너는 </a:t>
            </a:r>
            <a:r>
              <a:rPr lang="ko-KR" altLang="en-US" sz="1500" dirty="0" err="1"/>
              <a:t>누구인가</a:t>
            </a:r>
            <a:r>
              <a:rPr lang="ko-KR" altLang="en-US" sz="1500" dirty="0"/>
              <a:t> </a:t>
            </a:r>
            <a:r>
              <a:rPr lang="en-US" altLang="ko-KR" sz="1500" dirty="0"/>
              <a:t>(</a:t>
            </a:r>
            <a:r>
              <a:rPr lang="ko-KR" altLang="en-US" sz="1500" dirty="0"/>
              <a:t>내부 자원으로도 운영이 가능하지만</a:t>
            </a:r>
            <a:r>
              <a:rPr lang="en-US" altLang="ko-KR" sz="1500" dirty="0"/>
              <a:t>, </a:t>
            </a:r>
            <a:r>
              <a:rPr lang="ko-KR" altLang="en-US" sz="1500" dirty="0"/>
              <a:t>보안상 고려사항이나 리스크가 너무 높거나 규모의 경제를 고려했을 때 가장 최적의 대상을 도출</a:t>
            </a:r>
            <a:r>
              <a:rPr lang="en-US" altLang="ko-KR" sz="1500" dirty="0"/>
              <a:t>) </a:t>
            </a:r>
          </a:p>
          <a:p>
            <a:pPr marL="0" indent="0">
              <a:buNone/>
            </a:pPr>
            <a:r>
              <a:rPr lang="en-US" altLang="ko-KR" sz="1500" dirty="0"/>
              <a:t>4th) - </a:t>
            </a:r>
            <a:r>
              <a:rPr lang="ko-KR" altLang="en-US" sz="1500" dirty="0"/>
              <a:t>비용구조</a:t>
            </a:r>
            <a:r>
              <a:rPr lang="en-US" altLang="ko-KR" sz="1500" dirty="0"/>
              <a:t>: </a:t>
            </a:r>
            <a:r>
              <a:rPr lang="ko-KR" altLang="en-US" sz="1500" dirty="0"/>
              <a:t>실질적으로 예상되는 비용을 나열하되</a:t>
            </a:r>
            <a:r>
              <a:rPr lang="en-US" altLang="ko-KR" sz="1500" dirty="0"/>
              <a:t>, </a:t>
            </a:r>
            <a:r>
              <a:rPr lang="ko-KR" altLang="en-US" sz="1500" dirty="0"/>
              <a:t>가치차원에서 기회비용도 고려될 수 있습니다</a:t>
            </a:r>
            <a:r>
              <a:rPr lang="en-US" altLang="ko-KR" sz="1500" dirty="0"/>
              <a:t>. </a:t>
            </a:r>
          </a:p>
          <a:p>
            <a:pPr>
              <a:buFontTx/>
              <a:buChar char="-"/>
            </a:pPr>
            <a:r>
              <a:rPr lang="ko-KR" altLang="en-US" sz="1500" dirty="0"/>
              <a:t>수입의 흐름</a:t>
            </a:r>
            <a:r>
              <a:rPr lang="en-US" altLang="ko-KR" sz="1500" dirty="0"/>
              <a:t>: </a:t>
            </a:r>
            <a:r>
              <a:rPr lang="ko-KR" altLang="en-US" sz="1500" dirty="0"/>
              <a:t>운영을 통해서 예상되는 수익을 도출합니다</a:t>
            </a:r>
            <a:r>
              <a:rPr lang="en-US" altLang="ko-KR" sz="1500" dirty="0"/>
              <a:t>. (</a:t>
            </a:r>
            <a:r>
              <a:rPr lang="ko-KR" altLang="en-US" sz="1500" dirty="0"/>
              <a:t>일괄적 수입도 도출이 가능하지만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세그멘트별</a:t>
            </a:r>
            <a:r>
              <a:rPr lang="en-US" altLang="ko-KR" sz="1500" dirty="0"/>
              <a:t>(</a:t>
            </a:r>
            <a:r>
              <a:rPr lang="ko-KR" altLang="en-US" sz="1500" dirty="0" err="1"/>
              <a:t>특정고객군별</a:t>
            </a:r>
            <a:r>
              <a:rPr lang="en-US" altLang="ko-KR" sz="1500" dirty="0"/>
              <a:t>) </a:t>
            </a:r>
            <a:r>
              <a:rPr lang="ko-KR" altLang="en-US" sz="1500" dirty="0"/>
              <a:t>로도 각각의 수입이 도출되기도 하고</a:t>
            </a:r>
            <a:r>
              <a:rPr lang="en-US" altLang="ko-KR" sz="1500" dirty="0"/>
              <a:t>, </a:t>
            </a:r>
            <a:r>
              <a:rPr lang="ko-KR" altLang="en-US" sz="1500" dirty="0"/>
              <a:t>즉각적인 수입도 고려되나</a:t>
            </a:r>
            <a:r>
              <a:rPr lang="en-US" altLang="ko-KR" sz="1500" dirty="0"/>
              <a:t>, </a:t>
            </a:r>
            <a:r>
              <a:rPr lang="ko-KR" altLang="en-US" sz="1500" dirty="0"/>
              <a:t>제품</a:t>
            </a:r>
            <a:r>
              <a:rPr lang="en-US" altLang="ko-KR" sz="1500" dirty="0"/>
              <a:t>/</a:t>
            </a:r>
            <a:r>
              <a:rPr lang="ko-KR" altLang="en-US" sz="1500" dirty="0"/>
              <a:t>서비스가 지속되면서 발생하는 추가적인 수입도 고려 가능합니다</a:t>
            </a:r>
            <a:r>
              <a:rPr lang="en-US" altLang="ko-KR" sz="1500"/>
              <a:t>.) Biz </a:t>
            </a:r>
            <a:r>
              <a:rPr lang="en-US" altLang="ko-KR" sz="1500" dirty="0"/>
              <a:t>Model Canvas</a:t>
            </a:r>
            <a:r>
              <a:rPr lang="ko-KR" altLang="en-US" sz="1500" dirty="0"/>
              <a:t>는 상호 유기적이기 때문에</a:t>
            </a:r>
            <a:r>
              <a:rPr lang="en-US" altLang="ko-KR" sz="1500" dirty="0"/>
              <a:t>, </a:t>
            </a:r>
            <a:r>
              <a:rPr lang="ko-KR" altLang="en-US" sz="1500" dirty="0"/>
              <a:t>분절적으로 접근하기 보다는 작성하신 순서대로 비지니스가 순환하는 흐름을 계속 </a:t>
            </a:r>
            <a:r>
              <a:rPr lang="ko-KR" altLang="en-US" sz="1500" dirty="0" err="1"/>
              <a:t>고민해보시기</a:t>
            </a:r>
            <a:r>
              <a:rPr lang="ko-KR" altLang="en-US" sz="1500" dirty="0"/>
              <a:t> 바랍니다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 과정에서 세부 항목이 더 추가될 수 있습니다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132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402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NanumSquare</vt:lpstr>
      <vt:lpstr>맑은 고딕</vt:lpstr>
      <vt:lpstr>Arial</vt:lpstr>
      <vt:lpstr>Office 테마</vt:lpstr>
      <vt:lpstr>[양식 10] 비즈니스 모델 정의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[양식 10] 비즈니스 모델 정의</dc:title>
  <dc:creator>윤명식</dc:creator>
  <cp:lastModifiedBy>윤명식</cp:lastModifiedBy>
  <cp:revision>3</cp:revision>
  <dcterms:created xsi:type="dcterms:W3CDTF">2024-05-29T02:19:15Z</dcterms:created>
  <dcterms:modified xsi:type="dcterms:W3CDTF">2024-05-29T06:08:33Z</dcterms:modified>
</cp:coreProperties>
</file>