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5" r:id="rId2"/>
    <p:sldId id="333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6FDA1-69AC-4E3B-8177-67759F8CB8F1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5C3C-437E-4C42-8818-CAC8E84F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0513" y="1444625"/>
            <a:ext cx="62039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D4A17-2DE3-4E3E-8AD6-6F657201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EF4CE-8C85-46A1-A9EA-848D70F9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E28B9-2D74-4D87-B20F-AA6E31A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48376-95D5-4E3E-9CAC-893B452C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6362C-5E98-4FF4-8AAD-EEFA1315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7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97891-1E40-4B37-9275-F1E5A156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5FE9D-2965-4FE6-A2A8-2704C9AA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87AE-9591-4303-B8E5-02DE8F8A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E4271-BE8E-4BA9-BF0F-1D50EC78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DBF3-38C0-493F-A011-9701CAD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9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6753E-282A-4F18-B771-215980524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CA75B-A50D-473F-9E39-A29A3555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C5E6-A18B-455E-8C45-0691333A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ACC5-E6C5-450C-A388-8E807A4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BB760-F081-4F0F-B3F3-8AAC0177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46CAC-0A0A-4708-9C8D-22AFF5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6596B-2265-456F-878D-58849B91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160B5-3F7E-4C50-AAF2-FE23F7BE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62E0D-CDAE-4998-8DD6-6D97ABA5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1F524-0164-4B3B-BC9E-E64D71CA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2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A58D6-7CCE-45AA-B06E-D926F11E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B08F6-D146-4450-970F-794987107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B3ACA-3386-4B4C-B052-9E4E19DF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0BC8-A955-4585-8137-7C364F9A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A6611-947D-47B0-9D1F-133D9497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4B688-EC82-45CE-89AB-2AF7C52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2ACA-B94A-45BB-BC49-5BD50AAF3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6A256-12EF-438D-83FD-71A8B970B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0DCF5-A261-4A07-90B0-227A6B3C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787AE-734D-4013-9C88-56B682F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3929B-3683-48C3-AAC7-9191652E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4B175-036B-480E-B834-0A3B09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06806-8627-4A89-8963-3E1CEFA5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8BF75-8EDC-4BF8-B6D2-92F070DB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0A57C-3A5E-4CE5-A2A8-DD54D0FA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374D05-7B46-4D1B-A752-4171B7900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55E13-0B19-443A-8F51-BE950A29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2D78F-AFFA-4FB0-ABD6-DE6899F9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58613-CAE0-4519-8C0F-6F23702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B279-D732-49E5-848C-4A285E9E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E369C-7FCA-45FF-A10E-BF56EF9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8C106-C414-4D70-A0AA-27F0A8E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B6E91-9A82-412F-8B38-12C5702D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D8DB2-325F-4857-9CD9-366D36DC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BC239-B237-476C-A843-F6906633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A3661-79FA-4065-8C7C-CB0F5A76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A40E-A23D-4CA4-986A-5B0D05B6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B3CB-6292-4A0B-BC35-276E7E9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4E6B3-5AD2-44D8-87DF-7773E15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51149-43FB-4A9E-8261-93546C43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1AA21-CA5F-45B0-BEC2-63FC4A4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67AE9-0829-4549-BB7A-D0DFE4E1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0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0171-D06B-4DBF-ADD5-6444F447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8C261-56B0-4EBD-912D-8E7F8C44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EADC7-B5BA-42B7-81E8-33BFCBBE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441D8-9A54-4601-96CB-F4A7B849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76003-39F2-4A3C-9390-C753B8F4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A64BC-D1D8-4C52-BFD2-325AD34E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CEAE77-F26F-405E-8E4A-E5C9CD73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D8906-232E-4517-A0B1-D3A88886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4099D-6505-4CA7-B337-92288FA88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3B11-38CD-42ED-A33C-7F8612FDC69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8978C-E037-43BB-8D2C-98F7BC9D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D1C35-9A7C-4966-B568-3525AD1C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81" y="487807"/>
            <a:ext cx="8944863" cy="3880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5] </a:t>
            </a:r>
            <a:r>
              <a:rPr lang="ko-KR" altLang="en-US" dirty="0"/>
              <a:t>가치제안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62378"/>
              </p:ext>
            </p:extLst>
          </p:nvPr>
        </p:nvGraphicFramePr>
        <p:xfrm>
          <a:off x="2180567" y="2051848"/>
          <a:ext cx="7830871" cy="355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66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(4) </a:t>
                      </a:r>
                      <a:r>
                        <a:rPr lang="ko-KR" altLang="en-US" sz="1000" b="1" dirty="0"/>
                        <a:t>경제적가치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환산</a:t>
                      </a:r>
                      <a:r>
                        <a:rPr lang="en-US" altLang="ko-KR" sz="1000" b="1" dirty="0"/>
                        <a:t>)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환산근거</a:t>
                      </a:r>
                      <a:r>
                        <a:rPr lang="en-US" altLang="ko-KR" sz="1000" b="1" dirty="0"/>
                        <a:t>&amp;</a:t>
                      </a:r>
                      <a:r>
                        <a:rPr lang="ko-KR" altLang="en-US" sz="10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899807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0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사용자마다 </a:t>
                      </a:r>
                      <a:r>
                        <a:rPr lang="ko-KR" altLang="en-US" sz="1000" dirty="0" err="1"/>
                        <a:t>취양에</a:t>
                      </a:r>
                      <a:r>
                        <a:rPr lang="ko-KR" altLang="en-US" sz="1000" dirty="0"/>
                        <a:t> 맞는 프로그램 제작 시 알 수 있게 해 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기존 고객 유지 및 입소문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자신에 맞는 프로그램이 계속 제작이 되는 만큼 현재 이용하는 </a:t>
                      </a:r>
                      <a:r>
                        <a:rPr lang="en-US" altLang="ko-KR" sz="1000" dirty="0"/>
                        <a:t>OTT</a:t>
                      </a:r>
                      <a:r>
                        <a:rPr lang="ko-KR" altLang="en-US" sz="1000" dirty="0"/>
                        <a:t>를 유지 가능성이 높아지고 </a:t>
                      </a:r>
                      <a:r>
                        <a:rPr lang="ko-KR" altLang="en-US" sz="1000" dirty="0" err="1"/>
                        <a:t>트렌트를</a:t>
                      </a:r>
                      <a:r>
                        <a:rPr lang="ko-KR" altLang="en-US" sz="1000" dirty="0"/>
                        <a:t> 따라가는 만큼 </a:t>
                      </a:r>
                      <a:r>
                        <a:rPr lang="en-US" altLang="ko-KR" sz="1000" dirty="0"/>
                        <a:t>SNS </a:t>
                      </a:r>
                      <a:r>
                        <a:rPr lang="ko-KR" altLang="en-US" sz="1000" dirty="0"/>
                        <a:t>등으로 소문이 퍼짐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99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 </a:t>
                      </a:r>
                      <a:r>
                        <a:rPr lang="ko-KR" altLang="en-US" sz="10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어떤한</a:t>
                      </a:r>
                      <a:r>
                        <a:rPr lang="ko-KR" altLang="en-US" sz="1000" dirty="0"/>
                        <a:t> 프로그램 및 스포츠 매치가 있는지 메일이나 문자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카톡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등으로 알려 편의성을 높임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 편의성을 높여 기존 고객에 대한 유지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편의성이 높은 수록 고객의 호감도가 높아짐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다양한 연령대가 쉽게 사용 </a:t>
                      </a:r>
                      <a:r>
                        <a:rPr lang="ko-KR" altLang="en-US" sz="1000" dirty="0" err="1"/>
                        <a:t>핤</a:t>
                      </a:r>
                      <a:r>
                        <a:rPr lang="ko-KR" altLang="en-US" sz="1000" dirty="0"/>
                        <a:t> 수 있음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66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(3) </a:t>
                      </a:r>
                      <a:r>
                        <a:rPr lang="ko-KR" altLang="en-US" sz="10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트렌드에 맞는 드라마와 예능 제작</a:t>
                      </a:r>
                      <a:r>
                        <a:rPr lang="en-US" altLang="ko-KR" sz="1000" dirty="0"/>
                        <a:t>, AI</a:t>
                      </a:r>
                      <a:r>
                        <a:rPr lang="ko-KR" altLang="en-US" sz="1000" dirty="0"/>
                        <a:t>로 추천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트렌드 이끌어 유행의 선두주자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트렌드에 따라 새로운 고객 유입이 </a:t>
                      </a:r>
                      <a:r>
                        <a:rPr lang="ko-KR" altLang="en-US" sz="1000" dirty="0" err="1"/>
                        <a:t>쉬워짐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한국인은 유행을 많이 따라가는 경향이 있음</a:t>
                      </a:r>
                      <a:endParaRPr lang="en-US" altLang="ko-KR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BD19-B875-43E8-8E40-BF275EC8B292}"/>
              </a:ext>
            </a:extLst>
          </p:cNvPr>
          <p:cNvSpPr txBox="1"/>
          <p:nvPr/>
        </p:nvSpPr>
        <p:spPr>
          <a:xfrm>
            <a:off x="2180567" y="1592796"/>
            <a:ext cx="74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※ </a:t>
            </a:r>
            <a:r>
              <a:rPr lang="ko-KR" altLang="en-US" sz="1050" b="1" dirty="0">
                <a:solidFill>
                  <a:srgbClr val="FF0000"/>
                </a:solidFill>
              </a:rPr>
              <a:t>양식</a:t>
            </a:r>
            <a:r>
              <a:rPr lang="en-US" altLang="ko-KR" sz="1050" b="1" dirty="0">
                <a:solidFill>
                  <a:srgbClr val="FF0000"/>
                </a:solidFill>
              </a:rPr>
              <a:t>5</a:t>
            </a:r>
            <a:r>
              <a:rPr lang="ko-KR" altLang="en-US" sz="1050" b="1" dirty="0">
                <a:solidFill>
                  <a:srgbClr val="FF0000"/>
                </a:solidFill>
              </a:rPr>
              <a:t>는 양식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의 가치제안서의 내용을 합친 후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양식 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을 제출합니다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3FCEF-C145-4E90-8CE0-68622769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57691"/>
            <a:ext cx="10515600" cy="6310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경험이 많은 현장의 컨설턴트들도 가치제안을 하나의 </a:t>
            </a:r>
            <a:r>
              <a:rPr lang="en-US" altLang="ko-KR" sz="2200" dirty="0"/>
              <a:t>statement</a:t>
            </a:r>
            <a:r>
              <a:rPr lang="ko-KR" altLang="en-US" sz="2200" dirty="0"/>
              <a:t>로 바로 단언하는 것은 쉬운 일이 아닙니다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ko-KR" altLang="en-US" sz="2200" dirty="0"/>
              <a:t>이에</a:t>
            </a:r>
            <a:r>
              <a:rPr lang="en-US" altLang="ko-KR" sz="2200" dirty="0"/>
              <a:t>, </a:t>
            </a:r>
            <a:r>
              <a:rPr lang="ko-KR" altLang="en-US" sz="2200" dirty="0"/>
              <a:t>이를 기능</a:t>
            </a:r>
            <a:r>
              <a:rPr lang="en-US" altLang="ko-KR" sz="2200" dirty="0"/>
              <a:t>/</a:t>
            </a:r>
            <a:r>
              <a:rPr lang="ko-KR" altLang="en-US" sz="2200" dirty="0"/>
              <a:t>사용</a:t>
            </a:r>
            <a:r>
              <a:rPr lang="en-US" altLang="ko-KR" sz="2200" dirty="0"/>
              <a:t>/</a:t>
            </a:r>
            <a:r>
              <a:rPr lang="ko-KR" altLang="en-US" sz="2200" dirty="0"/>
              <a:t>정서적 측면에서 구체화하여 도출</a:t>
            </a:r>
            <a:r>
              <a:rPr lang="en-US" altLang="ko-KR" sz="2200" dirty="0"/>
              <a:t>[</a:t>
            </a:r>
            <a:r>
              <a:rPr lang="ko-KR" altLang="en-US" sz="2200" dirty="0"/>
              <a:t>양식</a:t>
            </a:r>
            <a:r>
              <a:rPr lang="en-US" altLang="ko-KR" sz="2200" dirty="0"/>
              <a:t>5]</a:t>
            </a:r>
            <a:r>
              <a:rPr lang="ko-KR" altLang="en-US" sz="2200" dirty="0"/>
              <a:t>하고</a:t>
            </a:r>
            <a:r>
              <a:rPr lang="en-US" altLang="ko-KR" sz="2200" dirty="0"/>
              <a:t>, </a:t>
            </a:r>
            <a:r>
              <a:rPr lang="ko-KR" altLang="en-US" sz="2200" dirty="0"/>
              <a:t>하나로 종합하여 정리</a:t>
            </a:r>
            <a:r>
              <a:rPr lang="en-US" altLang="ko-KR" sz="2200" dirty="0"/>
              <a:t>[</a:t>
            </a:r>
            <a:r>
              <a:rPr lang="ko-KR" altLang="en-US" sz="2200" dirty="0"/>
              <a:t>양식 </a:t>
            </a:r>
            <a:r>
              <a:rPr lang="en-US" altLang="ko-KR" sz="2200" dirty="0"/>
              <a:t>6]</a:t>
            </a:r>
            <a:r>
              <a:rPr lang="ko-KR" altLang="en-US" sz="2200" dirty="0"/>
              <a:t>하는 것이 보다 효과적입니다</a:t>
            </a:r>
            <a:r>
              <a:rPr lang="en-US" altLang="ko-KR" sz="2200" dirty="0"/>
              <a:t>. </a:t>
            </a:r>
          </a:p>
          <a:p>
            <a:pPr>
              <a:buFontTx/>
              <a:buChar char="-"/>
            </a:pPr>
            <a:r>
              <a:rPr lang="ko-KR" altLang="en-US" sz="2200" dirty="0"/>
              <a:t>기능가치</a:t>
            </a:r>
            <a:r>
              <a:rPr lang="en-US" altLang="ko-KR" sz="2200" dirty="0"/>
              <a:t>: </a:t>
            </a:r>
            <a:r>
              <a:rPr lang="ko-KR" altLang="en-US" sz="2200" dirty="0"/>
              <a:t>제품</a:t>
            </a:r>
            <a:r>
              <a:rPr lang="en-US" altLang="ko-KR" sz="2200" dirty="0"/>
              <a:t>/</a:t>
            </a:r>
            <a:r>
              <a:rPr lang="ko-KR" altLang="en-US" sz="2200" dirty="0"/>
              <a:t>서비스가 고객에게 제공하는 기계적</a:t>
            </a:r>
            <a:r>
              <a:rPr lang="en-US" altLang="ko-KR" sz="2200" dirty="0"/>
              <a:t>/</a:t>
            </a:r>
            <a:r>
              <a:rPr lang="ko-KR" altLang="en-US" sz="2200" dirty="0"/>
              <a:t>물리적 속성</a:t>
            </a:r>
            <a:r>
              <a:rPr lang="en-US" altLang="ko-KR" sz="2200" dirty="0"/>
              <a:t>(Attribute)</a:t>
            </a:r>
            <a:r>
              <a:rPr lang="ko-KR" altLang="en-US" sz="2200" dirty="0"/>
              <a:t>을 의미하며</a:t>
            </a:r>
            <a:r>
              <a:rPr lang="en-US" altLang="ko-KR" sz="2200" dirty="0"/>
              <a:t>, </a:t>
            </a:r>
          </a:p>
          <a:p>
            <a:pPr>
              <a:buFontTx/>
              <a:buChar char="-"/>
            </a:pPr>
            <a:r>
              <a:rPr lang="ko-KR" altLang="en-US" sz="2200" dirty="0"/>
              <a:t>사용가치</a:t>
            </a:r>
            <a:r>
              <a:rPr lang="en-US" altLang="ko-KR" sz="2200" dirty="0"/>
              <a:t>: </a:t>
            </a:r>
            <a:r>
              <a:rPr lang="ko-KR" altLang="en-US" sz="2200" dirty="0"/>
              <a:t>기계적</a:t>
            </a:r>
            <a:r>
              <a:rPr lang="en-US" altLang="ko-KR" sz="2200" dirty="0"/>
              <a:t>/</a:t>
            </a:r>
            <a:r>
              <a:rPr lang="ko-KR" altLang="en-US" sz="2200" dirty="0"/>
              <a:t>물리적 속성으로부터 고객이 얻는 </a:t>
            </a:r>
            <a:r>
              <a:rPr lang="ko-KR" altLang="en-US" sz="2200" dirty="0" err="1"/>
              <a:t>효익</a:t>
            </a:r>
            <a:r>
              <a:rPr lang="en-US" altLang="ko-KR" sz="2200" dirty="0"/>
              <a:t>(Benefit) </a:t>
            </a:r>
          </a:p>
          <a:p>
            <a:pPr>
              <a:buFontTx/>
              <a:buChar char="-"/>
            </a:pPr>
            <a:r>
              <a:rPr lang="ko-KR" altLang="en-US" sz="2200" dirty="0"/>
              <a:t>정서가치</a:t>
            </a:r>
            <a:r>
              <a:rPr lang="en-US" altLang="ko-KR" sz="2200" dirty="0"/>
              <a:t>: </a:t>
            </a:r>
            <a:r>
              <a:rPr lang="ko-KR" altLang="en-US" sz="2200" dirty="0"/>
              <a:t>사용 가치를 통해 개인의 가치관과 생활에 변화를 주는 심리적 가치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(Persona) </a:t>
            </a:r>
            <a:r>
              <a:rPr lang="ko-KR" altLang="en-US" sz="2200" dirty="0"/>
              <a:t>이 과정에서 가치를 계량화 하는 이유는</a:t>
            </a:r>
            <a:r>
              <a:rPr lang="en-US" altLang="ko-KR" sz="2200" dirty="0"/>
              <a:t>, </a:t>
            </a:r>
            <a:r>
              <a:rPr lang="ko-KR" altLang="en-US" sz="2200" dirty="0"/>
              <a:t>계량화 하는 과정을 통하여 가치에 대해 내</a:t>
            </a:r>
            <a:r>
              <a:rPr lang="en-US" altLang="ko-KR" sz="2200" dirty="0"/>
              <a:t>/</a:t>
            </a:r>
            <a:r>
              <a:rPr lang="ko-KR" altLang="en-US" sz="2200" dirty="0"/>
              <a:t>외부적으로 공감하고</a:t>
            </a:r>
            <a:r>
              <a:rPr lang="en-US" altLang="ko-KR" sz="2200" dirty="0"/>
              <a:t>, </a:t>
            </a:r>
            <a:r>
              <a:rPr lang="ko-KR" altLang="en-US" sz="2200" dirty="0"/>
              <a:t>향후 이를 전략을 도출하는 과정에서 객관성과 타당성을 높이는데 도움이 되기 때문입니다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ko-KR" altLang="en-US" sz="2200" dirty="0"/>
              <a:t>양식</a:t>
            </a:r>
            <a:r>
              <a:rPr lang="en-US" altLang="ko-KR" sz="2200" dirty="0"/>
              <a:t>6</a:t>
            </a:r>
            <a:r>
              <a:rPr lang="ko-KR" altLang="en-US" sz="2200" dirty="0"/>
              <a:t>은 고객에게 가치제안을 함에 있어 좀 더 실질적인 제안을 하기 위한 과정으로 정확한 추산을 꼭 전제해야 하는 것은 아닙니다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ko-KR" altLang="en-US" sz="2200" dirty="0"/>
              <a:t>고객에게 가치를 보다 직접적이고 실질적으로 느끼기 위해서 계량화하는 작업이 필요합니다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ko-KR" altLang="en-US" sz="2200" dirty="0"/>
              <a:t>앞선 양식 </a:t>
            </a:r>
            <a:r>
              <a:rPr lang="en-US" altLang="ko-KR" sz="2200" dirty="0"/>
              <a:t>5</a:t>
            </a:r>
            <a:r>
              <a:rPr lang="ko-KR" altLang="en-US" sz="2200" dirty="0"/>
              <a:t>를 바탕으로 재점검하시고</a:t>
            </a:r>
            <a:r>
              <a:rPr lang="en-US" altLang="ko-KR" sz="2200" dirty="0"/>
              <a:t>, </a:t>
            </a:r>
            <a:r>
              <a:rPr lang="ko-KR" altLang="en-US" sz="2200" dirty="0"/>
              <a:t>종합하여 </a:t>
            </a:r>
            <a:r>
              <a:rPr lang="ko-KR" altLang="en-US" sz="2200" dirty="0" err="1"/>
              <a:t>검토해보시기를</a:t>
            </a:r>
            <a:r>
              <a:rPr lang="ko-KR" altLang="en-US" sz="2200" dirty="0"/>
              <a:t> 바랍니다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2910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316</Words>
  <Application>Microsoft Office PowerPoint</Application>
  <PresentationFormat>와이드스크린</PresentationFormat>
  <Paragraphs>28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[양식 5] 가치제안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4] 세분화</dc:title>
  <dc:creator>윤명식</dc:creator>
  <cp:lastModifiedBy>윤명식</cp:lastModifiedBy>
  <cp:revision>7</cp:revision>
  <dcterms:created xsi:type="dcterms:W3CDTF">2024-05-27T02:25:49Z</dcterms:created>
  <dcterms:modified xsi:type="dcterms:W3CDTF">2024-05-27T23:55:06Z</dcterms:modified>
</cp:coreProperties>
</file>