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8" r:id="rId2"/>
    <p:sldId id="333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47EA-8C38-40DD-81C7-98A3B2FED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0576B-7D8C-4958-928C-AA5D70898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7F15D-4A97-4F19-9A9A-020193A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6A38B-30BE-46F4-84E1-ADCBEC9C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2AA7F-60EF-4B20-B4B9-57FE8C66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AA74-AB08-4173-9D6C-195E956A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FA23B-0C1A-4673-B72B-71395A265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9CA3B-91F5-4B04-93B3-DA795BED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F6CC1-F9F4-46E3-AC5E-B74FC261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4702E-FB2D-4783-AF74-7D8416A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8D6333-48B3-4077-81FD-21605F44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352AD4-7E2D-4486-ABF6-FD0B377E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C5621-5351-43CC-8FE2-9B749F6D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31959-EE98-401F-B71B-6286575D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A267D-8655-47B3-BE55-7531BC85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1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DC59-056F-4EF5-823E-6F556B42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85964-4C0A-4045-9C12-7DED730C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71595-7D24-4537-B9BA-A2C3918C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DB689-2067-4039-A7AD-84843CBC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C105B-FE00-4B2D-9F67-83E88F14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361A-C04E-47D3-B554-4320566E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52EC9-9655-452A-BC89-CA187C7E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DCB5D-5669-4F92-B286-B932B07E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C44F6-42BD-449F-8C69-CEF49944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AF4D3-AE78-471B-BAAF-1250FE9A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9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EF897-C89A-4C01-9424-2755ED32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31F0C-995E-4C86-AB34-4FCE8A8A1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D1F41-FB27-49F7-A0D2-A309A49C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E3410-C7A1-414C-A98A-5315FD25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E6DAB-3B9D-4494-AAC0-BEF66AEB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A6694-BF71-4598-9841-C1828886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635E5-C3DA-48D7-9E41-E6F92E09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DDB90-E3E0-4E28-9CAE-94526E60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4AC3F-EF83-4A2D-B33A-9AF2B8F21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A6F4-4C24-422D-A8D2-1D78D4F41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962D1-CFB6-41E5-83E3-7B759E868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C46AAF-7F33-416F-8DA8-2CA439A3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D29F46-4DFA-4852-810E-BEA5F8BC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B67241-8FFA-478F-832B-4900D7EE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6EBAB-E1FF-410C-B552-EF63963C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7877D7-271A-4E2B-B69B-E25A944E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09BAFD-8848-485C-B5A6-E9690D3B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220B2-C561-48D5-9231-79FE826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9087A-EE64-4A27-84C3-CD302796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714E-1F46-4384-9323-375043BC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85F859-EB6D-4208-988E-2E40094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BF2BE-7576-41F7-9902-AED8B480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D158F-D5B6-4169-987D-7DC86E31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495A2-5D43-47AF-9407-C4187BFD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F6284-26E3-4C5B-A9E5-5ABAC4C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1C96EF-94D5-4A03-B3D3-B679CEC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0CD23-F489-4885-90A8-41029101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E37E-1384-46B1-9FA2-552D1CEC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9B19B9-4E5A-4C43-A80F-83995A833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6BDCE-4261-45DD-9644-4C5373C0D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664E3-1013-49E5-A340-7A92AFB1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5C87E-E1C2-465C-ADE5-E95A1B14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85210-94B1-439B-AE69-EA16BB3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D5004C-7668-45C8-9F8E-BED1DE97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E2152-9369-4F04-B099-B1D51C26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0B322-47D9-4C69-B563-5C857276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9B90-728F-479E-B201-82FE9AE4241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40FFA-5075-4A35-B059-BA9C6696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26245-2A6C-4F97-96BB-14F7C5382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CE52-C4BA-493E-BE31-9C7C7ACC3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A68A-1859-4982-AAB5-B7FF763F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81" y="487807"/>
            <a:ext cx="8944863" cy="38805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8] </a:t>
            </a:r>
            <a:r>
              <a:rPr lang="ko-KR" altLang="en-US" dirty="0"/>
              <a:t>역가치사슬 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328364-4B46-4D0A-8F64-C6C5BBC543BC}"/>
              </a:ext>
            </a:extLst>
          </p:cNvPr>
          <p:cNvGraphicFramePr>
            <a:graphicFrameLocks noGrp="1"/>
          </p:cNvGraphicFramePr>
          <p:nvPr/>
        </p:nvGraphicFramePr>
        <p:xfrm>
          <a:off x="1981202" y="2051847"/>
          <a:ext cx="8111245" cy="3630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249">
                  <a:extLst>
                    <a:ext uri="{9D8B030D-6E8A-4147-A177-3AD203B41FA5}">
                      <a16:colId xmlns:a16="http://schemas.microsoft.com/office/drawing/2014/main" val="3366035766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196528784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3448584275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97585263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349681574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가치사슬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(4) </a:t>
                      </a:r>
                      <a:r>
                        <a:rPr lang="ko-KR" altLang="en-US" sz="1050" b="1" dirty="0"/>
                        <a:t>필요기술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설비 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(3) </a:t>
                      </a:r>
                      <a:r>
                        <a:rPr lang="ko-KR" altLang="en-US" sz="1050" b="1" dirty="0"/>
                        <a:t>생산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개발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(2) </a:t>
                      </a:r>
                      <a:r>
                        <a:rPr lang="ko-KR" altLang="en-US" sz="1050" b="1" dirty="0"/>
                        <a:t>마케팅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세일즈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고객 인지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(1)</a:t>
                      </a:r>
                      <a:r>
                        <a:rPr lang="ko-KR" altLang="en-US" sz="1050" b="1" dirty="0"/>
                        <a:t>고객니즈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55297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내용</a:t>
                      </a:r>
                      <a:r>
                        <a:rPr lang="en-US" altLang="ko-KR" sz="1400" b="1" dirty="0"/>
                        <a:t>(To-Be)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티빙에</a:t>
                      </a:r>
                      <a:r>
                        <a:rPr lang="ko-KR" altLang="en-US" sz="1200" b="1" dirty="0"/>
                        <a:t> 맞는 협업 </a:t>
                      </a:r>
                      <a:r>
                        <a:rPr lang="ko-KR" altLang="en-US" sz="1200" b="1" dirty="0" err="1"/>
                        <a:t>필더링</a:t>
                      </a:r>
                      <a:r>
                        <a:rPr lang="ko-KR" altLang="en-US" sz="1200" b="1" dirty="0"/>
                        <a:t> 및 </a:t>
                      </a:r>
                      <a:r>
                        <a:rPr lang="en-US" altLang="ko-KR" sz="1200" b="1" dirty="0" err="1"/>
                        <a:t>BaRT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알고리즘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AI</a:t>
                      </a:r>
                      <a:r>
                        <a:rPr lang="ko-KR" altLang="en-US" sz="1200" b="1" dirty="0"/>
                        <a:t>를 위한 더 큰 데이터센터 필요 </a:t>
                      </a:r>
                      <a:endParaRPr lang="en-US" altLang="ko-KR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찜 목록 폴더화 개발 </a:t>
                      </a:r>
                    </a:p>
                    <a:p>
                      <a:pPr latinLnBrk="1"/>
                      <a:r>
                        <a:rPr lang="ko-KR" altLang="en-US" sz="1200" b="1" dirty="0"/>
                        <a:t>추천 알고리즘 개발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협업 필터링을 이용한 추천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찜 목록 폴더화를 통해 관리 편의성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장르 세부 분류</a:t>
                      </a:r>
                      <a:endParaRPr lang="en-US" altLang="ko-KR" sz="12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찜 목록 관리 편의성</a:t>
                      </a:r>
                    </a:p>
                    <a:p>
                      <a:pPr latinLnBrk="1"/>
                      <a:r>
                        <a:rPr lang="ko-KR" altLang="en-US" sz="1200" b="1" dirty="0"/>
                        <a:t>추천 시스템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4333196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필수</a:t>
                      </a:r>
                      <a:r>
                        <a:rPr lang="en-US" altLang="ko-KR" sz="1400" b="1" dirty="0"/>
                        <a:t> 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경쟁우위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OTT </a:t>
                      </a:r>
                      <a:r>
                        <a:rPr lang="ko-KR" altLang="en-US" sz="1200" b="1" dirty="0"/>
                        <a:t>최고 추천 </a:t>
                      </a:r>
                      <a:r>
                        <a:rPr lang="en-US" altLang="ko-KR" sz="1200" b="1" dirty="0"/>
                        <a:t>AI </a:t>
                      </a:r>
                      <a:r>
                        <a:rPr lang="ko-KR" altLang="en-US" sz="1200" b="1" dirty="0"/>
                        <a:t>개발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AI</a:t>
                      </a:r>
                      <a:r>
                        <a:rPr lang="ko-KR" altLang="en-US" sz="1200" b="1" dirty="0"/>
                        <a:t>를 통해 구독자의 니즈 빠른 파악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업무가이드 제시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스포티파이 및 유튜브 알고리즘 참고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구독자 편의성 향상을 위한 인터페이스 및 추천 시스템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구독자 지향 인터페이스의 다양화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622538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현상황</a:t>
                      </a:r>
                      <a:r>
                        <a:rPr lang="en-US" altLang="ko-KR" sz="1400" b="1" dirty="0"/>
                        <a:t>(As-Is)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중계 능력 및 송출 능력 </a:t>
                      </a:r>
                      <a:r>
                        <a:rPr lang="ko-KR" altLang="en-US" sz="1200" b="1" dirty="0" err="1"/>
                        <a:t>업그레이</a:t>
                      </a:r>
                      <a:r>
                        <a:rPr lang="ko-KR" altLang="en-US" sz="1200" b="1" dirty="0"/>
                        <a:t> 중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중계 및 송출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구독 시 전부 무료 시청 가능</a:t>
                      </a:r>
                      <a:r>
                        <a:rPr lang="en-US" altLang="ko-KR" sz="1200" b="1" dirty="0"/>
                        <a:t>/KBO </a:t>
                      </a:r>
                      <a:r>
                        <a:rPr lang="ko-KR" altLang="en-US" sz="1200" b="1" dirty="0"/>
                        <a:t>독점 중계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장르의 단순 분류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단순 추천</a:t>
                      </a:r>
                      <a:endParaRPr lang="en-US" altLang="ko-KR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94654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필요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추천 </a:t>
                      </a:r>
                      <a:r>
                        <a:rPr lang="en-US" altLang="ko-KR" sz="1200" b="1" dirty="0"/>
                        <a:t>AI</a:t>
                      </a:r>
                      <a:r>
                        <a:rPr lang="ko-KR" altLang="en-US" sz="1200" b="1" dirty="0"/>
                        <a:t>개발 필요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추천 시스템 기술에 대해 정의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정확하고 구독자의 니즈에 맞는 추천 시스템 개발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장르 세부 분류 인터페이스 개발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7475657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17AAC9D-CDD5-4B71-AF1A-5F85AF5754DF}"/>
              </a:ext>
            </a:extLst>
          </p:cNvPr>
          <p:cNvSpPr/>
          <p:nvPr/>
        </p:nvSpPr>
        <p:spPr bwMode="auto">
          <a:xfrm>
            <a:off x="8310248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D807C2FA-B003-4622-920F-DAF1193A4B64}"/>
              </a:ext>
            </a:extLst>
          </p:cNvPr>
          <p:cNvSpPr/>
          <p:nvPr/>
        </p:nvSpPr>
        <p:spPr bwMode="auto">
          <a:xfrm>
            <a:off x="6663065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BB57599-6C28-458F-906B-99797451DA5B}"/>
              </a:ext>
            </a:extLst>
          </p:cNvPr>
          <p:cNvSpPr/>
          <p:nvPr/>
        </p:nvSpPr>
        <p:spPr bwMode="auto">
          <a:xfrm>
            <a:off x="5123894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2371C-7E8A-4488-9DD1-66543FFBC6FC}"/>
              </a:ext>
            </a:extLst>
          </p:cNvPr>
          <p:cNvSpPr txBox="1"/>
          <p:nvPr/>
        </p:nvSpPr>
        <p:spPr>
          <a:xfrm>
            <a:off x="2245659" y="1470212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15801-826E-4D2B-A9C0-0617FB97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07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700" dirty="0"/>
              <a:t>일반적으로 많이 접하는 가치사슬은</a:t>
            </a:r>
            <a:r>
              <a:rPr lang="en-US" altLang="ko-KR" sz="1700" dirty="0"/>
              <a:t>, </a:t>
            </a:r>
            <a:r>
              <a:rPr lang="ko-KR" altLang="en-US" sz="1700" dirty="0"/>
              <a:t>생산자의 입장에서 가치사슬의 단계를 살펴 보는 것이라면</a:t>
            </a:r>
            <a:r>
              <a:rPr lang="en-US" altLang="ko-KR" sz="1700" dirty="0"/>
              <a:t>, </a:t>
            </a:r>
            <a:r>
              <a:rPr lang="ko-KR" altLang="en-US" sz="1700" dirty="0"/>
              <a:t>역가치사슬</a:t>
            </a:r>
            <a:r>
              <a:rPr lang="en-US" altLang="ko-KR" sz="1700" dirty="0"/>
              <a:t>[</a:t>
            </a:r>
            <a:r>
              <a:rPr lang="ko-KR" altLang="en-US" sz="1700" dirty="0"/>
              <a:t>양식 </a:t>
            </a:r>
            <a:r>
              <a:rPr lang="en-US" altLang="ko-KR" sz="1700" dirty="0"/>
              <a:t>8]</a:t>
            </a:r>
            <a:r>
              <a:rPr lang="ko-KR" altLang="en-US" sz="1700" dirty="0"/>
              <a:t>은 고객의 입장에서 자사의 활동을 거꾸로 재정렬 해 보는 것입니다</a:t>
            </a:r>
            <a:r>
              <a:rPr lang="en-US" altLang="ko-KR" sz="1700" dirty="0"/>
              <a:t>. </a:t>
            </a:r>
          </a:p>
          <a:p>
            <a:pPr marL="0" indent="0">
              <a:buNone/>
            </a:pPr>
            <a:r>
              <a:rPr lang="ko-KR" altLang="en-US" sz="1700" dirty="0"/>
              <a:t>이러한 과정을 통하여 기존 생산 위주의 활동들 중에서 고객 이 보았을 때 중요한 부분이 빠지거나 간략히 넘어가는 부분은 없는지 살펴보는 것입니다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그래서 </a:t>
            </a:r>
            <a:r>
              <a:rPr lang="en-US" altLang="ko-KR" sz="1700" dirty="0"/>
              <a:t>(1)&gt;&gt;(4)</a:t>
            </a:r>
            <a:r>
              <a:rPr lang="ko-KR" altLang="en-US" sz="1700" dirty="0"/>
              <a:t>의 화살표 순서가 거꾸로 되어 있는 것이며</a:t>
            </a:r>
            <a:r>
              <a:rPr lang="en-US" altLang="ko-KR" sz="1700" dirty="0"/>
              <a:t>, </a:t>
            </a:r>
            <a:r>
              <a:rPr lang="ko-KR" altLang="en-US" sz="1700" dirty="0"/>
              <a:t>기존에 작성하신 양식 </a:t>
            </a:r>
            <a:r>
              <a:rPr lang="en-US" altLang="ko-KR" sz="1700" dirty="0"/>
              <a:t>1~7</a:t>
            </a:r>
            <a:r>
              <a:rPr lang="ko-KR" altLang="en-US" sz="1700" dirty="0"/>
              <a:t>을 참고하셔서 각 항목에 대하여 아래의 가이드를 잘 참고해 보시기 바랍니다</a:t>
            </a:r>
            <a:r>
              <a:rPr lang="en-US" altLang="ko-KR" sz="1700" dirty="0"/>
              <a:t>. </a:t>
            </a:r>
          </a:p>
          <a:p>
            <a:pPr>
              <a:buFontTx/>
              <a:buChar char="-"/>
            </a:pPr>
            <a:r>
              <a:rPr lang="ko-KR" altLang="en-US" sz="1700" dirty="0" err="1"/>
              <a:t>고객니즈</a:t>
            </a:r>
            <a:r>
              <a:rPr lang="ko-KR" altLang="en-US" sz="1700" dirty="0"/>
              <a:t> </a:t>
            </a:r>
            <a:r>
              <a:rPr lang="en-US" altLang="ko-KR" sz="1700" dirty="0"/>
              <a:t>: </a:t>
            </a:r>
            <a:r>
              <a:rPr lang="ko-KR" altLang="en-US" sz="1700" dirty="0"/>
              <a:t>이전 과제에서 도출된 구체적인 고객</a:t>
            </a:r>
            <a:r>
              <a:rPr lang="en-US" altLang="ko-KR" sz="1700" dirty="0"/>
              <a:t>(</a:t>
            </a:r>
            <a:r>
              <a:rPr lang="ko-KR" altLang="en-US" sz="1700" dirty="0"/>
              <a:t>고객사</a:t>
            </a:r>
            <a:r>
              <a:rPr lang="en-US" altLang="ko-KR" sz="1700" dirty="0"/>
              <a:t>)</a:t>
            </a:r>
            <a:r>
              <a:rPr lang="ko-KR" altLang="en-US" sz="1700" dirty="0"/>
              <a:t>의 핵심 니즈 정리 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/>
              <a:t>마케팅</a:t>
            </a:r>
            <a:r>
              <a:rPr lang="en-US" altLang="ko-KR" sz="1700" dirty="0"/>
              <a:t>/</a:t>
            </a:r>
            <a:r>
              <a:rPr lang="ko-KR" altLang="en-US" sz="1700" dirty="0"/>
              <a:t>세일즈</a:t>
            </a:r>
            <a:r>
              <a:rPr lang="en-US" altLang="ko-KR" sz="1700" dirty="0"/>
              <a:t>(</a:t>
            </a:r>
            <a:r>
              <a:rPr lang="ko-KR" altLang="en-US" sz="1700" dirty="0"/>
              <a:t>고객인지</a:t>
            </a:r>
            <a:r>
              <a:rPr lang="en-US" altLang="ko-KR" sz="1700" dirty="0"/>
              <a:t>) : </a:t>
            </a:r>
            <a:r>
              <a:rPr lang="ko-KR" altLang="en-US" sz="1700" dirty="0"/>
              <a:t>고객 접점에서 고객이 필요로 하는 혜택을 직접 느낄 수 있게 하거나</a:t>
            </a:r>
            <a:r>
              <a:rPr lang="en-US" altLang="ko-KR" sz="1700" dirty="0"/>
              <a:t>, </a:t>
            </a:r>
            <a:r>
              <a:rPr lang="ko-KR" altLang="en-US" sz="1700" dirty="0"/>
              <a:t>고객에게 제공하는 상품</a:t>
            </a:r>
            <a:r>
              <a:rPr lang="en-US" altLang="ko-KR" sz="1700" dirty="0"/>
              <a:t>/</a:t>
            </a:r>
            <a:r>
              <a:rPr lang="ko-KR" altLang="en-US" sz="1700" dirty="0"/>
              <a:t>솔루션의 감각화를 어떻게 개발할 것인가</a:t>
            </a:r>
            <a:r>
              <a:rPr lang="en-US" altLang="ko-KR" sz="1700" dirty="0"/>
              <a:t>?, </a:t>
            </a:r>
            <a:r>
              <a:rPr lang="ko-KR" altLang="en-US" sz="1700" dirty="0"/>
              <a:t>고객이 고객의 니즈를 충족하기 위한 자사활동을 어떻게 고객이 인지하게 할 것인가</a:t>
            </a:r>
            <a:r>
              <a:rPr lang="en-US" altLang="ko-KR" sz="1700" dirty="0"/>
              <a:t>?</a:t>
            </a:r>
            <a:r>
              <a:rPr lang="ko-KR" altLang="en-US" sz="1700" dirty="0"/>
              <a:t>에 대한 내용 </a:t>
            </a:r>
            <a:r>
              <a:rPr lang="en-US" altLang="ko-KR" sz="1700" dirty="0"/>
              <a:t>(</a:t>
            </a:r>
            <a:r>
              <a:rPr lang="ko-KR" altLang="en-US" sz="1700" dirty="0"/>
              <a:t>새로운 것을 너무 고민하지 않아도 됩니다</a:t>
            </a:r>
            <a:r>
              <a:rPr lang="en-US" altLang="ko-KR" sz="1700" dirty="0"/>
              <a:t>. </a:t>
            </a:r>
          </a:p>
          <a:p>
            <a:pPr marL="0" indent="0">
              <a:buNone/>
            </a:pPr>
            <a:r>
              <a:rPr lang="ko-KR" altLang="en-US" sz="1700" dirty="0"/>
              <a:t>기존의 기업 활동 중이라도 고객이 새롭게 느낄 수 있게 한다면 이 또한 새로운 전략이 됩니다</a:t>
            </a:r>
            <a:r>
              <a:rPr lang="en-US" altLang="ko-KR" sz="1700" dirty="0"/>
              <a:t>.)</a:t>
            </a:r>
          </a:p>
          <a:p>
            <a:pPr marL="0" indent="0">
              <a:buNone/>
            </a:pPr>
            <a:r>
              <a:rPr lang="en-US" altLang="ko-KR" sz="1700" dirty="0"/>
              <a:t> - </a:t>
            </a:r>
            <a:r>
              <a:rPr lang="ko-KR" altLang="en-US" sz="1700" dirty="0"/>
              <a:t>생산</a:t>
            </a:r>
            <a:r>
              <a:rPr lang="en-US" altLang="ko-KR" sz="1700" dirty="0"/>
              <a:t>/</a:t>
            </a:r>
            <a:r>
              <a:rPr lang="ko-KR" altLang="en-US" sz="1700" dirty="0"/>
              <a:t>개발 </a:t>
            </a:r>
            <a:r>
              <a:rPr lang="en-US" altLang="ko-KR" sz="1700" dirty="0"/>
              <a:t>: </a:t>
            </a:r>
            <a:r>
              <a:rPr lang="ko-KR" altLang="en-US" sz="1700" dirty="0"/>
              <a:t>고객사 차원에서 감각화 상품</a:t>
            </a:r>
            <a:r>
              <a:rPr lang="en-US" altLang="ko-KR" sz="1700" dirty="0"/>
              <a:t>/</a:t>
            </a:r>
            <a:r>
              <a:rPr lang="ko-KR" altLang="en-US" sz="1700" dirty="0"/>
              <a:t>솔루션을 개발하기 위한 활동 </a:t>
            </a:r>
            <a:r>
              <a:rPr lang="en-US" altLang="ko-KR" sz="1700" dirty="0"/>
              <a:t>(In Bound, Out Bound </a:t>
            </a:r>
            <a:r>
              <a:rPr lang="ko-KR" altLang="en-US" sz="1700" dirty="0"/>
              <a:t>모두 포함</a:t>
            </a:r>
            <a:r>
              <a:rPr lang="en-US" altLang="ko-KR" sz="1700" dirty="0"/>
              <a:t>) </a:t>
            </a:r>
          </a:p>
          <a:p>
            <a:pPr>
              <a:buFontTx/>
              <a:buChar char="-"/>
            </a:pPr>
            <a:r>
              <a:rPr lang="ko-KR" altLang="en-US" sz="1700" dirty="0"/>
              <a:t>필요 기술 </a:t>
            </a:r>
            <a:r>
              <a:rPr lang="en-US" altLang="ko-KR" sz="1700" dirty="0"/>
              <a:t>: </a:t>
            </a:r>
            <a:r>
              <a:rPr lang="ko-KR" altLang="en-US" sz="1700" dirty="0"/>
              <a:t>생산하기 위해서 추가로 필요한 기술</a:t>
            </a:r>
            <a:r>
              <a:rPr lang="en-US" altLang="ko-KR" sz="1700" dirty="0"/>
              <a:t>/</a:t>
            </a:r>
            <a:r>
              <a:rPr lang="ko-KR" altLang="en-US" sz="1700" dirty="0"/>
              <a:t>설비</a:t>
            </a:r>
            <a:r>
              <a:rPr lang="en-US" altLang="ko-KR" sz="1700" dirty="0"/>
              <a:t>( </a:t>
            </a:r>
            <a:r>
              <a:rPr lang="ko-KR" altLang="en-US" sz="1700" dirty="0"/>
              <a:t>자체개발</a:t>
            </a:r>
            <a:r>
              <a:rPr lang="en-US" altLang="ko-KR" sz="1700" dirty="0"/>
              <a:t>/Outsourcing </a:t>
            </a:r>
            <a:r>
              <a:rPr lang="ko-KR" altLang="en-US" sz="1700" dirty="0"/>
              <a:t>활용</a:t>
            </a:r>
            <a:r>
              <a:rPr lang="en-US" altLang="ko-KR" sz="1700" dirty="0"/>
              <a:t>) </a:t>
            </a:r>
          </a:p>
          <a:p>
            <a:pPr>
              <a:buFontTx/>
              <a:buChar char="-"/>
            </a:pPr>
            <a:r>
              <a:rPr lang="ko-KR" altLang="en-US" sz="1700" dirty="0"/>
              <a:t>현 상황</a:t>
            </a:r>
            <a:r>
              <a:rPr lang="en-US" altLang="ko-KR" sz="1700" dirty="0"/>
              <a:t>(As-Is)/: </a:t>
            </a:r>
            <a:r>
              <a:rPr lang="ko-KR" altLang="en-US" sz="1700" dirty="0"/>
              <a:t>기존 분석내용을 각 단계별 상황에 맞추어 기술 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/>
              <a:t>내용</a:t>
            </a:r>
            <a:r>
              <a:rPr lang="en-US" altLang="ko-KR" sz="1700" dirty="0"/>
              <a:t>(To-Be): </a:t>
            </a:r>
            <a:r>
              <a:rPr lang="ko-KR" altLang="en-US" sz="1700" dirty="0"/>
              <a:t>고객의 니즈를 반영한 바람직한 상황</a:t>
            </a:r>
            <a:r>
              <a:rPr lang="en-US" altLang="ko-KR" sz="1700" dirty="0"/>
              <a:t>, </a:t>
            </a:r>
            <a:r>
              <a:rPr lang="ko-KR" altLang="en-US" sz="1700" dirty="0"/>
              <a:t>고객의 문제가 해결되어 고객가치가 제대로 전달되는 상황을 기술 </a:t>
            </a:r>
            <a:r>
              <a:rPr lang="en-US" altLang="ko-KR" sz="1700" dirty="0"/>
              <a:t>- </a:t>
            </a:r>
            <a:r>
              <a:rPr lang="ko-KR" altLang="en-US" sz="1700" dirty="0"/>
              <a:t>필수경쟁우위 </a:t>
            </a:r>
            <a:r>
              <a:rPr lang="en-US" altLang="ko-KR" sz="1700" dirty="0"/>
              <a:t>: </a:t>
            </a:r>
            <a:r>
              <a:rPr lang="ko-KR" altLang="en-US" sz="1700" dirty="0"/>
              <a:t>각 가치사슬 단계별 핵심 차별화 포인트</a:t>
            </a:r>
            <a:r>
              <a:rPr lang="en-US" altLang="ko-KR" sz="1700" dirty="0"/>
              <a:t>(Out put </a:t>
            </a:r>
            <a:r>
              <a:rPr lang="ko-KR" altLang="en-US" sz="1700" dirty="0"/>
              <a:t>혹은 이미지</a:t>
            </a:r>
            <a:r>
              <a:rPr lang="en-US" altLang="ko-KR" sz="1700" dirty="0"/>
              <a:t>, </a:t>
            </a:r>
            <a:r>
              <a:rPr lang="ko-KR" altLang="en-US" sz="1700" dirty="0"/>
              <a:t>솔루션 등</a:t>
            </a:r>
            <a:r>
              <a:rPr lang="en-US" altLang="ko-KR" sz="1700" dirty="0"/>
              <a:t>), To-Be</a:t>
            </a:r>
            <a:r>
              <a:rPr lang="ko-KR" altLang="en-US" sz="1700" dirty="0"/>
              <a:t>를 구현하기 위한 핵심인자를 기술 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/>
              <a:t>필요 요소 </a:t>
            </a:r>
            <a:r>
              <a:rPr lang="en-US" altLang="ko-KR" sz="1700" dirty="0"/>
              <a:t>: </a:t>
            </a:r>
            <a:r>
              <a:rPr lang="ko-KR" altLang="en-US" sz="1700" dirty="0"/>
              <a:t>각 가치사슬 단계별 해결안 도출에 필요한 자원</a:t>
            </a:r>
            <a:r>
              <a:rPr lang="en-US" altLang="ko-KR" sz="1700" dirty="0"/>
              <a:t>, </a:t>
            </a:r>
            <a:r>
              <a:rPr lang="ko-KR" altLang="en-US" sz="1700" dirty="0"/>
              <a:t>필수 경쟁우위와 연계하여 도출 후반으로 갈 수록</a:t>
            </a:r>
            <a:r>
              <a:rPr lang="en-US" altLang="ko-KR" sz="1700" dirty="0"/>
              <a:t>, </a:t>
            </a:r>
            <a:r>
              <a:rPr lang="ko-KR" altLang="en-US" sz="1700" dirty="0"/>
              <a:t>의지만큼 되지 않을 수 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그런데 경험이 많은 전문가들도 전략은 한번에 수립하기 어렵습니다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책상에 앉아 몇시간을 고민해 보는 것보다</a:t>
            </a:r>
            <a:r>
              <a:rPr lang="en-US" altLang="ko-KR" sz="1700" dirty="0"/>
              <a:t>, </a:t>
            </a:r>
            <a:r>
              <a:rPr lang="ko-KR" altLang="en-US" sz="1700" dirty="0"/>
              <a:t>지난 과제를 하나씩 </a:t>
            </a:r>
            <a:r>
              <a:rPr lang="ko-KR" altLang="en-US" sz="1700" dirty="0" err="1"/>
              <a:t>틈틈히</a:t>
            </a:r>
            <a:r>
              <a:rPr lang="ko-KR" altLang="en-US" sz="1700" dirty="0"/>
              <a:t> 고민하면서 보완한다면 보다 좋은 결과물을 얻을 수 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과정 시작 전에 </a:t>
            </a:r>
            <a:r>
              <a:rPr lang="en-US" altLang="ko-KR" sz="1700" dirty="0"/>
              <a:t>20</a:t>
            </a:r>
            <a:r>
              <a:rPr lang="ko-KR" altLang="en-US" sz="1700" dirty="0"/>
              <a:t>분이라도 이전 과제물을 </a:t>
            </a:r>
            <a:r>
              <a:rPr lang="ko-KR" altLang="en-US" sz="1700" dirty="0" err="1"/>
              <a:t>오버뷰</a:t>
            </a:r>
            <a:r>
              <a:rPr lang="ko-KR" altLang="en-US" sz="1700" dirty="0"/>
              <a:t> 해보시기를 </a:t>
            </a:r>
            <a:r>
              <a:rPr lang="ko-KR" altLang="en-US" sz="1700" dirty="0" err="1"/>
              <a:t>권유드립니다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86507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488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[양식 8] 역가치사슬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[양식 7] 컨셉정의</dc:title>
  <dc:creator>윤명식</dc:creator>
  <cp:lastModifiedBy>윤명식</cp:lastModifiedBy>
  <cp:revision>5</cp:revision>
  <dcterms:created xsi:type="dcterms:W3CDTF">2024-05-28T02:00:58Z</dcterms:created>
  <dcterms:modified xsi:type="dcterms:W3CDTF">2024-05-28T08:14:12Z</dcterms:modified>
</cp:coreProperties>
</file>