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1"/>
  </p:notesMasterIdLst>
  <p:sldIdLst>
    <p:sldId id="256" r:id="rId2"/>
    <p:sldId id="3322" r:id="rId3"/>
    <p:sldId id="3342" r:id="rId4"/>
    <p:sldId id="2299" r:id="rId5"/>
    <p:sldId id="3326" r:id="rId6"/>
    <p:sldId id="2302" r:id="rId7"/>
    <p:sldId id="3329" r:id="rId8"/>
    <p:sldId id="3299" r:id="rId9"/>
    <p:sldId id="3301" r:id="rId10"/>
    <p:sldId id="2275" r:id="rId11"/>
    <p:sldId id="3335" r:id="rId12"/>
    <p:sldId id="3303" r:id="rId13"/>
    <p:sldId id="3336" r:id="rId14"/>
    <p:sldId id="3338" r:id="rId15"/>
    <p:sldId id="3337" r:id="rId16"/>
    <p:sldId id="3341" r:id="rId17"/>
    <p:sldId id="3339" r:id="rId18"/>
    <p:sldId id="2341" r:id="rId19"/>
    <p:sldId id="3075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9C8EBB-498D-4573-9E41-01AE5FD5EA14}">
          <p14:sldIdLst>
            <p14:sldId id="256"/>
            <p14:sldId id="3322"/>
            <p14:sldId id="3342"/>
            <p14:sldId id="2299"/>
            <p14:sldId id="3326"/>
            <p14:sldId id="2302"/>
            <p14:sldId id="3329"/>
            <p14:sldId id="3299"/>
            <p14:sldId id="3301"/>
            <p14:sldId id="2275"/>
            <p14:sldId id="3335"/>
            <p14:sldId id="3303"/>
            <p14:sldId id="3336"/>
            <p14:sldId id="3338"/>
            <p14:sldId id="3337"/>
            <p14:sldId id="3341"/>
            <p14:sldId id="3339"/>
            <p14:sldId id="2341"/>
            <p14:sldId id="30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43" userDrawn="1">
          <p15:clr>
            <a:srgbClr val="A4A3A4"/>
          </p15:clr>
        </p15:guide>
        <p15:guide id="4" orient="horz" pos="550" userDrawn="1">
          <p15:clr>
            <a:srgbClr val="A4A3A4"/>
          </p15:clr>
        </p15:guide>
        <p15:guide id="6" pos="308" userDrawn="1">
          <p15:clr>
            <a:srgbClr val="A4A3A4"/>
          </p15:clr>
        </p15:guide>
        <p15:guide id="7" pos="1532" userDrawn="1">
          <p15:clr>
            <a:srgbClr val="A4A3A4"/>
          </p15:clr>
        </p15:guide>
        <p15:guide id="8" orient="horz" pos="1888" userDrawn="1">
          <p15:clr>
            <a:srgbClr val="A4A3A4"/>
          </p15:clr>
        </p15:guide>
        <p15:guide id="9" orient="horz" pos="958" userDrawn="1">
          <p15:clr>
            <a:srgbClr val="A4A3A4"/>
          </p15:clr>
        </p15:guide>
        <p15:guide id="10" pos="739" userDrawn="1">
          <p15:clr>
            <a:srgbClr val="A4A3A4"/>
          </p15:clr>
        </p15:guide>
        <p15:guide id="11" orient="horz" pos="1230" userDrawn="1">
          <p15:clr>
            <a:srgbClr val="A4A3A4"/>
          </p15:clr>
        </p15:guide>
        <p15:guide id="12" pos="5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8A54"/>
    <a:srgbClr val="1F497D"/>
    <a:srgbClr val="A6B9DA"/>
    <a:srgbClr val="EEECE1"/>
    <a:srgbClr val="BB3531"/>
    <a:srgbClr val="3A7CCB"/>
    <a:srgbClr val="3C7BC7"/>
    <a:srgbClr val="2C5D98"/>
    <a:srgbClr val="A6BADC"/>
    <a:srgbClr val="7E8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82" y="108"/>
      </p:cViewPr>
      <p:guideLst>
        <p:guide orient="horz" pos="2137"/>
        <p:guide pos="3143"/>
        <p:guide orient="horz" pos="550"/>
        <p:guide pos="308"/>
        <p:guide pos="1532"/>
        <p:guide orient="horz" pos="1888"/>
        <p:guide orient="horz" pos="958"/>
        <p:guide pos="739"/>
        <p:guide orient="horz" pos="1230"/>
        <p:guide pos="5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회용" userId="3356ecfe-1717-486b-b34b-fa11a8c8249d" providerId="ADAL" clId="{C30D69E7-0F79-4F47-937B-77C9ECB5AECB}"/>
    <pc:docChg chg="modSld">
      <pc:chgData name="정 회용" userId="3356ecfe-1717-486b-b34b-fa11a8c8249d" providerId="ADAL" clId="{C30D69E7-0F79-4F47-937B-77C9ECB5AECB}" dt="2023-11-22T01:46:04.123" v="0" actId="20577"/>
      <pc:docMkLst>
        <pc:docMk/>
      </pc:docMkLst>
      <pc:sldChg chg="modSp mod">
        <pc:chgData name="정 회용" userId="3356ecfe-1717-486b-b34b-fa11a8c8249d" providerId="ADAL" clId="{C30D69E7-0F79-4F47-937B-77C9ECB5AECB}" dt="2023-11-22T01:46:04.123" v="0" actId="20577"/>
        <pc:sldMkLst>
          <pc:docMk/>
          <pc:sldMk cId="2118860525" sldId="256"/>
        </pc:sldMkLst>
        <pc:spChg chg="mod">
          <ac:chgData name="정 회용" userId="3356ecfe-1717-486b-b34b-fa11a8c8249d" providerId="ADAL" clId="{C30D69E7-0F79-4F47-937B-77C9ECB5AECB}" dt="2023-11-22T01:46:04.123" v="0" actId="20577"/>
          <ac:spMkLst>
            <pc:docMk/>
            <pc:sldMk cId="2118860525" sldId="256"/>
            <ac:spMk id="11" creationId="{CC1F6A50-BBC0-462D-8DA9-7C7FC38270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D09C-9C3D-409E-A81B-E14E15F20290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1F0A3-875C-4102-B7ED-8780EB38A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4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본인이 전통시장 소상공인 대표라고 가정합니다</a:t>
            </a:r>
            <a:r>
              <a:rPr lang="en-US" altLang="ko-KR" dirty="0"/>
              <a:t>. </a:t>
            </a:r>
            <a:r>
              <a:rPr lang="ko-KR" altLang="en-US" dirty="0"/>
              <a:t>전통시장 활성화를 위해 무엇을 알아야 활성화 전략을 수립할 수 있는지 질문으로 정의해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1F0A3-875C-4102-B7ED-8780EB38A3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7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1538" y="1444625"/>
            <a:ext cx="5041900" cy="34909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F4FD1-6402-44EA-AE72-1E99F74AF28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8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1538" y="1444625"/>
            <a:ext cx="5041900" cy="34909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F4FD1-6402-44EA-AE72-1E99F74AF28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7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Cover_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614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3" y="402965"/>
            <a:ext cx="1068038" cy="2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4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KR Regular"/>
                <a:ea typeface="KoPub돋움체 Bold" panose="02020603020101020101" pitchFamily="18" charset="-127"/>
                <a:cs typeface="Noto Sans CJK KR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580" y="1480396"/>
            <a:ext cx="902431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Noto Sans CJK KR Regular"/>
                <a:ea typeface="KoPub돋움체 Medium" panose="02020603020101020101" pitchFamily="18" charset="-127"/>
                <a:cs typeface="Noto Sans CJK KR Regular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3CAEA8A-C75B-45C7-BB6D-1E516F561087}"/>
              </a:ext>
            </a:extLst>
          </p:cNvPr>
          <p:cNvSpPr/>
          <p:nvPr userDrawn="1"/>
        </p:nvSpPr>
        <p:spPr>
          <a:xfrm>
            <a:off x="731" y="1097407"/>
            <a:ext cx="9906635" cy="49530"/>
          </a:xfrm>
          <a:custGeom>
            <a:avLst/>
            <a:gdLst/>
            <a:ahLst/>
            <a:cxnLst/>
            <a:rect l="l" t="t" r="r" b="b"/>
            <a:pathLst>
              <a:path w="9906635" h="49530">
                <a:moveTo>
                  <a:pt x="37" y="11429"/>
                </a:moveTo>
                <a:lnTo>
                  <a:pt x="0" y="28575"/>
                </a:lnTo>
                <a:lnTo>
                  <a:pt x="9906030" y="49402"/>
                </a:lnTo>
                <a:lnTo>
                  <a:pt x="9906030" y="32257"/>
                </a:lnTo>
                <a:lnTo>
                  <a:pt x="37" y="11429"/>
                </a:lnTo>
                <a:close/>
              </a:path>
              <a:path w="9906635" h="49530">
                <a:moveTo>
                  <a:pt x="60" y="0"/>
                </a:moveTo>
                <a:lnTo>
                  <a:pt x="49" y="5714"/>
                </a:lnTo>
                <a:lnTo>
                  <a:pt x="9906030" y="26542"/>
                </a:lnTo>
                <a:lnTo>
                  <a:pt x="9906030" y="20827"/>
                </a:lnTo>
                <a:lnTo>
                  <a:pt x="60" y="0"/>
                </a:lnTo>
                <a:close/>
              </a:path>
            </a:pathLst>
          </a:custGeom>
          <a:solidFill>
            <a:srgbClr val="01B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bk object 18">
            <a:extLst>
              <a:ext uri="{FF2B5EF4-FFF2-40B4-BE49-F238E27FC236}">
                <a16:creationId xmlns:a16="http://schemas.microsoft.com/office/drawing/2014/main" id="{F2CD1EC6-6B31-4616-AC62-9A09971AD644}"/>
              </a:ext>
            </a:extLst>
          </p:cNvPr>
          <p:cNvSpPr/>
          <p:nvPr userDrawn="1"/>
        </p:nvSpPr>
        <p:spPr>
          <a:xfrm>
            <a:off x="391319" y="6370194"/>
            <a:ext cx="9003665" cy="0"/>
          </a:xfrm>
          <a:custGeom>
            <a:avLst/>
            <a:gdLst/>
            <a:ahLst/>
            <a:cxnLst/>
            <a:rect l="l" t="t" r="r" b="b"/>
            <a:pathLst>
              <a:path w="9003665">
                <a:moveTo>
                  <a:pt x="0" y="0"/>
                </a:moveTo>
                <a:lnTo>
                  <a:pt x="9003538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슬라이드 번호 개체 틀 6">
            <a:extLst>
              <a:ext uri="{FF2B5EF4-FFF2-40B4-BE49-F238E27FC236}">
                <a16:creationId xmlns:a16="http://schemas.microsoft.com/office/drawing/2014/main" id="{A11B7B7D-B349-49B8-9B15-B7FF4475CC6C}"/>
              </a:ext>
            </a:extLst>
          </p:cNvPr>
          <p:cNvSpPr txBox="1">
            <a:spLocks/>
          </p:cNvSpPr>
          <p:nvPr userDrawn="1"/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7DDEF-0A09-4DD2-99C7-C1356A712C22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 panose="020F0502020204030204"/>
            </a:endParaRPr>
          </a:p>
        </p:txBody>
      </p:sp>
      <p:sp>
        <p:nvSpPr>
          <p:cNvPr id="16" name="bk object 17">
            <a:extLst>
              <a:ext uri="{FF2B5EF4-FFF2-40B4-BE49-F238E27FC236}">
                <a16:creationId xmlns:a16="http://schemas.microsoft.com/office/drawing/2014/main" id="{89093554-6BB7-4B7C-861D-474B28153E47}"/>
              </a:ext>
            </a:extLst>
          </p:cNvPr>
          <p:cNvSpPr/>
          <p:nvPr userDrawn="1"/>
        </p:nvSpPr>
        <p:spPr>
          <a:xfrm>
            <a:off x="8619743" y="121920"/>
            <a:ext cx="1068324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9FFA2-B907-FE43-865F-6C6F336D0B6D}"/>
              </a:ext>
            </a:extLst>
          </p:cNvPr>
          <p:cNvSpPr txBox="1"/>
          <p:nvPr userDrawn="1"/>
        </p:nvSpPr>
        <p:spPr>
          <a:xfrm>
            <a:off x="391318" y="6384041"/>
            <a:ext cx="127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34AE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KT AIVLE School</a:t>
            </a:r>
            <a:endParaRPr lang="ko-KR" altLang="en-US" sz="1100">
              <a:solidFill>
                <a:srgbClr val="34AEA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7224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저성장&amp;#39;에 발목 잡힌 &amp;#39;한국 제조업&amp;#39;… &amp;#39;AI&amp;#39;와 사랑에 빠질 수 있을까 - 인더스트리뉴스">
            <a:extLst>
              <a:ext uri="{FF2B5EF4-FFF2-40B4-BE49-F238E27FC236}">
                <a16:creationId xmlns:a16="http://schemas.microsoft.com/office/drawing/2014/main" id="{A4C99A35-8E4F-4EC3-9042-6B8920FBA1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1"/>
          <a:stretch/>
        </p:blipFill>
        <p:spPr bwMode="auto">
          <a:xfrm>
            <a:off x="1" y="0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64" y="404872"/>
            <a:ext cx="1068038" cy="243241"/>
          </a:xfrm>
          <a:prstGeom prst="rect">
            <a:avLst/>
          </a:prstGeom>
        </p:spPr>
      </p:pic>
      <p:sp>
        <p:nvSpPr>
          <p:cNvPr id="17" name="직사각형 133">
            <a:extLst>
              <a:ext uri="{FF2B5EF4-FFF2-40B4-BE49-F238E27FC236}">
                <a16:creationId xmlns:a16="http://schemas.microsoft.com/office/drawing/2014/main" id="{7B9F9331-E9A0-433F-8E7A-5D27186705C5}"/>
              </a:ext>
            </a:extLst>
          </p:cNvPr>
          <p:cNvSpPr/>
          <p:nvPr userDrawn="1"/>
        </p:nvSpPr>
        <p:spPr>
          <a:xfrm>
            <a:off x="6397277" y="3492798"/>
            <a:ext cx="222736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 defTabSz="844083" latinLnBrk="1">
              <a:defRPr/>
            </a:pPr>
            <a:r>
              <a:rPr lang="en-US" altLang="ko-KR" sz="1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 Sharp Sans Regular" pitchFamily="2" charset="0"/>
              </a:rPr>
              <a:t>Make it possible</a:t>
            </a:r>
          </a:p>
        </p:txBody>
      </p:sp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74F2A6-DC20-48BF-9C71-A52CD08F5A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26" y="2907768"/>
            <a:ext cx="1927553" cy="4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5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61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  <p:sldLayoutId id="214748367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.kinolights.com/ranking/tv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3">
            <a:extLst>
              <a:ext uri="{FF2B5EF4-FFF2-40B4-BE49-F238E27FC236}">
                <a16:creationId xmlns:a16="http://schemas.microsoft.com/office/drawing/2014/main" id="{CC1F6A50-BBC0-462D-8DA9-7C7FC38270A1}"/>
              </a:ext>
            </a:extLst>
          </p:cNvPr>
          <p:cNvSpPr/>
          <p:nvPr/>
        </p:nvSpPr>
        <p:spPr>
          <a:xfrm>
            <a:off x="976506" y="2205373"/>
            <a:ext cx="370246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844083" latinLnBrk="1">
              <a:defRPr/>
            </a:pPr>
            <a:r>
              <a:rPr lang="en-US" altLang="ko-KR" sz="2000" b="1">
                <a:solidFill>
                  <a:srgbClr val="34AEA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 Sharp Sans Regular" pitchFamily="2" charset="0"/>
              </a:rPr>
              <a:t>KT AIVLE School</a:t>
            </a:r>
          </a:p>
        </p:txBody>
      </p:sp>
      <p:sp>
        <p:nvSpPr>
          <p:cNvPr id="17" name="직사각형 133">
            <a:extLst>
              <a:ext uri="{FF2B5EF4-FFF2-40B4-BE49-F238E27FC236}">
                <a16:creationId xmlns:a16="http://schemas.microsoft.com/office/drawing/2014/main" id="{13BEDB0C-C1B7-4C69-A9F9-6833299347CD}"/>
              </a:ext>
            </a:extLst>
          </p:cNvPr>
          <p:cNvSpPr/>
          <p:nvPr/>
        </p:nvSpPr>
        <p:spPr>
          <a:xfrm>
            <a:off x="7292137" y="6204683"/>
            <a:ext cx="222736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 defTabSz="844083" latinLnBrk="1">
              <a:defRPr/>
            </a:pPr>
            <a:r>
              <a:rPr lang="en-US" altLang="ko-KR" sz="1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 Sharp Sans Regular" pitchFamily="2" charset="0"/>
              </a:rPr>
              <a:t>Make it possible</a:t>
            </a:r>
          </a:p>
        </p:txBody>
      </p:sp>
      <p:sp>
        <p:nvSpPr>
          <p:cNvPr id="11" name="직사각형 133">
            <a:extLst>
              <a:ext uri="{FF2B5EF4-FFF2-40B4-BE49-F238E27FC236}">
                <a16:creationId xmlns:a16="http://schemas.microsoft.com/office/drawing/2014/main" id="{CC1F6A50-BBC0-462D-8DA9-7C7FC38270A1}"/>
              </a:ext>
            </a:extLst>
          </p:cNvPr>
          <p:cNvSpPr/>
          <p:nvPr/>
        </p:nvSpPr>
        <p:spPr>
          <a:xfrm>
            <a:off x="1301047" y="2855329"/>
            <a:ext cx="7445387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844083">
              <a:defRPr/>
            </a:pPr>
            <a:r>
              <a:rPr lang="ko-KR" altLang="en-US" sz="4400" dirty="0">
                <a:solidFill>
                  <a:schemeClr val="tx1"/>
                </a:solidFill>
                <a:latin typeface="나눔스퀘어_ac ExtraBold"/>
                <a:ea typeface="나눔고딕" panose="020D0604000000000000" pitchFamily="50" charset="-127"/>
                <a:cs typeface="Samsung Sharp Sans Regular" pitchFamily="2" charset="0"/>
              </a:rPr>
              <a:t>제안 전략 수립</a:t>
            </a:r>
            <a:endParaRPr lang="en-US" altLang="ko-KR" sz="4400" dirty="0">
              <a:solidFill>
                <a:schemeClr val="tx1"/>
              </a:solidFill>
              <a:latin typeface="나눔스퀘어_ac ExtraBold"/>
              <a:ea typeface="나눔고딕" panose="020D0604000000000000" pitchFamily="50" charset="-127"/>
              <a:cs typeface="Samsung Sharp Sans Regular" pitchFamily="2" charset="0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976506" y="2849436"/>
            <a:ext cx="0" cy="768407"/>
          </a:xfrm>
          <a:prstGeom prst="line">
            <a:avLst/>
          </a:prstGeom>
          <a:ln w="28575">
            <a:solidFill>
              <a:srgbClr val="02BD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9DED839-A3BD-43EE-B4DE-92290892C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86" y="5619653"/>
            <a:ext cx="1927553" cy="4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6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5C20-E7A2-42CC-8BA2-DDA57089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토론</a:t>
            </a:r>
            <a:r>
              <a:rPr lang="en-US" altLang="ko-KR" dirty="0"/>
              <a:t>] </a:t>
            </a:r>
            <a:r>
              <a:rPr lang="ko-KR" altLang="en-US" dirty="0"/>
              <a:t>포지셔닝 정의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6DB3B47-C6A1-430C-8F14-02A5F98F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77000"/>
              </p:ext>
            </p:extLst>
          </p:nvPr>
        </p:nvGraphicFramePr>
        <p:xfrm>
          <a:off x="1226586" y="1943836"/>
          <a:ext cx="7506834" cy="3267363"/>
        </p:xfrm>
        <a:graphic>
          <a:graphicData uri="http://schemas.openxmlformats.org/drawingml/2006/table">
            <a:tbl>
              <a:tblPr firstRow="1" bandRow="1"/>
              <a:tblGrid>
                <a:gridCol w="108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0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24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2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티빙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니즈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 고객 유입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489"/>
                  </a:ext>
                </a:extLst>
              </a:tr>
              <a:tr h="48002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en-US" altLang="ko-KR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자사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차별점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KBO,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테니스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강력한 케이블 드라마 및 예능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동등점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드라마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예능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애니메이션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2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범주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국산 최고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OTT, 10~20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대들이 많이 보는 드라마 및 예능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2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Reason</a:t>
                      </a: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</a:t>
                      </a: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Believe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MZ 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세대들이 많이 보며 트렌드를 쉽게 알 수 있습니다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68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2A84CC0-6159-4602-8D1D-7E7597D9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5] </a:t>
            </a:r>
            <a:r>
              <a:rPr lang="ko-KR" altLang="en-US" dirty="0"/>
              <a:t>가치제안 정의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812346-8666-4959-80A3-797583DA3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76053"/>
              </p:ext>
            </p:extLst>
          </p:nvPr>
        </p:nvGraphicFramePr>
        <p:xfrm>
          <a:off x="1037566" y="2051847"/>
          <a:ext cx="7830871" cy="3246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016">
                  <a:extLst>
                    <a:ext uri="{9D8B030D-6E8A-4147-A177-3AD203B41FA5}">
                      <a16:colId xmlns:a16="http://schemas.microsoft.com/office/drawing/2014/main" val="3977362118"/>
                    </a:ext>
                  </a:extLst>
                </a:gridCol>
                <a:gridCol w="3864416">
                  <a:extLst>
                    <a:ext uri="{9D8B030D-6E8A-4147-A177-3AD203B41FA5}">
                      <a16:colId xmlns:a16="http://schemas.microsoft.com/office/drawing/2014/main" val="134218762"/>
                    </a:ext>
                  </a:extLst>
                </a:gridCol>
                <a:gridCol w="2301439">
                  <a:extLst>
                    <a:ext uri="{9D8B030D-6E8A-4147-A177-3AD203B41FA5}">
                      <a16:colId xmlns:a16="http://schemas.microsoft.com/office/drawing/2014/main" val="2921406070"/>
                    </a:ext>
                  </a:extLst>
                </a:gridCol>
              </a:tblGrid>
              <a:tr h="668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(4) </a:t>
                      </a:r>
                      <a:r>
                        <a:rPr lang="ko-KR" altLang="en-US" sz="1000" b="1" dirty="0"/>
                        <a:t>경제적가치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환산</a:t>
                      </a:r>
                      <a:r>
                        <a:rPr lang="en-US" altLang="ko-KR" sz="1000" b="1" dirty="0"/>
                        <a:t>)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환산근거</a:t>
                      </a:r>
                      <a:r>
                        <a:rPr lang="en-US" altLang="ko-KR" sz="1000" b="1" dirty="0"/>
                        <a:t>&amp;</a:t>
                      </a:r>
                      <a:r>
                        <a:rPr lang="ko-KR" altLang="en-US" sz="1000" b="1" dirty="0"/>
                        <a:t>방법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69369"/>
                  </a:ext>
                </a:extLst>
              </a:tr>
              <a:tr h="899807">
                <a:tc>
                  <a:txBody>
                    <a:bodyPr/>
                    <a:lstStyle/>
                    <a:p>
                      <a:pPr marL="342900" indent="-342900" latinLnBrk="1">
                        <a:buAutoNum type="arabicParenBoth"/>
                      </a:pPr>
                      <a:r>
                        <a:rPr lang="ko-KR" altLang="en-US" sz="1000" dirty="0"/>
                        <a:t>기능가치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사용자마다 </a:t>
                      </a:r>
                      <a:r>
                        <a:rPr lang="ko-KR" altLang="en-US" sz="1000" dirty="0" err="1"/>
                        <a:t>취양에</a:t>
                      </a:r>
                      <a:r>
                        <a:rPr lang="ko-KR" altLang="en-US" sz="1000" dirty="0"/>
                        <a:t> 맞는 프로그램 제작 시 알 수 있게 해 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기존 고객 유지 및 입소문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 - </a:t>
                      </a:r>
                      <a:r>
                        <a:rPr lang="ko-KR" altLang="en-US" sz="1000" dirty="0"/>
                        <a:t>자신에 맞는 프로그램이 계속 제작이 되는 만큼 현재 이용하는 </a:t>
                      </a:r>
                      <a:r>
                        <a:rPr lang="en-US" altLang="ko-KR" sz="1000" dirty="0"/>
                        <a:t>OTT</a:t>
                      </a:r>
                      <a:r>
                        <a:rPr lang="ko-KR" altLang="en-US" sz="1000" dirty="0"/>
                        <a:t>를 유지 가능성이 높아지고 </a:t>
                      </a:r>
                      <a:r>
                        <a:rPr lang="ko-KR" altLang="en-US" sz="1000" dirty="0" err="1"/>
                        <a:t>트렌트를</a:t>
                      </a:r>
                      <a:r>
                        <a:rPr lang="ko-KR" altLang="en-US" sz="1000" dirty="0"/>
                        <a:t> 따라가는 만큼 </a:t>
                      </a:r>
                      <a:r>
                        <a:rPr lang="en-US" altLang="ko-KR" sz="1000" dirty="0"/>
                        <a:t>SNS </a:t>
                      </a:r>
                      <a:r>
                        <a:rPr lang="ko-KR" altLang="en-US" sz="1000" dirty="0"/>
                        <a:t>등으로 소문이 퍼짐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7180559"/>
                  </a:ext>
                </a:extLst>
              </a:tr>
              <a:tr h="99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(2) </a:t>
                      </a:r>
                      <a:r>
                        <a:rPr lang="ko-KR" altLang="en-US" sz="1000" dirty="0"/>
                        <a:t>사용가치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어떤한</a:t>
                      </a:r>
                      <a:r>
                        <a:rPr lang="ko-KR" altLang="en-US" sz="1000" dirty="0"/>
                        <a:t> 프로그램 및 스포츠 매치가 있는지 메일이나 문자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카톡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등으로 알려 편의성을 높임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 편의성을 높여 기존 고객에 대한 유지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638164"/>
                  </a:ext>
                </a:extLst>
              </a:tr>
              <a:tr h="668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(3) </a:t>
                      </a:r>
                      <a:r>
                        <a:rPr lang="ko-KR" altLang="en-US" sz="1000" dirty="0"/>
                        <a:t>정서가치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트렌드에 맞는 드라마와 예능 제작</a:t>
                      </a:r>
                      <a:r>
                        <a:rPr lang="en-US" altLang="ko-KR" sz="1000" dirty="0"/>
                        <a:t>, AI</a:t>
                      </a:r>
                      <a:r>
                        <a:rPr lang="ko-KR" altLang="en-US" sz="1000" dirty="0"/>
                        <a:t>로 추천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AI </a:t>
                      </a:r>
                      <a:r>
                        <a:rPr lang="ko-KR" altLang="en-US" sz="1000" dirty="0"/>
                        <a:t>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트렌드 이끌어 유행의 선두주자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트렌드에 따라 새로운 고객 유입이 </a:t>
                      </a:r>
                      <a:r>
                        <a:rPr lang="ko-KR" altLang="en-US" sz="1000" dirty="0" err="1"/>
                        <a:t>쉬워짐</a:t>
                      </a:r>
                      <a:endParaRPr lang="en-US" altLang="ko-KR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334855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98BD19-B875-43E8-8E40-BF275EC8B292}"/>
              </a:ext>
            </a:extLst>
          </p:cNvPr>
          <p:cNvSpPr txBox="1"/>
          <p:nvPr/>
        </p:nvSpPr>
        <p:spPr>
          <a:xfrm>
            <a:off x="1037566" y="1592796"/>
            <a:ext cx="747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※ </a:t>
            </a:r>
            <a:r>
              <a:rPr lang="ko-KR" altLang="en-US" sz="1050" b="1" dirty="0">
                <a:solidFill>
                  <a:srgbClr val="FF0000"/>
                </a:solidFill>
              </a:rPr>
              <a:t>양식</a:t>
            </a:r>
            <a:r>
              <a:rPr lang="en-US" altLang="ko-KR" sz="1050" b="1" dirty="0">
                <a:solidFill>
                  <a:srgbClr val="FF0000"/>
                </a:solidFill>
              </a:rPr>
              <a:t>5</a:t>
            </a:r>
            <a:r>
              <a:rPr lang="ko-KR" altLang="en-US" sz="1050" b="1" dirty="0">
                <a:solidFill>
                  <a:srgbClr val="FF0000"/>
                </a:solidFill>
              </a:rPr>
              <a:t>는 양식</a:t>
            </a:r>
            <a:r>
              <a:rPr lang="en-US" altLang="ko-KR" sz="1050" b="1" dirty="0">
                <a:solidFill>
                  <a:srgbClr val="FF0000"/>
                </a:solidFill>
              </a:rPr>
              <a:t>6</a:t>
            </a:r>
            <a:r>
              <a:rPr lang="ko-KR" altLang="en-US" sz="1050" b="1" dirty="0">
                <a:solidFill>
                  <a:srgbClr val="FF0000"/>
                </a:solidFill>
              </a:rPr>
              <a:t>의 가치제안서의 내용을 합친 후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양식 </a:t>
            </a:r>
            <a:r>
              <a:rPr lang="en-US" altLang="ko-KR" sz="1050" b="1" dirty="0">
                <a:solidFill>
                  <a:srgbClr val="FF0000"/>
                </a:solidFill>
              </a:rPr>
              <a:t>6</a:t>
            </a:r>
            <a:r>
              <a:rPr lang="ko-KR" altLang="en-US" sz="1050" b="1" dirty="0">
                <a:solidFill>
                  <a:srgbClr val="FF0000"/>
                </a:solidFill>
              </a:rPr>
              <a:t>을 제출합니다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4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2A84CC0-6159-4602-8D1D-7E7597D9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6] </a:t>
            </a:r>
            <a:r>
              <a:rPr lang="ko-KR" altLang="en-US" dirty="0"/>
              <a:t>가치제안 정의서 작성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812346-8666-4959-80A3-797583DA337A}"/>
              </a:ext>
            </a:extLst>
          </p:cNvPr>
          <p:cNvGraphicFramePr>
            <a:graphicFrameLocks noGrp="1"/>
          </p:cNvGraphicFramePr>
          <p:nvPr/>
        </p:nvGraphicFramePr>
        <p:xfrm>
          <a:off x="1037566" y="1457783"/>
          <a:ext cx="7830871" cy="183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016">
                  <a:extLst>
                    <a:ext uri="{9D8B030D-6E8A-4147-A177-3AD203B41FA5}">
                      <a16:colId xmlns:a16="http://schemas.microsoft.com/office/drawing/2014/main" val="3977362118"/>
                    </a:ext>
                  </a:extLst>
                </a:gridCol>
                <a:gridCol w="3864416">
                  <a:extLst>
                    <a:ext uri="{9D8B030D-6E8A-4147-A177-3AD203B41FA5}">
                      <a16:colId xmlns:a16="http://schemas.microsoft.com/office/drawing/2014/main" val="134218762"/>
                    </a:ext>
                  </a:extLst>
                </a:gridCol>
                <a:gridCol w="2301439">
                  <a:extLst>
                    <a:ext uri="{9D8B030D-6E8A-4147-A177-3AD203B41FA5}">
                      <a16:colId xmlns:a16="http://schemas.microsoft.com/office/drawing/2014/main" val="292140607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(4) </a:t>
                      </a:r>
                      <a:r>
                        <a:rPr lang="ko-KR" altLang="en-US" sz="1100" b="1" dirty="0"/>
                        <a:t>경제적가치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환산</a:t>
                      </a:r>
                      <a:r>
                        <a:rPr lang="en-US" altLang="ko-KR" sz="1100" b="1" dirty="0"/>
                        <a:t>)</a:t>
                      </a:r>
                      <a:br>
                        <a:rPr lang="en-US" altLang="ko-KR" sz="1100" b="1" dirty="0"/>
                      </a:br>
                      <a:r>
                        <a:rPr lang="en-US" altLang="ko-KR" sz="1100" b="1" dirty="0"/>
                        <a:t>※ </a:t>
                      </a:r>
                      <a:r>
                        <a:rPr lang="ko-KR" altLang="en-US" sz="1100" b="1" dirty="0"/>
                        <a:t>환산근거</a:t>
                      </a:r>
                      <a:r>
                        <a:rPr lang="en-US" altLang="ko-KR" sz="1100" b="1" dirty="0"/>
                        <a:t>&amp;</a:t>
                      </a:r>
                      <a:r>
                        <a:rPr lang="ko-KR" altLang="en-US" sz="1100" b="1" dirty="0"/>
                        <a:t>방법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69369"/>
                  </a:ext>
                </a:extLst>
              </a:tr>
              <a:tr h="502934">
                <a:tc>
                  <a:txBody>
                    <a:bodyPr/>
                    <a:lstStyle/>
                    <a:p>
                      <a:pPr marL="342900" indent="-342900" latinLnBrk="1">
                        <a:buAutoNum type="arabicParenBoth"/>
                      </a:pPr>
                      <a:r>
                        <a:rPr lang="ko-KR" altLang="en-US" sz="1100" dirty="0"/>
                        <a:t>기능가치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7180559"/>
                  </a:ext>
                </a:extLst>
              </a:tr>
              <a:tr h="558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(2) </a:t>
                      </a:r>
                      <a:r>
                        <a:rPr lang="ko-KR" altLang="en-US" sz="1100" dirty="0"/>
                        <a:t>사용가치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638164"/>
                  </a:ext>
                </a:extLst>
              </a:tr>
              <a:tr h="373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(3) </a:t>
                      </a:r>
                      <a:r>
                        <a:rPr lang="ko-KR" altLang="en-US" sz="1100" dirty="0"/>
                        <a:t>정서가치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3348555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2E9D951-D2C8-476D-99A6-8DC5C097B571}"/>
              </a:ext>
            </a:extLst>
          </p:cNvPr>
          <p:cNvSpPr/>
          <p:nvPr/>
        </p:nvSpPr>
        <p:spPr>
          <a:xfrm>
            <a:off x="1037565" y="3374994"/>
            <a:ext cx="7830870" cy="2268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고객사명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총투자비용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으로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자사 솔루션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을 구입함으로써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>
                <a:solidFill>
                  <a:schemeClr val="tx1"/>
                </a:solidFill>
              </a:rPr>
              <a:t>계량화된</a:t>
            </a:r>
            <a:r>
              <a:rPr lang="ko-KR" altLang="en-US" sz="1200" b="1" dirty="0">
                <a:solidFill>
                  <a:schemeClr val="tx1"/>
                </a:solidFill>
              </a:rPr>
              <a:t> 비즈니스 향상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을 얻게 될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실행날짜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에 자사는 서비스를 시작할 것이고</a:t>
            </a:r>
            <a:r>
              <a:rPr lang="en-US" altLang="ko-KR" sz="1200" b="1" dirty="0">
                <a:solidFill>
                  <a:schemeClr val="tx1"/>
                </a:solidFill>
              </a:rPr>
              <a:t>, (</a:t>
            </a:r>
            <a:r>
              <a:rPr lang="ko-KR" altLang="en-US" sz="1200" b="1" dirty="0">
                <a:solidFill>
                  <a:schemeClr val="tx1"/>
                </a:solidFill>
              </a:rPr>
              <a:t>특정 사업 프로세스 또는 특정 영역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에서의 실행은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언제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까지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얼마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의 경제적 소득을 가져다 줄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자사는 자사 솔루션의 효과를 문서화된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측정 결과와 추적 과정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으로 보고할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3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9EA72D-053B-41B4-97D7-3957112B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7] </a:t>
            </a:r>
            <a:r>
              <a:rPr lang="ko-KR" altLang="en-US" dirty="0" err="1"/>
              <a:t>컨셉정의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2D33E2-84A6-4EA4-B88A-C667E2444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59596"/>
              </p:ext>
            </p:extLst>
          </p:nvPr>
        </p:nvGraphicFramePr>
        <p:xfrm>
          <a:off x="1037566" y="2078850"/>
          <a:ext cx="7506835" cy="3333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78">
                  <a:extLst>
                    <a:ext uri="{9D8B030D-6E8A-4147-A177-3AD203B41FA5}">
                      <a16:colId xmlns:a16="http://schemas.microsoft.com/office/drawing/2014/main" val="824487537"/>
                    </a:ext>
                  </a:extLst>
                </a:gridCol>
                <a:gridCol w="1457773">
                  <a:extLst>
                    <a:ext uri="{9D8B030D-6E8A-4147-A177-3AD203B41FA5}">
                      <a16:colId xmlns:a16="http://schemas.microsoft.com/office/drawing/2014/main" val="3824869454"/>
                    </a:ext>
                  </a:extLst>
                </a:gridCol>
                <a:gridCol w="3546784">
                  <a:extLst>
                    <a:ext uri="{9D8B030D-6E8A-4147-A177-3AD203B41FA5}">
                      <a16:colId xmlns:a16="http://schemas.microsoft.com/office/drawing/2014/main" val="1764930816"/>
                    </a:ext>
                  </a:extLst>
                </a:gridCol>
              </a:tblGrid>
              <a:tr h="373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고객가치 정의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감각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고객이 지각할 수 있는 구현방법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44356"/>
                  </a:ext>
                </a:extLst>
              </a:tr>
              <a:tr h="701288">
                <a:tc rowSpan="4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고객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사</a:t>
                      </a:r>
                      <a:r>
                        <a:rPr lang="en-US" altLang="ko-KR" sz="1100" b="1" dirty="0"/>
                        <a:t>) : </a:t>
                      </a:r>
                      <a:r>
                        <a:rPr lang="ko-KR" altLang="en-US" sz="1100" b="1" dirty="0" err="1"/>
                        <a:t>티빙</a:t>
                      </a:r>
                      <a:r>
                        <a:rPr lang="en-US" altLang="ko-KR" sz="1100" b="1" dirty="0"/>
                        <a:t>/20~30</a:t>
                      </a:r>
                      <a:r>
                        <a:rPr lang="ko-KR" altLang="en-US" sz="1100" b="1" dirty="0"/>
                        <a:t>대</a:t>
                      </a:r>
                      <a:endParaRPr lang="en-US" altLang="ko-KR" sz="1100" b="1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혜택 </a:t>
                      </a:r>
                      <a:r>
                        <a:rPr lang="en-US" altLang="ko-KR" sz="1100" b="1" dirty="0"/>
                        <a:t>: AI </a:t>
                      </a:r>
                      <a:r>
                        <a:rPr lang="ko-KR" altLang="en-US" sz="1100" b="1" dirty="0"/>
                        <a:t>추천 시스템 및 알림</a:t>
                      </a:r>
                      <a:endParaRPr lang="en-US" altLang="ko-KR" sz="1100" b="1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속성 </a:t>
                      </a:r>
                      <a:r>
                        <a:rPr lang="en-US" altLang="ko-KR" sz="1100" b="1" dirty="0"/>
                        <a:t>: 20~30 </a:t>
                      </a:r>
                      <a:r>
                        <a:rPr lang="ko-KR" altLang="en-US" sz="1100" b="1" dirty="0"/>
                        <a:t>남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 err="1"/>
                        <a:t>녀</a:t>
                      </a:r>
                      <a:r>
                        <a:rPr lang="ko-KR" altLang="en-US" sz="1100" b="1" dirty="0"/>
                        <a:t> 및 시간대에 따라 추천</a:t>
                      </a:r>
                      <a:r>
                        <a:rPr lang="en-US" altLang="ko-KR" sz="1100" b="1" dirty="0"/>
                        <a:t>, </a:t>
                      </a:r>
                      <a:r>
                        <a:rPr lang="ko-KR" altLang="en-US" sz="1100" b="1" dirty="0"/>
                        <a:t>협업 필터링</a:t>
                      </a:r>
                      <a:endParaRPr lang="en-US" altLang="ko-KR" sz="1100" b="1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/>
                        <a:t>RTB : </a:t>
                      </a:r>
                      <a:r>
                        <a:rPr lang="ko-KR" altLang="en-US" sz="1100" b="1" dirty="0"/>
                        <a:t>스포티파이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협업 필터링 알고리즘으로 스포티파이가 세계</a:t>
                      </a:r>
                      <a:r>
                        <a:rPr lang="en-US" altLang="ko-KR" sz="1100" b="1" dirty="0"/>
                        <a:t>1</a:t>
                      </a:r>
                      <a:r>
                        <a:rPr lang="ko-KR" altLang="en-US" sz="1100" b="1" dirty="0"/>
                        <a:t>위 음악 </a:t>
                      </a:r>
                      <a:r>
                        <a:rPr lang="ko-KR" altLang="en-US" sz="1100" b="1" dirty="0" err="1"/>
                        <a:t>플렛폼이</a:t>
                      </a:r>
                      <a:r>
                        <a:rPr lang="ko-KR" altLang="en-US" sz="1100" b="1" dirty="0"/>
                        <a:t> 된 최고 강점</a:t>
                      </a:r>
                      <a:r>
                        <a:rPr lang="en-US" altLang="ko-KR" sz="1100" b="1" dirty="0"/>
                        <a:t>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시각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문자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메일로 알림 및 </a:t>
                      </a:r>
                      <a:r>
                        <a:rPr lang="ko-KR" altLang="en-US" sz="1100" dirty="0" err="1"/>
                        <a:t>티빙</a:t>
                      </a:r>
                      <a:r>
                        <a:rPr lang="ko-KR" altLang="en-US" sz="1100" dirty="0"/>
                        <a:t> 앱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웹에서 화면 인터페이스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48257013"/>
                  </a:ext>
                </a:extLst>
              </a:tr>
              <a:tr h="7012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청각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문자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메일로 알림 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23545338"/>
                  </a:ext>
                </a:extLst>
              </a:tr>
              <a:tr h="757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운동감각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업무단계 감소 등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더 정확한 추천 시스템을 위해 시청한 고객이 프로그램에 대해 평가하여 더 좋은 추천 시스템과 오리지널을 제작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48809099"/>
                  </a:ext>
                </a:extLst>
              </a:tr>
              <a:tr h="757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기타</a:t>
                      </a:r>
                      <a:endParaRPr lang="ko-KR" altLang="en-US" sz="16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8826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94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A68A-1859-4982-AAB5-B7FF763F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8] </a:t>
            </a:r>
            <a:r>
              <a:rPr lang="ko-KR" altLang="en-US" dirty="0"/>
              <a:t>역가치사슬 분석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7328364-4B46-4D0A-8F64-C6C5BBC54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31735"/>
              </p:ext>
            </p:extLst>
          </p:nvPr>
        </p:nvGraphicFramePr>
        <p:xfrm>
          <a:off x="838201" y="2051847"/>
          <a:ext cx="8111245" cy="3327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249">
                  <a:extLst>
                    <a:ext uri="{9D8B030D-6E8A-4147-A177-3AD203B41FA5}">
                      <a16:colId xmlns:a16="http://schemas.microsoft.com/office/drawing/2014/main" val="3366035766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196528784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3448584275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297585263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2349681574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가치사슬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(4) </a:t>
                      </a:r>
                      <a:r>
                        <a:rPr lang="ko-KR" altLang="en-US" sz="1050" b="1" dirty="0"/>
                        <a:t>필요기술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설비 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(3) </a:t>
                      </a:r>
                      <a:r>
                        <a:rPr lang="ko-KR" altLang="en-US" sz="1050" b="1" dirty="0"/>
                        <a:t>생산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개발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(2) </a:t>
                      </a:r>
                      <a:r>
                        <a:rPr lang="ko-KR" altLang="en-US" sz="1050" b="1" dirty="0"/>
                        <a:t>마케팅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세일즈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고객 인지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(1)</a:t>
                      </a:r>
                      <a:r>
                        <a:rPr lang="ko-KR" altLang="en-US" sz="1050" b="1" dirty="0"/>
                        <a:t>고객니즈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555297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내용</a:t>
                      </a:r>
                      <a:r>
                        <a:rPr lang="en-US" altLang="ko-KR" sz="1400" b="1" dirty="0"/>
                        <a:t>(To-Be)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티빙에</a:t>
                      </a:r>
                      <a:r>
                        <a:rPr lang="ko-KR" altLang="en-US" sz="1200" b="1" dirty="0"/>
                        <a:t> 맞는 협업 </a:t>
                      </a:r>
                      <a:r>
                        <a:rPr lang="ko-KR" altLang="en-US" sz="1200" b="1" dirty="0" err="1"/>
                        <a:t>필더링</a:t>
                      </a:r>
                      <a:r>
                        <a:rPr lang="ko-KR" altLang="en-US" sz="1200" b="1" dirty="0"/>
                        <a:t> 및 </a:t>
                      </a:r>
                      <a:r>
                        <a:rPr lang="en-US" altLang="ko-KR" sz="1200" b="1" dirty="0" err="1"/>
                        <a:t>BaRT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알고리즘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AI</a:t>
                      </a:r>
                      <a:r>
                        <a:rPr lang="ko-KR" altLang="en-US" sz="1200" b="1" dirty="0"/>
                        <a:t>를 위한 더 큰 데이터센터 필요 </a:t>
                      </a:r>
                      <a:endParaRPr lang="en-US" altLang="ko-KR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찜 목록 폴더화 개발 </a:t>
                      </a:r>
                    </a:p>
                    <a:p>
                      <a:pPr latinLnBrk="1"/>
                      <a:r>
                        <a:rPr lang="ko-KR" altLang="en-US" sz="1200" b="1" dirty="0"/>
                        <a:t>추천 알고리즘 개발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협업 필터링을 이용한 추천</a:t>
                      </a:r>
                      <a:r>
                        <a:rPr lang="en-US" altLang="ko-KR" sz="1200" b="1" dirty="0"/>
                        <a:t>/ </a:t>
                      </a:r>
                      <a:r>
                        <a:rPr lang="ko-KR" altLang="en-US" sz="1200" b="1" dirty="0"/>
                        <a:t>찜 목록 폴더화를 통해 관리 편의성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장르 세부 분류</a:t>
                      </a:r>
                      <a:endParaRPr lang="en-US" altLang="ko-KR" sz="12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찜 목록 관리 편의성</a:t>
                      </a:r>
                    </a:p>
                    <a:p>
                      <a:pPr latinLnBrk="1"/>
                      <a:r>
                        <a:rPr lang="ko-KR" altLang="en-US" sz="1200" b="1" dirty="0"/>
                        <a:t>추천 시스템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4333196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필수</a:t>
                      </a:r>
                      <a:r>
                        <a:rPr lang="en-US" altLang="ko-KR" sz="1400" b="1" dirty="0"/>
                        <a:t> </a:t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경쟁우위 요소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OTT </a:t>
                      </a:r>
                      <a:r>
                        <a:rPr lang="ko-KR" altLang="en-US" sz="1200" b="1" dirty="0"/>
                        <a:t>최고 추천 </a:t>
                      </a:r>
                      <a:r>
                        <a:rPr lang="en-US" altLang="ko-KR" sz="1200" b="1" dirty="0"/>
                        <a:t>AI </a:t>
                      </a:r>
                      <a:r>
                        <a:rPr lang="ko-KR" altLang="en-US" sz="1200" b="1" dirty="0"/>
                        <a:t>개발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AI</a:t>
                      </a:r>
                      <a:r>
                        <a:rPr lang="ko-KR" altLang="en-US" sz="1200" b="1" dirty="0"/>
                        <a:t>를 통해 구독자의 니즈 빠른 파악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업무가이드 제시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스포티파이 및 유튜브 알고리즘 참고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구독자 편의성 향상을 위한 인터페이스 및 추천 시스템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구독자 지향 인터페이스의 다양화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66225384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/>
                        <a:t>현상황</a:t>
                      </a:r>
                      <a:r>
                        <a:rPr lang="en-US" altLang="ko-KR" sz="1400" b="1" dirty="0"/>
                        <a:t>(As-Is)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중계 능력 및 송출 능력 </a:t>
                      </a:r>
                      <a:r>
                        <a:rPr lang="ko-KR" altLang="en-US" sz="1200" b="1" dirty="0" err="1"/>
                        <a:t>업그레이</a:t>
                      </a:r>
                      <a:r>
                        <a:rPr lang="ko-KR" altLang="en-US" sz="1200" b="1" dirty="0"/>
                        <a:t> 중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중계 및 송출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구독 시 전부 무료 시청 가능</a:t>
                      </a:r>
                      <a:r>
                        <a:rPr lang="en-US" altLang="ko-KR" sz="1200" b="1" dirty="0"/>
                        <a:t>/KBO </a:t>
                      </a:r>
                      <a:r>
                        <a:rPr lang="ko-KR" altLang="en-US" sz="1200" b="1" dirty="0"/>
                        <a:t>독점 중계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장르의 단순 분류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단순 추천</a:t>
                      </a:r>
                      <a:endParaRPr lang="en-US" altLang="ko-KR" sz="12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68946544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필요 요소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추천 </a:t>
                      </a:r>
                      <a:r>
                        <a:rPr lang="en-US" altLang="ko-KR" sz="1200" b="1" dirty="0"/>
                        <a:t>AI</a:t>
                      </a:r>
                      <a:r>
                        <a:rPr lang="ko-KR" altLang="en-US" sz="1200" b="1" dirty="0"/>
                        <a:t>개발 필요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추천 시스템 기술에 대해 정의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정확하고 구독자의 니즈에 맞는 추천 시스템 개발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장르 세부 분류 인터페이스 개발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57475657"/>
                  </a:ext>
                </a:extLst>
              </a:tr>
            </a:tbl>
          </a:graphicData>
        </a:graphic>
      </p:graphicFrame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617AAC9D-CDD5-4B71-AF1A-5F85AF5754DF}"/>
              </a:ext>
            </a:extLst>
          </p:cNvPr>
          <p:cNvSpPr/>
          <p:nvPr/>
        </p:nvSpPr>
        <p:spPr bwMode="auto">
          <a:xfrm>
            <a:off x="7167247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D807C2FA-B003-4622-920F-DAF1193A4B64}"/>
              </a:ext>
            </a:extLst>
          </p:cNvPr>
          <p:cNvSpPr/>
          <p:nvPr/>
        </p:nvSpPr>
        <p:spPr bwMode="auto">
          <a:xfrm>
            <a:off x="5520064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2BB57599-6C28-458F-906B-99797451DA5B}"/>
              </a:ext>
            </a:extLst>
          </p:cNvPr>
          <p:cNvSpPr/>
          <p:nvPr/>
        </p:nvSpPr>
        <p:spPr bwMode="auto">
          <a:xfrm>
            <a:off x="3980893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2371C-7E8A-4488-9DD1-66543FFBC6FC}"/>
              </a:ext>
            </a:extLst>
          </p:cNvPr>
          <p:cNvSpPr txBox="1"/>
          <p:nvPr/>
        </p:nvSpPr>
        <p:spPr>
          <a:xfrm>
            <a:off x="1102659" y="1470212"/>
            <a:ext cx="254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61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5"/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9] </a:t>
            </a:r>
            <a:r>
              <a:rPr lang="ko-KR" altLang="en-US" dirty="0"/>
              <a:t>가치제안을 위한 필요사항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9" y="1916832"/>
          <a:ext cx="7641848" cy="3685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453">
                  <a:extLst>
                    <a:ext uri="{9D8B030D-6E8A-4147-A177-3AD203B41FA5}">
                      <a16:colId xmlns:a16="http://schemas.microsoft.com/office/drawing/2014/main" val="2464913684"/>
                    </a:ext>
                  </a:extLst>
                </a:gridCol>
              </a:tblGrid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목표고객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RTB/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근거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세일즈툴킷</a:t>
                      </a:r>
                      <a:endParaRPr lang="en-US" altLang="ko-KR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사용자가 지각할 수 있도록 하는 것</a:t>
                      </a:r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경쟁우위 속성 근거</a:t>
                      </a:r>
                      <a:r>
                        <a:rPr lang="ko-KR" altLang="en-US" sz="1200" b="0" i="1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제시혜택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경쟁우위 혜택 근거</a:t>
                      </a:r>
                      <a:r>
                        <a:rPr lang="ko-KR" altLang="en-US" sz="1200" b="0" i="1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범주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Statement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AF1D0C6-A85C-4D94-A621-D3CF84AABE5C}"/>
              </a:ext>
            </a:extLst>
          </p:cNvPr>
          <p:cNvSpPr/>
          <p:nvPr/>
        </p:nvSpPr>
        <p:spPr bwMode="auto">
          <a:xfrm>
            <a:off x="8895439" y="998731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90630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10] </a:t>
            </a:r>
            <a:r>
              <a:rPr lang="ko-KR" altLang="en-US" dirty="0"/>
              <a:t>비즈니스 모델 정의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1F8627-F476-4D43-9EF5-0C7A689362A4}"/>
              </a:ext>
            </a:extLst>
          </p:cNvPr>
          <p:cNvGrpSpPr/>
          <p:nvPr/>
        </p:nvGrpSpPr>
        <p:grpSpPr>
          <a:xfrm>
            <a:off x="632521" y="1542616"/>
            <a:ext cx="8724356" cy="4191930"/>
            <a:chOff x="0" y="0"/>
            <a:chExt cx="12192000" cy="6858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613C7FC-2608-47E9-AAB6-FE569258AE7F}"/>
                </a:ext>
              </a:extLst>
            </p:cNvPr>
            <p:cNvCxnSpPr/>
            <p:nvPr/>
          </p:nvCxnSpPr>
          <p:spPr>
            <a:xfrm flipV="1">
              <a:off x="0" y="4879818"/>
              <a:ext cx="12192000" cy="54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3D68F1D-F4D4-47F6-A724-787B2C48A048}"/>
                </a:ext>
              </a:extLst>
            </p:cNvPr>
            <p:cNvCxnSpPr/>
            <p:nvPr/>
          </p:nvCxnSpPr>
          <p:spPr>
            <a:xfrm>
              <a:off x="10094607" y="0"/>
              <a:ext cx="36214" cy="4879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B36EADD-C411-4562-AF0C-695AD712A10C}"/>
                </a:ext>
              </a:extLst>
            </p:cNvPr>
            <p:cNvCxnSpPr/>
            <p:nvPr/>
          </p:nvCxnSpPr>
          <p:spPr>
            <a:xfrm>
              <a:off x="7956485" y="0"/>
              <a:ext cx="36214" cy="4879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322408A-2599-48B4-A2EF-35BC570E4354}"/>
                </a:ext>
              </a:extLst>
            </p:cNvPr>
            <p:cNvCxnSpPr/>
            <p:nvPr/>
          </p:nvCxnSpPr>
          <p:spPr>
            <a:xfrm>
              <a:off x="5320429" y="0"/>
              <a:ext cx="36214" cy="490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5DD86C-D9E8-42CA-8455-CC1A00489533}"/>
                </a:ext>
              </a:extLst>
            </p:cNvPr>
            <p:cNvCxnSpPr/>
            <p:nvPr/>
          </p:nvCxnSpPr>
          <p:spPr>
            <a:xfrm>
              <a:off x="2420302" y="0"/>
              <a:ext cx="36214" cy="490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FBCDA2E-9EE1-48E3-954F-857393E61DF5}"/>
                </a:ext>
              </a:extLst>
            </p:cNvPr>
            <p:cNvCxnSpPr/>
            <p:nvPr/>
          </p:nvCxnSpPr>
          <p:spPr>
            <a:xfrm>
              <a:off x="7974593" y="2308634"/>
              <a:ext cx="2138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CCD5A11-4328-4365-A788-45DC8A26150A}"/>
                </a:ext>
              </a:extLst>
            </p:cNvPr>
            <p:cNvCxnSpPr/>
            <p:nvPr/>
          </p:nvCxnSpPr>
          <p:spPr>
            <a:xfrm>
              <a:off x="2438407" y="2308634"/>
              <a:ext cx="2918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74F4B19-C6B0-4FC3-BADA-30BBE500CED1}"/>
                </a:ext>
              </a:extLst>
            </p:cNvPr>
            <p:cNvCxnSpPr/>
            <p:nvPr/>
          </p:nvCxnSpPr>
          <p:spPr>
            <a:xfrm>
              <a:off x="5861254" y="4934139"/>
              <a:ext cx="23498" cy="1923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078605-C964-4B67-8E7A-E92A4D6D8656}"/>
                </a:ext>
              </a:extLst>
            </p:cNvPr>
            <p:cNvSpPr txBox="1"/>
            <p:nvPr/>
          </p:nvSpPr>
          <p:spPr>
            <a:xfrm>
              <a:off x="10211118" y="161100"/>
              <a:ext cx="1145161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고객세그먼트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94A189-BE79-420F-8EC0-D89769484CF1}"/>
                </a:ext>
              </a:extLst>
            </p:cNvPr>
            <p:cNvSpPr txBox="1"/>
            <p:nvPr/>
          </p:nvSpPr>
          <p:spPr>
            <a:xfrm>
              <a:off x="8111905" y="162962"/>
              <a:ext cx="88978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고객 관계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4727FD-9140-4B2E-95AC-2B02085EA4C7}"/>
                </a:ext>
              </a:extLst>
            </p:cNvPr>
            <p:cNvSpPr txBox="1"/>
            <p:nvPr/>
          </p:nvSpPr>
          <p:spPr>
            <a:xfrm>
              <a:off x="8111905" y="2471596"/>
              <a:ext cx="88978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유통 채널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9CAF7C-8A04-4376-82B5-A3E6A59F374C}"/>
                </a:ext>
              </a:extLst>
            </p:cNvPr>
            <p:cNvSpPr txBox="1"/>
            <p:nvPr/>
          </p:nvSpPr>
          <p:spPr>
            <a:xfrm>
              <a:off x="5523972" y="162962"/>
              <a:ext cx="88978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가치 제안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96EFA3-E61C-489F-A2AD-9AF23B6326AA}"/>
                </a:ext>
              </a:extLst>
            </p:cNvPr>
            <p:cNvSpPr txBox="1"/>
            <p:nvPr/>
          </p:nvSpPr>
          <p:spPr>
            <a:xfrm>
              <a:off x="2574394" y="165858"/>
              <a:ext cx="88978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 활동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A8B0E4-392F-44E8-A5E1-526D86770169}"/>
                </a:ext>
              </a:extLst>
            </p:cNvPr>
            <p:cNvSpPr txBox="1"/>
            <p:nvPr/>
          </p:nvSpPr>
          <p:spPr>
            <a:xfrm>
              <a:off x="2574394" y="2521389"/>
              <a:ext cx="849463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핵심자원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C48F22-EEDA-4446-AD7C-19336FDF5AFC}"/>
                </a:ext>
              </a:extLst>
            </p:cNvPr>
            <p:cNvSpPr txBox="1"/>
            <p:nvPr/>
          </p:nvSpPr>
          <p:spPr>
            <a:xfrm>
              <a:off x="67400" y="162962"/>
              <a:ext cx="997312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핵심파트너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FB5F74-3988-4ABC-8F14-EA732430F016}"/>
                </a:ext>
              </a:extLst>
            </p:cNvPr>
            <p:cNvSpPr txBox="1"/>
            <p:nvPr/>
          </p:nvSpPr>
          <p:spPr>
            <a:xfrm>
              <a:off x="67400" y="5095767"/>
              <a:ext cx="849463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비용구조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B31FF9-0EE0-4422-9DBB-5EA7814D659B}"/>
                </a:ext>
              </a:extLst>
            </p:cNvPr>
            <p:cNvSpPr txBox="1"/>
            <p:nvPr/>
          </p:nvSpPr>
          <p:spPr>
            <a:xfrm>
              <a:off x="5968966" y="5095767"/>
              <a:ext cx="103763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수입의 흐름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1132B-8BDD-4EDF-989B-91C6D22F7385}"/>
                </a:ext>
              </a:extLst>
            </p:cNvPr>
            <p:cNvSpPr txBox="1"/>
            <p:nvPr/>
          </p:nvSpPr>
          <p:spPr>
            <a:xfrm>
              <a:off x="5676522" y="802036"/>
              <a:ext cx="25815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A5254AC-9F5A-437C-9596-33F9B38DA39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6E8FBDD-56F4-4FB0-AFDD-128DF8863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22" y="5100073"/>
              <a:ext cx="540000" cy="5400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CF3F795-677C-4026-9CF8-8FF79BFD9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953" y="161102"/>
              <a:ext cx="540000" cy="540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CDC48EE-9BD8-4C8F-8658-E8EC682E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494" y="2453489"/>
              <a:ext cx="540000" cy="5400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6C5FE75-BCD2-4224-B29A-46697F43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494" y="161391"/>
              <a:ext cx="540000" cy="54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1946A-EEB4-421A-9E08-0453BE8F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475" y="161102"/>
              <a:ext cx="540000" cy="5400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E66A8D2-A0EA-4546-9943-8BAF287D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352" y="2520460"/>
              <a:ext cx="540000" cy="540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0024373-C223-499F-9916-DFF615F9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82" y="5100073"/>
              <a:ext cx="540000" cy="5400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ED76AF2-C603-42B6-B283-85838309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169" y="161102"/>
              <a:ext cx="540000" cy="5400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221B927-D3FC-4D5D-A81C-6B1243A9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236" y="161102"/>
              <a:ext cx="540000" cy="540000"/>
            </a:xfrm>
            <a:prstGeom prst="rect">
              <a:avLst/>
            </a:prstGeom>
          </p:spPr>
        </p:pic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D844F9CA-1441-4528-9C88-E98D3F8C379E}"/>
              </a:ext>
            </a:extLst>
          </p:cNvPr>
          <p:cNvSpPr/>
          <p:nvPr/>
        </p:nvSpPr>
        <p:spPr bwMode="auto">
          <a:xfrm>
            <a:off x="8895439" y="998731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endParaRPr lang="ko-KR" altLang="en-US" sz="9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BC728-1142-40C9-B703-511A21DEAF09}"/>
              </a:ext>
            </a:extLst>
          </p:cNvPr>
          <p:cNvSpPr txBox="1"/>
          <p:nvPr/>
        </p:nvSpPr>
        <p:spPr>
          <a:xfrm>
            <a:off x="632521" y="1201271"/>
            <a:ext cx="161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티빙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D9D5E-51B1-41DB-8062-F33176A3B4DF}"/>
              </a:ext>
            </a:extLst>
          </p:cNvPr>
          <p:cNvSpPr txBox="1"/>
          <p:nvPr/>
        </p:nvSpPr>
        <p:spPr>
          <a:xfrm>
            <a:off x="7881938" y="2133600"/>
            <a:ext cx="14609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AI </a:t>
            </a:r>
            <a:r>
              <a:rPr lang="ko-KR" altLang="en-US" sz="1500" dirty="0"/>
              <a:t>분석을 통해 구독자의 트렌드에 맞는 빠른 트렌드를 파악으로 신규 구독자를 확보 하려는 </a:t>
            </a:r>
            <a:r>
              <a:rPr lang="en-US" altLang="ko-KR" sz="1500" dirty="0"/>
              <a:t>OTT </a:t>
            </a:r>
            <a:r>
              <a:rPr lang="ko-KR" altLang="en-US" sz="1500" dirty="0" err="1"/>
              <a:t>플렛폼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25697-6BBB-48EF-B1CF-2AC19EF822F8}"/>
              </a:ext>
            </a:extLst>
          </p:cNvPr>
          <p:cNvSpPr txBox="1"/>
          <p:nvPr/>
        </p:nvSpPr>
        <p:spPr>
          <a:xfrm>
            <a:off x="6337968" y="2166804"/>
            <a:ext cx="1504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개인별 콘텐츠 추천</a:t>
            </a:r>
            <a:endParaRPr lang="en-US" altLang="ko-KR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689F7E-579D-4498-BAF9-4B964D8947A0}"/>
              </a:ext>
            </a:extLst>
          </p:cNvPr>
          <p:cNvSpPr txBox="1"/>
          <p:nvPr/>
        </p:nvSpPr>
        <p:spPr>
          <a:xfrm>
            <a:off x="6359434" y="3282335"/>
            <a:ext cx="1516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tvN</a:t>
            </a:r>
            <a:endParaRPr lang="en-US" altLang="ko-KR" sz="1500" dirty="0"/>
          </a:p>
          <a:p>
            <a:r>
              <a:rPr lang="en-US" altLang="ko-KR" sz="1500" dirty="0"/>
              <a:t>JTPC</a:t>
            </a:r>
          </a:p>
          <a:p>
            <a:r>
              <a:rPr lang="ko-KR" altLang="en-US" sz="1500" dirty="0"/>
              <a:t>채널</a:t>
            </a:r>
            <a:r>
              <a:rPr lang="en-US" altLang="ko-KR" sz="1500" dirty="0"/>
              <a:t>A</a:t>
            </a:r>
          </a:p>
          <a:p>
            <a:r>
              <a:rPr lang="ko-KR" altLang="en-US" sz="1500" dirty="0" err="1"/>
              <a:t>티빙</a:t>
            </a:r>
            <a:endParaRPr lang="ko-KR" altLang="en-US" sz="1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BC8015-52FB-4631-BC36-0D346E4FDCF3}"/>
              </a:ext>
            </a:extLst>
          </p:cNvPr>
          <p:cNvSpPr txBox="1"/>
          <p:nvPr/>
        </p:nvSpPr>
        <p:spPr>
          <a:xfrm>
            <a:off x="2370114" y="1996280"/>
            <a:ext cx="2069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고객사의 고객의 트렌드를 파악하여 트렌드에 맞는 콘텐츠 제작</a:t>
            </a:r>
            <a:endParaRPr lang="en-US" altLang="ko-KR" sz="1500" dirty="0"/>
          </a:p>
          <a:p>
            <a:r>
              <a:rPr lang="ko-KR" altLang="en-US" sz="1500" dirty="0" err="1"/>
              <a:t>플렛폼</a:t>
            </a:r>
            <a:r>
              <a:rPr lang="ko-KR" altLang="en-US" sz="1500" dirty="0"/>
              <a:t> 편의성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3B3DB9-F244-4C5B-9490-573F4FC0F7BD}"/>
              </a:ext>
            </a:extLst>
          </p:cNvPr>
          <p:cNvSpPr txBox="1"/>
          <p:nvPr/>
        </p:nvSpPr>
        <p:spPr>
          <a:xfrm>
            <a:off x="632521" y="2028139"/>
            <a:ext cx="175688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드라마</a:t>
            </a:r>
            <a:r>
              <a:rPr lang="en-US" altLang="ko-KR" sz="1500" dirty="0"/>
              <a:t>, </a:t>
            </a:r>
            <a:r>
              <a:rPr lang="ko-KR" altLang="en-US" sz="1500" dirty="0"/>
              <a:t>영화</a:t>
            </a:r>
            <a:r>
              <a:rPr lang="en-US" altLang="ko-KR" sz="1500" dirty="0"/>
              <a:t>, </a:t>
            </a:r>
            <a:r>
              <a:rPr lang="ko-KR" altLang="en-US" sz="1500" dirty="0"/>
              <a:t>애니메이션 제작사 및 제작진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네이버 웹툰</a:t>
            </a:r>
            <a:r>
              <a:rPr lang="en-US" altLang="ko-KR" sz="1500" dirty="0"/>
              <a:t>, </a:t>
            </a:r>
            <a:r>
              <a:rPr lang="ko-KR" altLang="en-US" sz="1500" dirty="0"/>
              <a:t>카카오페이지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문피아</a:t>
            </a:r>
            <a:r>
              <a:rPr lang="en-US" altLang="ko-KR" sz="1500" dirty="0"/>
              <a:t>, </a:t>
            </a:r>
            <a:r>
              <a:rPr lang="ko-KR" altLang="en-US" sz="1500" dirty="0"/>
              <a:t>조아라 및 작가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7B7305-7A5B-42B9-BB69-A1669BA8B0D0}"/>
              </a:ext>
            </a:extLst>
          </p:cNvPr>
          <p:cNvSpPr txBox="1"/>
          <p:nvPr/>
        </p:nvSpPr>
        <p:spPr>
          <a:xfrm>
            <a:off x="2377397" y="3657600"/>
            <a:ext cx="20882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지적 자산</a:t>
            </a:r>
            <a:r>
              <a:rPr lang="en-US" altLang="ko-KR" sz="1500" dirty="0"/>
              <a:t>(IP)</a:t>
            </a:r>
          </a:p>
          <a:p>
            <a:r>
              <a:rPr lang="ko-KR" altLang="en-US" sz="1500" dirty="0"/>
              <a:t>인적 자산</a:t>
            </a:r>
            <a:endParaRPr lang="en-US" altLang="ko-KR" sz="1500" dirty="0"/>
          </a:p>
          <a:p>
            <a:r>
              <a:rPr lang="ko-KR" altLang="en-US" sz="1500" dirty="0"/>
              <a:t>재무 자원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211DF7-87B4-4D3B-B2F9-3E42E757F808}"/>
              </a:ext>
            </a:extLst>
          </p:cNvPr>
          <p:cNvSpPr txBox="1"/>
          <p:nvPr/>
        </p:nvSpPr>
        <p:spPr>
          <a:xfrm>
            <a:off x="6326026" y="4657387"/>
            <a:ext cx="16133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구독료</a:t>
            </a:r>
            <a:endParaRPr lang="en-US" altLang="ko-KR" sz="1500" dirty="0"/>
          </a:p>
          <a:p>
            <a:r>
              <a:rPr lang="ko-KR" altLang="en-US" sz="1500" dirty="0"/>
              <a:t>광고</a:t>
            </a:r>
            <a:r>
              <a:rPr lang="en-US" altLang="ko-KR" sz="1500" dirty="0"/>
              <a:t>(PPL)</a:t>
            </a:r>
          </a:p>
          <a:p>
            <a:r>
              <a:rPr lang="en-US" altLang="ko-KR" sz="1500" dirty="0"/>
              <a:t>IP</a:t>
            </a:r>
            <a:r>
              <a:rPr lang="ko-KR" altLang="en-US" sz="1500" dirty="0"/>
              <a:t>와 </a:t>
            </a:r>
            <a:r>
              <a:rPr lang="en-US" altLang="ko-KR" sz="1500" dirty="0"/>
              <a:t>IP</a:t>
            </a:r>
            <a:r>
              <a:rPr lang="ko-KR" altLang="en-US" sz="1500" dirty="0"/>
              <a:t>확장</a:t>
            </a:r>
            <a:endParaRPr lang="en-US" altLang="ko-KR" sz="1500" dirty="0"/>
          </a:p>
          <a:p>
            <a:r>
              <a:rPr lang="ko-KR" altLang="en-US" sz="1500" dirty="0"/>
              <a:t>서브 </a:t>
            </a:r>
            <a:r>
              <a:rPr lang="ko-KR" altLang="en-US" sz="1500" dirty="0" err="1"/>
              <a:t>컬쳐</a:t>
            </a:r>
            <a:endParaRPr lang="en-US" altLang="ko-KR" sz="1500" dirty="0"/>
          </a:p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CE4BB1-1FC5-40FE-B281-58CFA5691C4B}"/>
              </a:ext>
            </a:extLst>
          </p:cNvPr>
          <p:cNvSpPr txBox="1"/>
          <p:nvPr/>
        </p:nvSpPr>
        <p:spPr>
          <a:xfrm>
            <a:off x="2142565" y="4641552"/>
            <a:ext cx="2274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프로그램 제작비</a:t>
            </a:r>
            <a:endParaRPr lang="en-US" altLang="ko-KR" sz="1500" dirty="0"/>
          </a:p>
          <a:p>
            <a:r>
              <a:rPr lang="en-US" altLang="ko-KR" sz="1500" dirty="0"/>
              <a:t>IP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라이센싱</a:t>
            </a:r>
            <a:endParaRPr lang="ko-KR" altLang="en-US" sz="1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6910B7-C1B2-498A-9425-AFD8D32A0590}"/>
              </a:ext>
            </a:extLst>
          </p:cNvPr>
          <p:cNvSpPr txBox="1"/>
          <p:nvPr/>
        </p:nvSpPr>
        <p:spPr>
          <a:xfrm>
            <a:off x="4447149" y="1982138"/>
            <a:ext cx="1872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AI</a:t>
            </a:r>
            <a:r>
              <a:rPr lang="ko-KR" altLang="en-US" sz="1500" dirty="0"/>
              <a:t>를 활용한 개인별 추천 시스템 및 취향 탐색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인기가 많은 콘텐츠를 활용한 프로그램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콘텐츠의 확장</a:t>
            </a:r>
          </a:p>
        </p:txBody>
      </p:sp>
    </p:spTree>
    <p:extLst>
      <p:ext uri="{BB962C8B-B14F-4D97-AF65-F5344CB8AC3E}">
        <p14:creationId xmlns:p14="http://schemas.microsoft.com/office/powerpoint/2010/main" val="384110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A1CA63E-7505-4DF6-9B08-CE4DDAE4A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30241"/>
              </p:ext>
            </p:extLst>
          </p:nvPr>
        </p:nvGraphicFramePr>
        <p:xfrm>
          <a:off x="1226587" y="2562483"/>
          <a:ext cx="7479830" cy="2953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07">
                  <a:extLst>
                    <a:ext uri="{9D8B030D-6E8A-4147-A177-3AD203B41FA5}">
                      <a16:colId xmlns:a16="http://schemas.microsoft.com/office/drawing/2014/main" val="1638323667"/>
                    </a:ext>
                  </a:extLst>
                </a:gridCol>
                <a:gridCol w="509193">
                  <a:extLst>
                    <a:ext uri="{9D8B030D-6E8A-4147-A177-3AD203B41FA5}">
                      <a16:colId xmlns:a16="http://schemas.microsoft.com/office/drawing/2014/main" val="1105711894"/>
                    </a:ext>
                  </a:extLst>
                </a:gridCol>
                <a:gridCol w="1596615">
                  <a:extLst>
                    <a:ext uri="{9D8B030D-6E8A-4147-A177-3AD203B41FA5}">
                      <a16:colId xmlns:a16="http://schemas.microsoft.com/office/drawing/2014/main" val="3470950035"/>
                    </a:ext>
                  </a:extLst>
                </a:gridCol>
                <a:gridCol w="1596615">
                  <a:extLst>
                    <a:ext uri="{9D8B030D-6E8A-4147-A177-3AD203B41FA5}">
                      <a16:colId xmlns:a16="http://schemas.microsoft.com/office/drawing/2014/main" val="495392713"/>
                    </a:ext>
                  </a:extLst>
                </a:gridCol>
                <a:gridCol w="1627450">
                  <a:extLst>
                    <a:ext uri="{9D8B030D-6E8A-4147-A177-3AD203B41FA5}">
                      <a16:colId xmlns:a16="http://schemas.microsoft.com/office/drawing/2014/main" val="896997858"/>
                    </a:ext>
                  </a:extLst>
                </a:gridCol>
                <a:gridCol w="1627450">
                  <a:extLst>
                    <a:ext uri="{9D8B030D-6E8A-4147-A177-3AD203B41FA5}">
                      <a16:colId xmlns:a16="http://schemas.microsoft.com/office/drawing/2014/main" val="2943296722"/>
                    </a:ext>
                  </a:extLst>
                </a:gridCol>
              </a:tblGrid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관계자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입장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이익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손해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창의적 대안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24161"/>
                  </a:ext>
                </a:extLst>
              </a:tr>
              <a:tr h="325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구독자 트렌드 파악 용이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 구독자 유입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구독자 만족도 증가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트렌드에 맞게 프로그램 제작에 따른 비용 및 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위한 데이터센터 관리 비용 증가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 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시스템을 이용하여 구독자의 트렌드 파악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07045693"/>
                  </a:ext>
                </a:extLst>
              </a:tr>
              <a:tr h="325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25277"/>
                  </a:ext>
                </a:extLst>
              </a:tr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공급자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37451959"/>
                  </a:ext>
                </a:extLst>
              </a:tr>
              <a:tr h="325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b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제작 및 유지에 많은 비용 소모와 정확도에 시간이 걸림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구독자 만족도 증가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 사업부에 대한 비용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 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사업부 창설하여 </a:t>
                      </a: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AI </a:t>
                      </a:r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및 평가 시스템 </a:t>
                      </a:r>
                      <a:r>
                        <a:rPr lang="ko-KR" altLang="en-US" sz="11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알고리즘 개발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7284163"/>
                  </a:ext>
                </a:extLst>
              </a:tr>
              <a:tr h="325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41733"/>
                  </a:ext>
                </a:extLst>
              </a:tr>
              <a:tr h="4343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종업원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76922425"/>
                  </a:ext>
                </a:extLst>
              </a:tr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정부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지자체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7665149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2D802667-BFCB-441C-BD61-3D42F911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11] </a:t>
            </a:r>
            <a:r>
              <a:rPr lang="ko-KR" altLang="en-US" dirty="0"/>
              <a:t>이해관계자 분석 및 창의적 대안 도출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72C68F-A845-4458-90C3-05239EFD4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87388"/>
              </p:ext>
            </p:extLst>
          </p:nvPr>
        </p:nvGraphicFramePr>
        <p:xfrm>
          <a:off x="1226587" y="1514490"/>
          <a:ext cx="7479830" cy="83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119266974"/>
                    </a:ext>
                  </a:extLst>
                </a:gridCol>
                <a:gridCol w="5103567">
                  <a:extLst>
                    <a:ext uri="{9D8B030D-6E8A-4147-A177-3AD203B41FA5}">
                      <a16:colId xmlns:a16="http://schemas.microsoft.com/office/drawing/2014/main" val="315339613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6045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자사 목표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니즈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신규 구독자 유입 및 신규 콘텐츠 제작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938362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목표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니즈 달성을 위해 필요한 요소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AI </a:t>
                      </a:r>
                      <a:r>
                        <a:rPr lang="ko-KR" altLang="en-US" sz="1000" b="1" dirty="0"/>
                        <a:t>추천 시스템 및 콘텐츠 평가를 통해 구독자의 트렌드 파악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9621027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67AF0F2-DF77-4490-8AA1-1EC98D207C3B}"/>
              </a:ext>
            </a:extLst>
          </p:cNvPr>
          <p:cNvSpPr/>
          <p:nvPr/>
        </p:nvSpPr>
        <p:spPr bwMode="auto">
          <a:xfrm>
            <a:off x="8895439" y="998731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endParaRPr lang="ko-KR" alt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3D057-A1DA-4279-B9C5-7B343F4682B9}"/>
              </a:ext>
            </a:extLst>
          </p:cNvPr>
          <p:cNvSpPr txBox="1"/>
          <p:nvPr/>
        </p:nvSpPr>
        <p:spPr>
          <a:xfrm>
            <a:off x="1226587" y="1124719"/>
            <a:ext cx="122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티빙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11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12] </a:t>
            </a:r>
            <a:r>
              <a:rPr lang="ko-KR" altLang="en-US" dirty="0"/>
              <a:t>보도자료 작성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4ABCB-1341-49B3-98D4-D600FACB9C27}"/>
              </a:ext>
            </a:extLst>
          </p:cNvPr>
          <p:cNvSpPr txBox="1"/>
          <p:nvPr/>
        </p:nvSpPr>
        <p:spPr>
          <a:xfrm>
            <a:off x="1443039" y="1540096"/>
            <a:ext cx="70199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/>
              <a:t>본인이 제시하고자 한 내용에 대해 보도자료를 작성합니다</a:t>
            </a:r>
            <a:r>
              <a:rPr lang="en-US" altLang="ko-KR" sz="1350" b="1" dirty="0"/>
              <a:t>.</a:t>
            </a:r>
            <a:endParaRPr lang="ko-KR" altLang="en-US" sz="135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FF66A2-322F-4E69-94A6-546F9127842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35823"/>
          <a:ext cx="8111244" cy="220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966">
                  <a:extLst>
                    <a:ext uri="{9D8B030D-6E8A-4147-A177-3AD203B41FA5}">
                      <a16:colId xmlns:a16="http://schemas.microsoft.com/office/drawing/2014/main" val="80118807"/>
                    </a:ext>
                  </a:extLst>
                </a:gridCol>
                <a:gridCol w="1993770">
                  <a:extLst>
                    <a:ext uri="{9D8B030D-6E8A-4147-A177-3AD203B41FA5}">
                      <a16:colId xmlns:a16="http://schemas.microsoft.com/office/drawing/2014/main" val="1158782538"/>
                    </a:ext>
                  </a:extLst>
                </a:gridCol>
                <a:gridCol w="1993770">
                  <a:extLst>
                    <a:ext uri="{9D8B030D-6E8A-4147-A177-3AD203B41FA5}">
                      <a16:colId xmlns:a16="http://schemas.microsoft.com/office/drawing/2014/main" val="3909537365"/>
                    </a:ext>
                  </a:extLst>
                </a:gridCol>
                <a:gridCol w="1148577">
                  <a:extLst>
                    <a:ext uri="{9D8B030D-6E8A-4147-A177-3AD203B41FA5}">
                      <a16:colId xmlns:a16="http://schemas.microsoft.com/office/drawing/2014/main" val="2453003460"/>
                    </a:ext>
                  </a:extLst>
                </a:gridCol>
                <a:gridCol w="1015161">
                  <a:extLst>
                    <a:ext uri="{9D8B030D-6E8A-4147-A177-3AD203B41FA5}">
                      <a16:colId xmlns:a16="http://schemas.microsoft.com/office/drawing/2014/main" val="2363508259"/>
                    </a:ext>
                  </a:extLst>
                </a:gridCol>
              </a:tblGrid>
              <a:tr h="2043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marL="55721" marR="55721" marT="27861" marB="27861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  <a:endParaRPr lang="en-US" altLang="ko-KR" sz="1000" b="1" dirty="0"/>
                    </a:p>
                  </a:txBody>
                  <a:tcPr marL="55721" marR="55721" marT="27861" marB="278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문장</a:t>
                      </a:r>
                      <a:endParaRPr lang="en-US" altLang="ko-KR" sz="1000" b="1" dirty="0"/>
                    </a:p>
                  </a:txBody>
                  <a:tcPr marL="55721" marR="55721" marT="27861" marB="278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00392"/>
                  </a:ext>
                </a:extLst>
              </a:tr>
              <a:tr h="352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고객의 고객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고객사가 제시하는 가치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고객사 내부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고객사내 효율성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향상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고객의 고객</a:t>
                      </a:r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고객사 내부</a:t>
                      </a:r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15505"/>
                  </a:ext>
                </a:extLst>
              </a:tr>
              <a:tr h="326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고객혜택 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(Pain Point 3</a:t>
                      </a:r>
                      <a:r>
                        <a:rPr lang="ko-KR" altLang="en-US" sz="800" b="1" dirty="0"/>
                        <a:t>가지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55721" marR="55721" marT="27861" marB="2786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7540758"/>
                  </a:ext>
                </a:extLst>
              </a:tr>
              <a:tr h="326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기능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특징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고객혜택 구현 기능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특징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55721" marR="55721" marT="27861" marB="2786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25082"/>
                  </a:ext>
                </a:extLst>
              </a:tr>
              <a:tr h="326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고객 사업에 대한 시사점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시장지위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고객의 고객 관계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55721" marR="55721" marT="27861" marB="2786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05341"/>
                  </a:ext>
                </a:extLst>
              </a:tr>
              <a:tr h="326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고객활동 유도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방문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등록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55721" marR="55721" marT="27861" marB="2786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65290"/>
                  </a:ext>
                </a:extLst>
              </a:tr>
              <a:tr h="326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기타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시기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향후 개선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55721" marR="55721" marT="27861" marB="2786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8374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7BA7C90-02EF-4469-A7F5-E0F0569CD5FD}"/>
              </a:ext>
            </a:extLst>
          </p:cNvPr>
          <p:cNvSpPr/>
          <p:nvPr/>
        </p:nvSpPr>
        <p:spPr bwMode="auto">
          <a:xfrm>
            <a:off x="838200" y="4082021"/>
            <a:ext cx="8111244" cy="164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ko-KR" altLang="en-US" sz="1200" i="1" dirty="0">
                <a:solidFill>
                  <a:srgbClr val="FF0000"/>
                </a:solidFill>
              </a:rPr>
              <a:t>보도자료 작성</a:t>
            </a:r>
            <a:endParaRPr lang="en-US" altLang="ko-KR" sz="1200" i="1" dirty="0">
              <a:solidFill>
                <a:srgbClr val="FF0000"/>
              </a:solidFill>
            </a:endParaRPr>
          </a:p>
          <a:p>
            <a:pPr defTabSz="685800" fontAlgn="b"/>
            <a:endParaRPr lang="en-US" altLang="ko-KR" sz="1200" i="1" dirty="0">
              <a:solidFill>
                <a:srgbClr val="FF0000"/>
              </a:solidFill>
            </a:endParaRPr>
          </a:p>
          <a:p>
            <a:pPr defTabSz="685800" fontAlgn="b"/>
            <a:endParaRPr lang="ko-KR" altLang="en-US" sz="1350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303F433-8CE6-47C0-80A1-9CF7AC1B5FA2}"/>
              </a:ext>
            </a:extLst>
          </p:cNvPr>
          <p:cNvSpPr/>
          <p:nvPr/>
        </p:nvSpPr>
        <p:spPr bwMode="auto">
          <a:xfrm>
            <a:off x="8895439" y="998731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93722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7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0] </a:t>
            </a:r>
            <a:r>
              <a:rPr lang="ko-KR" altLang="en-US" dirty="0"/>
              <a:t>산업</a:t>
            </a:r>
            <a:r>
              <a:rPr lang="en-US" altLang="ko-KR" dirty="0"/>
              <a:t>/</a:t>
            </a:r>
            <a:r>
              <a:rPr lang="ko-KR" altLang="en-US" dirty="0"/>
              <a:t>고객사 선정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BD1B01F5-BE24-7ACC-C973-111014E76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35304"/>
              </p:ext>
            </p:extLst>
          </p:nvPr>
        </p:nvGraphicFramePr>
        <p:xfrm>
          <a:off x="1651000" y="2083633"/>
          <a:ext cx="6604000" cy="2638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993">
                  <a:extLst>
                    <a:ext uri="{9D8B030D-6E8A-4147-A177-3AD203B41FA5}">
                      <a16:colId xmlns:a16="http://schemas.microsoft.com/office/drawing/2014/main" val="3000750790"/>
                    </a:ext>
                  </a:extLst>
                </a:gridCol>
                <a:gridCol w="5197007">
                  <a:extLst>
                    <a:ext uri="{9D8B030D-6E8A-4147-A177-3AD203B41FA5}">
                      <a16:colId xmlns:a16="http://schemas.microsoft.com/office/drawing/2014/main" val="1441297491"/>
                    </a:ext>
                  </a:extLst>
                </a:gridCol>
              </a:tblGrid>
              <a:tr h="879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산업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60401"/>
                  </a:ext>
                </a:extLst>
              </a:tr>
              <a:tr h="879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고객사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331981"/>
                  </a:ext>
                </a:extLst>
              </a:tr>
              <a:tr h="879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선택 이유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3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1] </a:t>
            </a:r>
            <a:r>
              <a:rPr lang="ko-KR" altLang="en-US" dirty="0"/>
              <a:t>문제정의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381EB-EF85-423B-9B34-C41A4B1C085B}"/>
              </a:ext>
            </a:extLst>
          </p:cNvPr>
          <p:cNvSpPr txBox="1"/>
          <p:nvPr/>
        </p:nvSpPr>
        <p:spPr>
          <a:xfrm>
            <a:off x="1199584" y="1592796"/>
            <a:ext cx="7263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본인이 알고 있거나 관심있는 특정 산업</a:t>
            </a:r>
            <a:r>
              <a:rPr lang="en-US" altLang="ko-KR" sz="1050" b="1" dirty="0"/>
              <a:t>/</a:t>
            </a:r>
            <a:r>
              <a:rPr lang="ko-KR" altLang="en-US" sz="1050" b="1" dirty="0"/>
              <a:t>기업에서 문제라고 생각하는 것이 무엇인지 정의합니다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43819B3-1F86-499F-BAF4-D9B7E5064702}"/>
              </a:ext>
            </a:extLst>
          </p:cNvPr>
          <p:cNvGraphicFramePr>
            <a:graphicFrameLocks noGrp="1"/>
          </p:cNvGraphicFramePr>
          <p:nvPr/>
        </p:nvGraphicFramePr>
        <p:xfrm>
          <a:off x="1199583" y="2726922"/>
          <a:ext cx="7614846" cy="2943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399">
                  <a:extLst>
                    <a:ext uri="{9D8B030D-6E8A-4147-A177-3AD203B41FA5}">
                      <a16:colId xmlns:a16="http://schemas.microsoft.com/office/drawing/2014/main" val="1884485554"/>
                    </a:ext>
                  </a:extLst>
                </a:gridCol>
                <a:gridCol w="3764961">
                  <a:extLst>
                    <a:ext uri="{9D8B030D-6E8A-4147-A177-3AD203B41FA5}">
                      <a16:colId xmlns:a16="http://schemas.microsoft.com/office/drawing/2014/main" val="848466027"/>
                    </a:ext>
                  </a:extLst>
                </a:gridCol>
                <a:gridCol w="2434486">
                  <a:extLst>
                    <a:ext uri="{9D8B030D-6E8A-4147-A177-3AD203B41FA5}">
                      <a16:colId xmlns:a16="http://schemas.microsoft.com/office/drawing/2014/main" val="3117589553"/>
                    </a:ext>
                  </a:extLst>
                </a:gridCol>
              </a:tblGrid>
              <a:tr h="735832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문제종류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발생형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탐색형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설정형 중 선택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804236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(2) To-Be</a:t>
                      </a:r>
                      <a:endParaRPr lang="ko-KR" altLang="en-US" sz="10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27000" marR="27000" marT="34290" marB="34290"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27000" marR="27000" marT="34290" marB="34290" anchor="ctr"/>
                </a:tc>
                <a:extLst>
                  <a:ext uri="{0D108BD9-81ED-4DB2-BD59-A6C34878D82A}">
                    <a16:rowId xmlns:a16="http://schemas.microsoft.com/office/drawing/2014/main" val="3429716581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(3) Problem</a:t>
                      </a:r>
                      <a:endParaRPr lang="ko-KR" altLang="en-US" sz="10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27000" marR="2700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31027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(1) As-Is</a:t>
                      </a:r>
                      <a:endParaRPr lang="ko-KR" altLang="en-US" sz="10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27000" marR="2700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417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0C831A-ABC9-1E60-965B-CE7CE5746261}"/>
              </a:ext>
            </a:extLst>
          </p:cNvPr>
          <p:cNvSpPr txBox="1"/>
          <p:nvPr/>
        </p:nvSpPr>
        <p:spPr>
          <a:xfrm>
            <a:off x="1199583" y="1862827"/>
            <a:ext cx="5724636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/>
              <a:t>산업</a:t>
            </a:r>
            <a:r>
              <a:rPr lang="en-US" altLang="ko-KR" sz="1350" b="1" dirty="0"/>
              <a:t>: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/>
              <a:t>대표기업명</a:t>
            </a:r>
            <a:r>
              <a:rPr lang="en-US" altLang="ko-KR" sz="1350" b="1" dirty="0"/>
              <a:t>:</a:t>
            </a:r>
            <a:endParaRPr lang="ko-KR" alt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241398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7FF44-85BE-4774-98F6-563DDD70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토론양식</a:t>
            </a:r>
            <a:r>
              <a:rPr lang="en-US" altLang="ko-KR" dirty="0"/>
              <a:t>] </a:t>
            </a:r>
            <a:r>
              <a:rPr lang="ko-KR" altLang="en-US" dirty="0" err="1"/>
              <a:t>실버시장</a:t>
            </a:r>
            <a:r>
              <a:rPr lang="ko-KR" altLang="en-US" dirty="0"/>
              <a:t> 추정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2775A7-2145-47FC-B2D9-B3766CF136F6}"/>
              </a:ext>
            </a:extLst>
          </p:cNvPr>
          <p:cNvGraphicFramePr>
            <a:graphicFrameLocks noGrp="1"/>
          </p:cNvGraphicFramePr>
          <p:nvPr/>
        </p:nvGraphicFramePr>
        <p:xfrm>
          <a:off x="1766648" y="2024845"/>
          <a:ext cx="6426713" cy="2916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101">
                  <a:extLst>
                    <a:ext uri="{9D8B030D-6E8A-4147-A177-3AD203B41FA5}">
                      <a16:colId xmlns:a16="http://schemas.microsoft.com/office/drawing/2014/main" val="2017368504"/>
                    </a:ext>
                  </a:extLst>
                </a:gridCol>
                <a:gridCol w="1913732">
                  <a:extLst>
                    <a:ext uri="{9D8B030D-6E8A-4147-A177-3AD203B41FA5}">
                      <a16:colId xmlns:a16="http://schemas.microsoft.com/office/drawing/2014/main" val="3128443249"/>
                    </a:ext>
                  </a:extLst>
                </a:gridCol>
                <a:gridCol w="2884880">
                  <a:extLst>
                    <a:ext uri="{9D8B030D-6E8A-4147-A177-3AD203B41FA5}">
                      <a16:colId xmlns:a16="http://schemas.microsoft.com/office/drawing/2014/main" val="914398304"/>
                    </a:ext>
                  </a:extLst>
                </a:gridCol>
              </a:tblGrid>
              <a:tr h="571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13022"/>
                  </a:ext>
                </a:extLst>
              </a:tr>
              <a:tr h="1172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실버시장 형성 시기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1" dirty="0"/>
                        <a:t>연도</a:t>
                      </a:r>
                      <a:endParaRPr lang="en-US" altLang="ko-KR" sz="12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1" dirty="0"/>
                        <a:t>이유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24917065"/>
                  </a:ext>
                </a:extLst>
              </a:tr>
              <a:tr h="1172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실버시장 고객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1" dirty="0"/>
                        <a:t>고객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1" dirty="0"/>
                        <a:t>이유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3138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52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7FF44-85BE-4774-98F6-563DDD70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2] </a:t>
            </a:r>
            <a:r>
              <a:rPr lang="ko-KR" altLang="en-US" dirty="0"/>
              <a:t>고객산업의 변화와 시장형성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2775A7-2145-47FC-B2D9-B3766CF136F6}"/>
              </a:ext>
            </a:extLst>
          </p:cNvPr>
          <p:cNvGraphicFramePr>
            <a:graphicFrameLocks noGrp="1"/>
          </p:cNvGraphicFramePr>
          <p:nvPr/>
        </p:nvGraphicFramePr>
        <p:xfrm>
          <a:off x="929554" y="1835824"/>
          <a:ext cx="7884877" cy="3448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17368504"/>
                    </a:ext>
                  </a:extLst>
                </a:gridCol>
                <a:gridCol w="2617251">
                  <a:extLst>
                    <a:ext uri="{9D8B030D-6E8A-4147-A177-3AD203B41FA5}">
                      <a16:colId xmlns:a16="http://schemas.microsoft.com/office/drawing/2014/main" val="3128443249"/>
                    </a:ext>
                  </a:extLst>
                </a:gridCol>
                <a:gridCol w="3539434">
                  <a:extLst>
                    <a:ext uri="{9D8B030D-6E8A-4147-A177-3AD203B41FA5}">
                      <a16:colId xmlns:a16="http://schemas.microsoft.com/office/drawing/2014/main" val="914398304"/>
                    </a:ext>
                  </a:extLst>
                </a:gridCol>
              </a:tblGrid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내용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(3) </a:t>
                      </a:r>
                      <a:r>
                        <a:rPr lang="ko-KR" altLang="en-US" sz="1400" b="1" dirty="0"/>
                        <a:t>예상되는 산업의 변화와 시장형성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13022"/>
                  </a:ext>
                </a:extLst>
              </a:tr>
              <a:tr h="38713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(1) </a:t>
                      </a:r>
                      <a:r>
                        <a:rPr lang="ko-KR" altLang="en-US" sz="1200" b="1" dirty="0"/>
                        <a:t>고객사의 고객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소비자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이용자</a:t>
                      </a:r>
                      <a:r>
                        <a:rPr lang="en-US" altLang="ko-KR" sz="1200" b="1" dirty="0"/>
                        <a:t>) </a:t>
                      </a:r>
                      <a:r>
                        <a:rPr lang="ko-KR" altLang="en-US" sz="1200" b="1" dirty="0"/>
                        <a:t>주요 니즈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4917065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86175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413728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9097158"/>
                  </a:ext>
                </a:extLst>
              </a:tr>
              <a:tr h="38713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(2) </a:t>
                      </a:r>
                      <a:r>
                        <a:rPr lang="ko-KR" altLang="en-US" sz="1200" b="1" dirty="0"/>
                        <a:t>고객사의 주요 니즈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84814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293369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763463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009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5EE829-02D8-4060-8B7F-0EA12FEA7C21}"/>
              </a:ext>
            </a:extLst>
          </p:cNvPr>
          <p:cNvSpPr txBox="1"/>
          <p:nvPr/>
        </p:nvSpPr>
        <p:spPr>
          <a:xfrm>
            <a:off x="1550622" y="5400219"/>
            <a:ext cx="5724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(1)</a:t>
            </a:r>
            <a:r>
              <a:rPr lang="ko-KR" altLang="en-US" sz="1050" dirty="0"/>
              <a:t>내용을 조사</a:t>
            </a:r>
            <a:r>
              <a:rPr lang="en-US" altLang="ko-KR" sz="1050" dirty="0"/>
              <a:t>/</a:t>
            </a:r>
            <a:r>
              <a:rPr lang="ko-KR" altLang="en-US" sz="1050" dirty="0"/>
              <a:t>추정한 후</a:t>
            </a:r>
            <a:r>
              <a:rPr lang="en-US" altLang="ko-KR" sz="1050" dirty="0"/>
              <a:t>, (2) </a:t>
            </a:r>
            <a:r>
              <a:rPr lang="ko-KR" altLang="en-US" sz="1050" dirty="0"/>
              <a:t>내용을 추정합니다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3C5A26-7FEE-4107-8F8B-ABDE29CC4D15}"/>
              </a:ext>
            </a:extLst>
          </p:cNvPr>
          <p:cNvSpPr/>
          <p:nvPr/>
        </p:nvSpPr>
        <p:spPr bwMode="auto">
          <a:xfrm>
            <a:off x="944526" y="1417277"/>
            <a:ext cx="2374527" cy="3645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ko-KR" altLang="en-US" sz="1350" b="1" dirty="0"/>
              <a:t>과제</a:t>
            </a:r>
            <a:r>
              <a:rPr lang="en-US" altLang="ko-KR" sz="1350" b="1" dirty="0"/>
              <a:t> </a:t>
            </a:r>
            <a:r>
              <a:rPr lang="ko-KR" altLang="en-US" sz="1350" b="1" dirty="0"/>
              <a:t>산업</a:t>
            </a:r>
            <a:r>
              <a:rPr lang="en-US" altLang="ko-KR" sz="1350" b="1" dirty="0"/>
              <a:t> : </a:t>
            </a:r>
            <a:endParaRPr lang="ko-KR" altLang="en-US" sz="135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ABCFC2-31C2-4E5C-ABAF-5AF70DC81CA8}"/>
              </a:ext>
            </a:extLst>
          </p:cNvPr>
          <p:cNvSpPr/>
          <p:nvPr/>
        </p:nvSpPr>
        <p:spPr bwMode="auto">
          <a:xfrm>
            <a:off x="3548844" y="1418747"/>
            <a:ext cx="3049602" cy="3645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ko-KR" altLang="en-US" sz="1350" b="1" dirty="0"/>
              <a:t>고객사명 </a:t>
            </a:r>
            <a:r>
              <a:rPr lang="en-US" altLang="ko-KR" sz="1350" b="1" dirty="0"/>
              <a:t>:</a:t>
            </a:r>
            <a:endParaRPr lang="ko-KR" alt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225634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토론 양식</a:t>
            </a:r>
            <a:r>
              <a:rPr lang="en-US" altLang="ko-KR" dirty="0"/>
              <a:t>] </a:t>
            </a:r>
            <a:r>
              <a:rPr lang="ko-KR" altLang="en-US" dirty="0"/>
              <a:t>전략요소 정의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F2FB64-A9E4-47AB-9520-AB85CF033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803550"/>
              </p:ext>
            </p:extLst>
          </p:nvPr>
        </p:nvGraphicFramePr>
        <p:xfrm>
          <a:off x="1010563" y="1889830"/>
          <a:ext cx="7695855" cy="2941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924">
                  <a:extLst>
                    <a:ext uri="{9D8B030D-6E8A-4147-A177-3AD203B41FA5}">
                      <a16:colId xmlns:a16="http://schemas.microsoft.com/office/drawing/2014/main" val="2937158613"/>
                    </a:ext>
                  </a:extLst>
                </a:gridCol>
                <a:gridCol w="3644645">
                  <a:extLst>
                    <a:ext uri="{9D8B030D-6E8A-4147-A177-3AD203B41FA5}">
                      <a16:colId xmlns:a16="http://schemas.microsoft.com/office/drawing/2014/main" val="3381083328"/>
                    </a:ext>
                  </a:extLst>
                </a:gridCol>
                <a:gridCol w="2565286">
                  <a:extLst>
                    <a:ext uri="{9D8B030D-6E8A-4147-A177-3AD203B41FA5}">
                      <a16:colId xmlns:a16="http://schemas.microsoft.com/office/drawing/2014/main" val="1653837976"/>
                    </a:ext>
                  </a:extLst>
                </a:gridCol>
              </a:tblGrid>
              <a:tr h="350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기본질문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전략요소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25183"/>
                  </a:ext>
                </a:extLst>
              </a:tr>
              <a:tr h="370078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Where to Compete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시장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고객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i="1" dirty="0"/>
                        <a:t>시장의 위치와 접근성은 </a:t>
                      </a:r>
                      <a:r>
                        <a:rPr lang="ko-KR" altLang="en-US" sz="1200" i="1" dirty="0" err="1"/>
                        <a:t>어떠한가</a:t>
                      </a:r>
                      <a:r>
                        <a:rPr lang="en-US" altLang="ko-KR" sz="1200" i="1" dirty="0"/>
                        <a:t>?</a:t>
                      </a:r>
                      <a:endParaRPr lang="ko-KR" altLang="en-US" sz="12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063908"/>
                  </a:ext>
                </a:extLst>
              </a:tr>
              <a:tr h="3700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7360698"/>
                  </a:ext>
                </a:extLst>
              </a:tr>
              <a:tr h="3700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2171048"/>
                  </a:ext>
                </a:extLst>
              </a:tr>
              <a:tr h="37007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What to Compete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가치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차별화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3400490"/>
                  </a:ext>
                </a:extLst>
              </a:tr>
              <a:tr h="37007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42310472"/>
                  </a:ext>
                </a:extLst>
              </a:tr>
              <a:tr h="37007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How to Compete</a:t>
                      </a:r>
                    </a:p>
                    <a:p>
                      <a:pPr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조직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52743691"/>
                  </a:ext>
                </a:extLst>
              </a:tr>
              <a:tr h="37007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908615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1A1FDB-477C-46A1-B87A-0B302A372B33}"/>
              </a:ext>
            </a:extLst>
          </p:cNvPr>
          <p:cNvSpPr txBox="1"/>
          <p:nvPr/>
        </p:nvSpPr>
        <p:spPr>
          <a:xfrm>
            <a:off x="2630743" y="5346213"/>
            <a:ext cx="4959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solidFill>
                  <a:srgbClr val="4F81BD"/>
                </a:solidFill>
              </a:rPr>
              <a:t>시간</a:t>
            </a:r>
            <a:r>
              <a:rPr lang="en-US" altLang="ko-KR" sz="1050" b="1" dirty="0">
                <a:solidFill>
                  <a:srgbClr val="4F81BD"/>
                </a:solidFill>
              </a:rPr>
              <a:t>: 5~7</a:t>
            </a:r>
            <a:r>
              <a:rPr lang="ko-KR" altLang="en-US" sz="1050" b="1" dirty="0">
                <a:solidFill>
                  <a:srgbClr val="4F81BD"/>
                </a:solidFill>
              </a:rPr>
              <a:t>분</a:t>
            </a:r>
            <a:endParaRPr lang="en-US" altLang="ko-KR" sz="1050" b="1" dirty="0">
              <a:solidFill>
                <a:srgbClr val="4F81BD"/>
              </a:solidFill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solidFill>
                  <a:srgbClr val="4F81BD"/>
                </a:solidFill>
              </a:rPr>
              <a:t>방법</a:t>
            </a:r>
            <a:r>
              <a:rPr lang="en-US" altLang="ko-KR" sz="1050" b="1" dirty="0">
                <a:solidFill>
                  <a:srgbClr val="4F81BD"/>
                </a:solidFill>
              </a:rPr>
              <a:t>: </a:t>
            </a:r>
            <a:r>
              <a:rPr lang="ko-KR" altLang="en-US" sz="1050" b="1" dirty="0">
                <a:solidFill>
                  <a:srgbClr val="4F81BD"/>
                </a:solidFill>
              </a:rPr>
              <a:t>노트에 필기구를 활용하여 본인의 생각을 </a:t>
            </a:r>
            <a:r>
              <a:rPr lang="ko-KR" altLang="en-US" sz="1050" b="1" dirty="0" err="1">
                <a:solidFill>
                  <a:srgbClr val="4F81BD"/>
                </a:solidFill>
              </a:rPr>
              <a:t>적으시길</a:t>
            </a:r>
            <a:r>
              <a:rPr lang="ko-KR" altLang="en-US" sz="1050" b="1" dirty="0">
                <a:solidFill>
                  <a:srgbClr val="4F81BD"/>
                </a:solidFill>
              </a:rPr>
              <a:t> 바랍니다</a:t>
            </a:r>
            <a:r>
              <a:rPr lang="en-US" altLang="ko-KR" sz="1050" b="1" dirty="0">
                <a:solidFill>
                  <a:srgbClr val="4F81BD"/>
                </a:solidFill>
              </a:rPr>
              <a:t>.</a:t>
            </a:r>
            <a:endParaRPr lang="ko-KR" altLang="en-US" sz="1050" b="1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9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3] </a:t>
            </a:r>
            <a:r>
              <a:rPr lang="ko-KR" altLang="en-US" dirty="0"/>
              <a:t>전략요소 정의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F2FB64-A9E4-47AB-9520-AB85CF033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19127"/>
              </p:ext>
            </p:extLst>
          </p:nvPr>
        </p:nvGraphicFramePr>
        <p:xfrm>
          <a:off x="1172581" y="2112614"/>
          <a:ext cx="7560841" cy="3512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92">
                  <a:extLst>
                    <a:ext uri="{9D8B030D-6E8A-4147-A177-3AD203B41FA5}">
                      <a16:colId xmlns:a16="http://schemas.microsoft.com/office/drawing/2014/main" val="2937158613"/>
                    </a:ext>
                  </a:extLst>
                </a:gridCol>
                <a:gridCol w="2685527">
                  <a:extLst>
                    <a:ext uri="{9D8B030D-6E8A-4147-A177-3AD203B41FA5}">
                      <a16:colId xmlns:a16="http://schemas.microsoft.com/office/drawing/2014/main" val="3381083328"/>
                    </a:ext>
                  </a:extLst>
                </a:gridCol>
                <a:gridCol w="1890211">
                  <a:extLst>
                    <a:ext uri="{9D8B030D-6E8A-4147-A177-3AD203B41FA5}">
                      <a16:colId xmlns:a16="http://schemas.microsoft.com/office/drawing/2014/main" val="1653837976"/>
                    </a:ext>
                  </a:extLst>
                </a:gridCol>
                <a:gridCol w="1890211">
                  <a:extLst>
                    <a:ext uri="{9D8B030D-6E8A-4147-A177-3AD203B41FA5}">
                      <a16:colId xmlns:a16="http://schemas.microsoft.com/office/drawing/2014/main" val="1173391129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산업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방송통신</a:t>
                      </a:r>
                      <a:r>
                        <a:rPr lang="en-US" altLang="ko-KR" sz="12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티빙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649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변화목표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 확장 및 확대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4452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기본질문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전략요소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정보원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25183"/>
                  </a:ext>
                </a:extLst>
              </a:tr>
              <a:tr h="609593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Where to Compete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시청자가 원하는 프로그램이 무엇인가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랭킹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sng" strike="noStrike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https://m.kinolights.com/ranking/tving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6806390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UI/UX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편리하게 되어 있는가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3736069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전이나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불편한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부분이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무엇인가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22171048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What to Compete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 시간과 조회 수가 어떻게 늘어난는가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6340049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무슨 프로그램을 찜을 하거나 자주 보는가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642310472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How to Compete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어떻게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해야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체류 시간을 늘릴 수 있을까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552743691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어떻게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해야 신규 가입자를 늘리 수 있을까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990861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1172580" y="1550985"/>
            <a:ext cx="7992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앞에서 정의한 산업분석을 하기 위한 전략요소는 무엇이며 이와 관련된 정보는 어느 곳에서 찾을 수 있는지 정보원을 작성합니다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95C70CE-7879-405D-830F-7213AE4D0E13}"/>
              </a:ext>
            </a:extLst>
          </p:cNvPr>
          <p:cNvSpPr/>
          <p:nvPr/>
        </p:nvSpPr>
        <p:spPr bwMode="auto">
          <a:xfrm>
            <a:off x="8895439" y="998731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21190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81" y="487807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토론</a:t>
            </a:r>
            <a:r>
              <a:rPr lang="en-US" altLang="ko-KR" dirty="0"/>
              <a:t>] </a:t>
            </a:r>
            <a:r>
              <a:rPr lang="ko-KR" altLang="en-US" dirty="0"/>
              <a:t>구매센터 분석 </a:t>
            </a:r>
            <a:r>
              <a:rPr lang="en-US" altLang="ko-KR" dirty="0"/>
              <a:t>– </a:t>
            </a:r>
            <a:r>
              <a:rPr lang="ko-KR" altLang="en-US" sz="2000" dirty="0"/>
              <a:t>강사의 코칭에 따라 칸을 채웁니다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1172580" y="1550985"/>
            <a:ext cx="79928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관심있는 기업을 선정한 후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구매센터의 구조와 니즈를 </a:t>
            </a:r>
            <a:r>
              <a:rPr lang="ko-KR" altLang="en-US" sz="1350" b="1" dirty="0">
                <a:solidFill>
                  <a:srgbClr val="FF0000"/>
                </a:solidFill>
              </a:rPr>
              <a:t>추정</a:t>
            </a:r>
            <a:r>
              <a:rPr lang="ko-KR" altLang="en-US" sz="1050" b="1" dirty="0"/>
              <a:t>합니다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F9DAD4-9A2B-4E96-A1CE-392DBC44D6F7}"/>
              </a:ext>
            </a:extLst>
          </p:cNvPr>
          <p:cNvGraphicFramePr>
            <a:graphicFrameLocks noGrp="1"/>
          </p:cNvGraphicFramePr>
          <p:nvPr/>
        </p:nvGraphicFramePr>
        <p:xfrm>
          <a:off x="740533" y="2267872"/>
          <a:ext cx="8424939" cy="2646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551">
                  <a:extLst>
                    <a:ext uri="{9D8B030D-6E8A-4147-A177-3AD203B41FA5}">
                      <a16:colId xmlns:a16="http://schemas.microsoft.com/office/drawing/2014/main" val="3765755900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63917420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1040005785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2564457311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2175842233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3899663431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2099722442"/>
                    </a:ext>
                  </a:extLst>
                </a:gridCol>
              </a:tblGrid>
              <a:tr h="413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제안자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검토자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영향력자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승인자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결정자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구매자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사용자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39575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참여자</a:t>
                      </a:r>
                      <a:endParaRPr lang="en-US" altLang="ko-KR" sz="9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부서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직급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이름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67857648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표출 니즈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2724884386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주요 업무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2055511892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미표출 니즈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610977015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기타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404271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6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4] </a:t>
            </a:r>
            <a:r>
              <a:rPr lang="ko-KR" altLang="en-US" dirty="0"/>
              <a:t>세분화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1172580" y="1550985"/>
            <a:ext cx="7992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관심있는 산업내 주요 기업들을 리스트로 작성하고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이들을 대상으로 기준을 정의한 후 세분화를 실시합니다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AB02B4-CE74-4741-96D8-BE84E4EA9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37378"/>
              </p:ext>
            </p:extLst>
          </p:nvPr>
        </p:nvGraphicFramePr>
        <p:xfrm>
          <a:off x="1091572" y="2132857"/>
          <a:ext cx="2835315" cy="3478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126">
                  <a:extLst>
                    <a:ext uri="{9D8B030D-6E8A-4147-A177-3AD203B41FA5}">
                      <a16:colId xmlns:a16="http://schemas.microsoft.com/office/drawing/2014/main" val="2882085637"/>
                    </a:ext>
                  </a:extLst>
                </a:gridCol>
                <a:gridCol w="1701189">
                  <a:extLst>
                    <a:ext uri="{9D8B030D-6E8A-4147-A177-3AD203B41FA5}">
                      <a16:colId xmlns:a16="http://schemas.microsoft.com/office/drawing/2014/main" val="2199098245"/>
                    </a:ext>
                  </a:extLst>
                </a:gridCol>
              </a:tblGrid>
              <a:tr h="348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내용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68877179"/>
                  </a:ext>
                </a:extLst>
              </a:tr>
              <a:tr h="348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산업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방송통신</a:t>
                      </a:r>
                      <a:r>
                        <a:rPr lang="en-US" altLang="ko-KR" sz="1100" dirty="0"/>
                        <a:t>, OTT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2433533"/>
                  </a:ext>
                </a:extLst>
              </a:tr>
              <a:tr h="1874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고객사</a:t>
                      </a:r>
                      <a:r>
                        <a:rPr lang="en-US" altLang="ko-KR" sz="1100" b="1" dirty="0"/>
                        <a:t>(Players) </a:t>
                      </a:r>
                      <a:br>
                        <a:rPr lang="en-US" altLang="ko-KR" sz="1100" b="1" dirty="0"/>
                      </a:br>
                      <a:r>
                        <a:rPr lang="ko-KR" altLang="en-US" sz="1100" b="1" dirty="0"/>
                        <a:t>리스트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넷플릭스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디즈니플러스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티빙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웨이브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쿠팡플레이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왓챠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라프텔</a:t>
                      </a:r>
                      <a:endParaRPr lang="en-US" altLang="ko-KR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1064684"/>
                  </a:ext>
                </a:extLst>
              </a:tr>
              <a:tr h="884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세분화 기준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(4</a:t>
                      </a:r>
                      <a:r>
                        <a:rPr lang="ko-KR" altLang="en-US" sz="1100" b="1" dirty="0"/>
                        <a:t>개 이상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규모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수익성 수준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오리지널 프로그램 수준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콘텐츠 수준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스포츠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713211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E9F7B17-AEC8-4C0F-8DAA-BFE8C9293341}"/>
              </a:ext>
            </a:extLst>
          </p:cNvPr>
          <p:cNvSpPr/>
          <p:nvPr/>
        </p:nvSpPr>
        <p:spPr bwMode="auto">
          <a:xfrm>
            <a:off x="5466057" y="2159860"/>
            <a:ext cx="3348372" cy="321335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44E800-2A99-4F62-9F05-A5B3769D1198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 bwMode="auto">
          <a:xfrm>
            <a:off x="5466057" y="3766538"/>
            <a:ext cx="3348372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37FD00-04E7-4B80-B282-9CB4F03A5B61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 bwMode="auto">
          <a:xfrm>
            <a:off x="7140243" y="2159860"/>
            <a:ext cx="0" cy="321335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3FE259-7C6A-4B91-9502-F7BE69A0C241}"/>
              </a:ext>
            </a:extLst>
          </p:cNvPr>
          <p:cNvSpPr txBox="1"/>
          <p:nvPr/>
        </p:nvSpPr>
        <p:spPr>
          <a:xfrm>
            <a:off x="4412940" y="3672027"/>
            <a:ext cx="972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>
                <a:solidFill>
                  <a:srgbClr val="FF0000"/>
                </a:solidFill>
              </a:rPr>
              <a:t>세분화 기준 규모</a:t>
            </a:r>
            <a:r>
              <a:rPr lang="en-US" altLang="ko-KR" sz="1050" i="1" dirty="0">
                <a:solidFill>
                  <a:srgbClr val="FF0000"/>
                </a:solidFill>
              </a:rPr>
              <a:t>, </a:t>
            </a:r>
            <a:r>
              <a:rPr lang="ko-KR" altLang="en-US" sz="1050" i="1" dirty="0">
                <a:solidFill>
                  <a:srgbClr val="FF0000"/>
                </a:solidFill>
              </a:rPr>
              <a:t>콘텐츠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D52ABF-B920-4637-919D-EF9C4696B97E}"/>
              </a:ext>
            </a:extLst>
          </p:cNvPr>
          <p:cNvSpPr txBox="1"/>
          <p:nvPr/>
        </p:nvSpPr>
        <p:spPr>
          <a:xfrm>
            <a:off x="6654189" y="5439416"/>
            <a:ext cx="1315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>
                <a:solidFill>
                  <a:srgbClr val="FF0000"/>
                </a:solidFill>
              </a:rPr>
              <a:t>오리지널 프로그램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D20BCAB-423F-4C68-8568-D3FE6CF58A4B}"/>
              </a:ext>
            </a:extLst>
          </p:cNvPr>
          <p:cNvSpPr/>
          <p:nvPr/>
        </p:nvSpPr>
        <p:spPr bwMode="auto">
          <a:xfrm>
            <a:off x="8145165" y="2385282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FF0D0A-66CA-4769-B795-1896A8F50F02}"/>
              </a:ext>
            </a:extLst>
          </p:cNvPr>
          <p:cNvSpPr/>
          <p:nvPr/>
        </p:nvSpPr>
        <p:spPr bwMode="auto">
          <a:xfrm>
            <a:off x="7438035" y="2225330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A662823-E0B6-4560-B5A2-2904AA48DAF8}"/>
              </a:ext>
            </a:extLst>
          </p:cNvPr>
          <p:cNvSpPr/>
          <p:nvPr/>
        </p:nvSpPr>
        <p:spPr bwMode="auto">
          <a:xfrm>
            <a:off x="7966197" y="2746914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662C99D-C54D-407E-8FF5-671D355757C2}"/>
              </a:ext>
            </a:extLst>
          </p:cNvPr>
          <p:cNvSpPr/>
          <p:nvPr/>
        </p:nvSpPr>
        <p:spPr bwMode="auto">
          <a:xfrm>
            <a:off x="6747496" y="2619304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6175C95-19E7-4308-8445-75F327155633}"/>
              </a:ext>
            </a:extLst>
          </p:cNvPr>
          <p:cNvSpPr/>
          <p:nvPr/>
        </p:nvSpPr>
        <p:spPr bwMode="auto">
          <a:xfrm>
            <a:off x="6795993" y="4468150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7278818-F8DD-4648-AE6A-4FE8DD31ADB0}"/>
              </a:ext>
            </a:extLst>
          </p:cNvPr>
          <p:cNvSpPr/>
          <p:nvPr/>
        </p:nvSpPr>
        <p:spPr bwMode="auto">
          <a:xfrm>
            <a:off x="5970107" y="4779150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1FCD7B7-0B94-4B5B-9C1C-0314918DB598}"/>
              </a:ext>
            </a:extLst>
          </p:cNvPr>
          <p:cNvSpPr/>
          <p:nvPr/>
        </p:nvSpPr>
        <p:spPr bwMode="auto">
          <a:xfrm>
            <a:off x="7258628" y="2482329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3D4AE-50FD-4F91-B97D-1E6B3CF73CEE}"/>
              </a:ext>
            </a:extLst>
          </p:cNvPr>
          <p:cNvSpPr txBox="1"/>
          <p:nvPr/>
        </p:nvSpPr>
        <p:spPr>
          <a:xfrm>
            <a:off x="8193359" y="2410431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rgbClr val="FF0000"/>
                </a:solidFill>
              </a:rPr>
              <a:t>넷플릭스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253D4C-05A0-4740-B0FD-83356E50E546}"/>
              </a:ext>
            </a:extLst>
          </p:cNvPr>
          <p:cNvSpPr txBox="1"/>
          <p:nvPr/>
        </p:nvSpPr>
        <p:spPr>
          <a:xfrm>
            <a:off x="7654058" y="2156515"/>
            <a:ext cx="10531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디즈니플러스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3D8EF-5B67-4745-A633-76E0312F2935}"/>
              </a:ext>
            </a:extLst>
          </p:cNvPr>
          <p:cNvSpPr txBox="1"/>
          <p:nvPr/>
        </p:nvSpPr>
        <p:spPr>
          <a:xfrm>
            <a:off x="8163805" y="2687665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FF0000"/>
                </a:solidFill>
              </a:rPr>
              <a:t>티빙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A45D63-EBCC-482B-A89F-2F1C90AE6594}"/>
              </a:ext>
            </a:extLst>
          </p:cNvPr>
          <p:cNvSpPr txBox="1"/>
          <p:nvPr/>
        </p:nvSpPr>
        <p:spPr>
          <a:xfrm>
            <a:off x="6367746" y="2819900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rgbClr val="FF0000"/>
                </a:solidFill>
              </a:rPr>
              <a:t>쿠팡플레이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DF7F2-5F9F-4B41-903A-FEB4D6166B95}"/>
              </a:ext>
            </a:extLst>
          </p:cNvPr>
          <p:cNvSpPr txBox="1"/>
          <p:nvPr/>
        </p:nvSpPr>
        <p:spPr>
          <a:xfrm>
            <a:off x="6788770" y="4608561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FF0000"/>
                </a:solidFill>
              </a:rPr>
              <a:t>왓챠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5AB65-3B40-44E3-A677-5BEBCE5DCA76}"/>
              </a:ext>
            </a:extLst>
          </p:cNvPr>
          <p:cNvSpPr txBox="1"/>
          <p:nvPr/>
        </p:nvSpPr>
        <p:spPr>
          <a:xfrm>
            <a:off x="5981546" y="4941168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rgbClr val="FF0000"/>
                </a:solidFill>
              </a:rPr>
              <a:t>라프텔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0676F-F9E0-4880-BFF9-1861370513A6}"/>
              </a:ext>
            </a:extLst>
          </p:cNvPr>
          <p:cNvSpPr txBox="1"/>
          <p:nvPr/>
        </p:nvSpPr>
        <p:spPr>
          <a:xfrm>
            <a:off x="7258628" y="2644347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FF0000"/>
                </a:solidFill>
              </a:rPr>
              <a:t>웨이브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FBC9165-10D0-456C-B277-949428E3BCAE}"/>
              </a:ext>
            </a:extLst>
          </p:cNvPr>
          <p:cNvSpPr/>
          <p:nvPr/>
        </p:nvSpPr>
        <p:spPr bwMode="auto">
          <a:xfrm>
            <a:off x="4007896" y="3537013"/>
            <a:ext cx="351039" cy="573861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497A3-8484-486A-9623-44BAC9CA7B4B}"/>
              </a:ext>
            </a:extLst>
          </p:cNvPr>
          <p:cNvSpPr txBox="1"/>
          <p:nvPr/>
        </p:nvSpPr>
        <p:spPr>
          <a:xfrm>
            <a:off x="5169024" y="2159859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2034DC-6556-4DFF-85FF-D457F0D73819}"/>
              </a:ext>
            </a:extLst>
          </p:cNvPr>
          <p:cNvSpPr txBox="1"/>
          <p:nvPr/>
        </p:nvSpPr>
        <p:spPr>
          <a:xfrm>
            <a:off x="5169024" y="5142383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저</a:t>
            </a:r>
            <a:endParaRPr lang="ko-KR" alt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7729FD-B352-4E4A-8DDA-6CC2A6ED78BC}"/>
              </a:ext>
            </a:extLst>
          </p:cNvPr>
          <p:cNvSpPr txBox="1"/>
          <p:nvPr/>
        </p:nvSpPr>
        <p:spPr>
          <a:xfrm>
            <a:off x="5466057" y="5439416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저</a:t>
            </a:r>
            <a:endParaRPr lang="ko-KR" altLang="en-US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96067-8C8F-499F-9701-BA743EECC3F4}"/>
              </a:ext>
            </a:extLst>
          </p:cNvPr>
          <p:cNvSpPr txBox="1"/>
          <p:nvPr/>
        </p:nvSpPr>
        <p:spPr>
          <a:xfrm>
            <a:off x="8563243" y="5430653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324810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2376</TotalTime>
  <Words>1363</Words>
  <Application>Microsoft Office PowerPoint</Application>
  <PresentationFormat>A4 용지(210x297mm)</PresentationFormat>
  <Paragraphs>331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KoPub돋움체 Bold</vt:lpstr>
      <vt:lpstr>KoPub돋움체 Medium</vt:lpstr>
      <vt:lpstr>NanumSquare</vt:lpstr>
      <vt:lpstr>Noto Sans CJK KR Regular</vt:lpstr>
      <vt:lpstr>Samsung Sharp Sans Regular</vt:lpstr>
      <vt:lpstr>나눔고딕</vt:lpstr>
      <vt:lpstr>나눔스퀘어_ac ExtraBold</vt:lpstr>
      <vt:lpstr>맑은 고딕</vt:lpstr>
      <vt:lpstr>Arial</vt:lpstr>
      <vt:lpstr>Calibri</vt:lpstr>
      <vt:lpstr>Office 테마</vt:lpstr>
      <vt:lpstr>PowerPoint 프레젠테이션</vt:lpstr>
      <vt:lpstr>[양식 0] 산업/고객사 선정</vt:lpstr>
      <vt:lpstr>[양식 1] 문제정의</vt:lpstr>
      <vt:lpstr>[토론양식] 실버시장 추정</vt:lpstr>
      <vt:lpstr>[양식 2] 고객산업의 변화와 시장형성</vt:lpstr>
      <vt:lpstr>[토론 양식] 전략요소 정의</vt:lpstr>
      <vt:lpstr>[양식 3] 전략요소 정의</vt:lpstr>
      <vt:lpstr>[토론] 구매센터 분석 – 강사의 코칭에 따라 칸을 채웁니다. </vt:lpstr>
      <vt:lpstr>[양식 4] 세분화</vt:lpstr>
      <vt:lpstr>[토론] 포지셔닝 정의</vt:lpstr>
      <vt:lpstr>[양식 5] 가치제안 정의</vt:lpstr>
      <vt:lpstr>[양식 6] 가치제안 정의서 작성</vt:lpstr>
      <vt:lpstr>[양식 7] 컨셉정의</vt:lpstr>
      <vt:lpstr>[양식 8] 역가치사슬 분석</vt:lpstr>
      <vt:lpstr>[양식 9] 가치제안을 위한 필요사항</vt:lpstr>
      <vt:lpstr>[양식 10] 비즈니스 모델 정의</vt:lpstr>
      <vt:lpstr>[양식 11] 이해관계자 분석 및 창의적 대안 도출</vt:lpstr>
      <vt:lpstr>[양식 12] 보도자료 작성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sangmi</dc:creator>
  <cp:lastModifiedBy>윤명식</cp:lastModifiedBy>
  <cp:revision>25</cp:revision>
  <dcterms:created xsi:type="dcterms:W3CDTF">2021-11-15T08:09:37Z</dcterms:created>
  <dcterms:modified xsi:type="dcterms:W3CDTF">2024-05-29T06:09:06Z</dcterms:modified>
</cp:coreProperties>
</file>