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258" r:id="rId2"/>
    <p:sldId id="321" r:id="rId3"/>
    <p:sldId id="320" r:id="rId4"/>
    <p:sldId id="382" r:id="rId5"/>
    <p:sldId id="383" r:id="rId6"/>
    <p:sldId id="385" r:id="rId7"/>
    <p:sldId id="384" r:id="rId8"/>
    <p:sldId id="386" r:id="rId9"/>
    <p:sldId id="409" r:id="rId10"/>
    <p:sldId id="387" r:id="rId11"/>
    <p:sldId id="388" r:id="rId12"/>
    <p:sldId id="390" r:id="rId13"/>
    <p:sldId id="389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14" r:id="rId23"/>
    <p:sldId id="411" r:id="rId24"/>
    <p:sldId id="412" r:id="rId25"/>
    <p:sldId id="413" r:id="rId26"/>
    <p:sldId id="415" r:id="rId27"/>
    <p:sldId id="416" r:id="rId28"/>
    <p:sldId id="400" r:id="rId29"/>
    <p:sldId id="401" r:id="rId30"/>
    <p:sldId id="402" r:id="rId31"/>
    <p:sldId id="403" r:id="rId32"/>
    <p:sldId id="404" r:id="rId33"/>
    <p:sldId id="410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8" r:id="rId45"/>
    <p:sldId id="427" r:id="rId46"/>
    <p:sldId id="408" r:id="rId47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5F5"/>
    <a:srgbClr val="90AFC6"/>
    <a:srgbClr val="5482A3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1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 cstate="print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 cstate="print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xmlns="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10/29/2021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3356" y="5586395"/>
            <a:ext cx="179728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B83314"/>
                </a:solidFill>
              </a:rPr>
              <a:t>2021</a:t>
            </a:r>
            <a:r>
              <a:rPr lang="zh-CN" altLang="en-US" sz="2200" b="1" dirty="0" smtClean="0">
                <a:solidFill>
                  <a:srgbClr val="B83314"/>
                </a:solidFill>
              </a:rPr>
              <a:t>年</a:t>
            </a:r>
            <a:r>
              <a:rPr lang="en-US" altLang="zh-CN" sz="2200" b="1" dirty="0" smtClean="0">
                <a:solidFill>
                  <a:srgbClr val="B83314"/>
                </a:solidFill>
              </a:rPr>
              <a:t>10</a:t>
            </a:r>
            <a:r>
              <a:rPr lang="zh-CN" altLang="en-US" sz="2200" b="1" dirty="0" smtClean="0">
                <a:solidFill>
                  <a:srgbClr val="B83314"/>
                </a:solidFill>
              </a:rPr>
              <a:t>月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55" y="2093081"/>
            <a:ext cx="791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MCMC</a:t>
            </a:r>
            <a:r>
              <a:rPr lang="zh-CN" altLang="en-US" sz="5400" dirty="0" smtClean="0">
                <a:solidFill>
                  <a:schemeClr val="bg1"/>
                </a:solidFill>
              </a:rPr>
              <a:t>方法介绍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2944" y="3492708"/>
            <a:ext cx="58011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                           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统计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81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于越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             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77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1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F5F5F5"/>
                </a:solidFill>
                <a:latin typeface="+mn-ea"/>
              </a:rPr>
              <a:t>Gibbs</a:t>
            </a:r>
            <a:r>
              <a:rPr lang="zh-CN" altLang="en-US" sz="5400" b="1" dirty="0" smtClean="0">
                <a:solidFill>
                  <a:srgbClr val="F5F5F5"/>
                </a:solidFill>
                <a:latin typeface="+mn-ea"/>
              </a:rPr>
              <a:t>抽样</a:t>
            </a:r>
            <a:endParaRPr lang="zh-CN" altLang="en-US" sz="5400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90" y="319790"/>
            <a:ext cx="838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基本思想</a:t>
            </a:r>
            <a:endParaRPr lang="zh-CN" altLang="en-US" sz="4000" dirty="0"/>
          </a:p>
        </p:txBody>
      </p:sp>
      <p:pic>
        <p:nvPicPr>
          <p:cNvPr id="4" name="图片 3" descr="Gibbs抽样总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267" y="2552284"/>
            <a:ext cx="8692821" cy="159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705" y="289810"/>
            <a:ext cx="8124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一维正态情形</a:t>
            </a:r>
            <a:endParaRPr lang="zh-CN" altLang="en-US" sz="4000" dirty="0"/>
          </a:p>
        </p:txBody>
      </p:sp>
      <p:pic>
        <p:nvPicPr>
          <p:cNvPr id="3" name="图片 2" descr="一维正态抽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639" y="1603739"/>
            <a:ext cx="8309582" cy="3452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74" y="394741"/>
            <a:ext cx="836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具体实现步骤</a:t>
            </a:r>
            <a:endParaRPr lang="zh-CN" altLang="en-US" sz="4000" dirty="0"/>
          </a:p>
        </p:txBody>
      </p:sp>
      <p:pic>
        <p:nvPicPr>
          <p:cNvPr id="3" name="图片 2" descr="一维具体实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832" y="2199076"/>
            <a:ext cx="7583230" cy="2707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98" y="394741"/>
            <a:ext cx="824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一维抽样</a:t>
            </a:r>
            <a:r>
              <a:rPr lang="zh-CN" altLang="en-US" sz="4000" dirty="0" smtClean="0"/>
              <a:t>效果</a:t>
            </a:r>
            <a:endParaRPr lang="zh-CN" altLang="en-US" sz="4000" dirty="0"/>
          </a:p>
        </p:txBody>
      </p:sp>
      <p:pic>
        <p:nvPicPr>
          <p:cNvPr id="3" name="图片 2" descr="一维均值gibbs抽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096" y="1489022"/>
            <a:ext cx="4451358" cy="2606049"/>
          </a:xfrm>
          <a:prstGeom prst="rect">
            <a:avLst/>
          </a:prstGeom>
        </p:spPr>
      </p:pic>
      <p:pic>
        <p:nvPicPr>
          <p:cNvPr id="4" name="图片 3" descr="一维方差gibbs抽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4667" y="3972394"/>
            <a:ext cx="4451356" cy="2606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482" y="4611974"/>
            <a:ext cx="27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均值迹图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6348" y="3247869"/>
            <a:ext cx="29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方差迹图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770" y="469692"/>
            <a:ext cx="8389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二维正态情形</a:t>
            </a:r>
            <a:endParaRPr lang="zh-CN" altLang="en-US" sz="4000" dirty="0"/>
          </a:p>
        </p:txBody>
      </p:sp>
      <p:pic>
        <p:nvPicPr>
          <p:cNvPr id="3" name="图片 2" descr="二元正态GIbbs总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354" y="2142708"/>
            <a:ext cx="7860238" cy="229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728" y="524656"/>
            <a:ext cx="820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二元正态抽样效果</a:t>
            </a:r>
            <a:endParaRPr lang="zh-CN" altLang="en-US" sz="4000" dirty="0"/>
          </a:p>
        </p:txBody>
      </p:sp>
      <p:pic>
        <p:nvPicPr>
          <p:cNvPr id="3" name="图片 2" descr="二元正态gibbs抽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162" y="1473773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830" y="259830"/>
            <a:ext cx="833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二元正态抽样效果</a:t>
            </a:r>
            <a:endParaRPr lang="zh-CN" altLang="en-US" sz="4000" dirty="0"/>
          </a:p>
        </p:txBody>
      </p:sp>
      <p:pic>
        <p:nvPicPr>
          <p:cNvPr id="3" name="图片 2" descr="直方图第一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03" y="1318875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92" y="209862"/>
            <a:ext cx="862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二元正态抽样效果</a:t>
            </a:r>
            <a:endParaRPr lang="zh-CN" altLang="en-US" sz="4000" dirty="0"/>
          </a:p>
        </p:txBody>
      </p:sp>
      <p:pic>
        <p:nvPicPr>
          <p:cNvPr id="3" name="图片 2" descr="acf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25" y="1288895"/>
            <a:ext cx="8249802" cy="4829849"/>
          </a:xfrm>
          <a:prstGeom prst="rect">
            <a:avLst/>
          </a:prstGeom>
        </p:spPr>
      </p:pic>
      <p:pic>
        <p:nvPicPr>
          <p:cNvPr id="4" name="图片 3" descr="迹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27" y="1268908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51" y="384748"/>
            <a:ext cx="8134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              Gibbs</a:t>
            </a:r>
            <a:r>
              <a:rPr lang="zh-CN" altLang="en-US" sz="4000" dirty="0" smtClean="0"/>
              <a:t>抽样优缺点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718" y="1633928"/>
            <a:ext cx="8104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不依赖初值的选取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要求满足收敛性（注意开始的迭代次数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的选取）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要求条件分布容易且熟悉，否则需要更复杂的算法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327147" y="2247197"/>
            <a:ext cx="46091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DF7566"/>
                </a:solidFill>
                <a:latin typeface="+mn-ea"/>
              </a:rPr>
              <a:t>一、</a:t>
            </a:r>
            <a:r>
              <a:rPr lang="en-US" altLang="zh-CN" sz="2400" b="1" dirty="0" err="1" smtClean="0">
                <a:solidFill>
                  <a:srgbClr val="DF7566"/>
                </a:solidFill>
                <a:latin typeface="+mn-ea"/>
              </a:rPr>
              <a:t>Bayes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</a:rPr>
              <a:t>统计与</a:t>
            </a:r>
            <a:r>
              <a:rPr lang="en-US" altLang="zh-CN" sz="2400" b="1" dirty="0" smtClean="0">
                <a:solidFill>
                  <a:srgbClr val="DF7566"/>
                </a:solidFill>
                <a:latin typeface="+mn-ea"/>
              </a:rPr>
              <a:t>Monte Carlo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MCMC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算法介绍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Gibbs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抽样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四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Metropolis-Hastings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算法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五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MCMC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时间序列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1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F5F5F5"/>
                </a:solidFill>
                <a:latin typeface="+mn-ea"/>
              </a:rPr>
              <a:t>Metropolis-Hastings</a:t>
            </a:r>
            <a:r>
              <a:rPr lang="zh-CN" altLang="en-US" sz="5400" b="1" dirty="0" smtClean="0">
                <a:solidFill>
                  <a:srgbClr val="F5F5F5"/>
                </a:solidFill>
                <a:latin typeface="+mn-ea"/>
              </a:rPr>
              <a:t>算法</a:t>
            </a:r>
            <a:endParaRPr lang="zh-CN" altLang="en-US" sz="5400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69" y="409731"/>
            <a:ext cx="813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算法总览</a:t>
            </a:r>
            <a:endParaRPr lang="zh-CN" altLang="en-US" sz="4000" dirty="0"/>
          </a:p>
        </p:txBody>
      </p:sp>
      <p:pic>
        <p:nvPicPr>
          <p:cNvPr id="3" name="图片 2" descr="M-H总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302" y="1911662"/>
            <a:ext cx="7847274" cy="3794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820" y="379751"/>
            <a:ext cx="854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算法判断准则：</a:t>
            </a:r>
            <a:r>
              <a:rPr lang="en-US" altLang="zh-CN" sz="4000" dirty="0" smtClean="0"/>
              <a:t>Monte Carlo</a:t>
            </a:r>
            <a:r>
              <a:rPr lang="zh-CN" altLang="en-US" sz="4000" dirty="0" smtClean="0"/>
              <a:t>误差</a:t>
            </a:r>
            <a:endParaRPr lang="zh-CN" altLang="en-US" sz="4000" dirty="0"/>
          </a:p>
        </p:txBody>
      </p:sp>
      <p:pic>
        <p:nvPicPr>
          <p:cNvPr id="3" name="图片 2" descr="批均值法估计MC误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896" y="1534306"/>
            <a:ext cx="69723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728" y="279816"/>
            <a:ext cx="840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随机游走</a:t>
            </a:r>
            <a:r>
              <a:rPr lang="en-US" altLang="zh-CN" sz="4000" dirty="0" smtClean="0"/>
              <a:t>M-H</a:t>
            </a:r>
            <a:r>
              <a:rPr lang="zh-CN" altLang="en-US" sz="4000" dirty="0" smtClean="0"/>
              <a:t>影响因素（自由度）</a:t>
            </a:r>
            <a:endParaRPr lang="zh-CN" altLang="en-US" sz="4000" dirty="0"/>
          </a:p>
        </p:txBody>
      </p:sp>
      <p:pic>
        <p:nvPicPr>
          <p:cNvPr id="3" name="图片 2" descr="随机游走t分布自由度对抽样拒绝次数的影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109" y="1168973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869" y="319790"/>
            <a:ext cx="82545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随机</a:t>
            </a:r>
            <a:r>
              <a:rPr lang="zh-CN" altLang="en-US" sz="4000" dirty="0" smtClean="0"/>
              <a:t>游走</a:t>
            </a:r>
            <a:r>
              <a:rPr lang="en-US" altLang="zh-CN" sz="4000" dirty="0" smtClean="0"/>
              <a:t>M-H</a:t>
            </a:r>
            <a:r>
              <a:rPr lang="zh-CN" altLang="en-US" sz="4000" dirty="0" smtClean="0"/>
              <a:t>影响因素（自由度）</a:t>
            </a:r>
            <a:endParaRPr lang="zh-CN" altLang="en-US" sz="4000" dirty="0" smtClean="0"/>
          </a:p>
          <a:p>
            <a:endParaRPr lang="zh-CN" altLang="en-US" dirty="0"/>
          </a:p>
        </p:txBody>
      </p:sp>
      <p:pic>
        <p:nvPicPr>
          <p:cNvPr id="4" name="图片 3" descr="随机游走MH自由度对acf检验值影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02" y="1143989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879" y="304800"/>
            <a:ext cx="8134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随机</a:t>
            </a:r>
            <a:r>
              <a:rPr lang="zh-CN" altLang="en-US" sz="4000" dirty="0" smtClean="0"/>
              <a:t>游走</a:t>
            </a:r>
            <a:r>
              <a:rPr lang="en-US" altLang="zh-CN" sz="4000" dirty="0" smtClean="0"/>
              <a:t>M-H</a:t>
            </a:r>
            <a:r>
              <a:rPr lang="zh-CN" altLang="en-US" sz="4000" dirty="0" smtClean="0"/>
              <a:t>影响因素（自由度）</a:t>
            </a:r>
            <a:endParaRPr lang="zh-CN" altLang="en-US" sz="4000" dirty="0" smtClean="0"/>
          </a:p>
          <a:p>
            <a:endParaRPr lang="zh-CN" altLang="en-US" sz="4000" dirty="0"/>
          </a:p>
        </p:txBody>
      </p:sp>
      <p:pic>
        <p:nvPicPr>
          <p:cNvPr id="3" name="图片 2" descr="随机游走MH自由度对MC误差影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99" y="1258915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738" y="374754"/>
            <a:ext cx="8329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随机游走</a:t>
            </a:r>
            <a:r>
              <a:rPr lang="en-US" altLang="zh-CN" sz="4000" dirty="0" smtClean="0"/>
              <a:t>M-H</a:t>
            </a:r>
            <a:r>
              <a:rPr lang="zh-CN" altLang="en-US" sz="4000" dirty="0" smtClean="0"/>
              <a:t>影响因素（先验</a:t>
            </a:r>
            <a:r>
              <a:rPr lang="en-US" altLang="zh-CN" sz="4000" dirty="0" err="1" smtClean="0"/>
              <a:t>sd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pic>
        <p:nvPicPr>
          <p:cNvPr id="3" name="图片 2" descr="随机游走MHsigma对抽样拒绝次数影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096" y="1263911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639" y="399738"/>
            <a:ext cx="812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随机游走</a:t>
            </a:r>
            <a:r>
              <a:rPr lang="en-US" altLang="zh-CN" sz="4000" dirty="0" smtClean="0"/>
              <a:t>M-H</a:t>
            </a:r>
            <a:r>
              <a:rPr lang="zh-CN" altLang="en-US" sz="4000" dirty="0" smtClean="0"/>
              <a:t>影响因素（先验</a:t>
            </a:r>
            <a:r>
              <a:rPr lang="en-US" altLang="zh-CN" sz="4000" dirty="0" err="1" smtClean="0"/>
              <a:t>sd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pic>
        <p:nvPicPr>
          <p:cNvPr id="3" name="图片 2" descr="随机游走MHsigma对MC误差影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083" y="1348856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95" y="569626"/>
            <a:ext cx="795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实例：预测球队胜率</a:t>
            </a:r>
            <a:endParaRPr lang="zh-CN" altLang="en-US" sz="4000" dirty="0"/>
          </a:p>
        </p:txBody>
      </p:sp>
      <p:pic>
        <p:nvPicPr>
          <p:cNvPr id="3" name="图片 2" descr="先验选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301" y="1424793"/>
            <a:ext cx="6840824" cy="2330667"/>
          </a:xfrm>
          <a:prstGeom prst="rect">
            <a:avLst/>
          </a:prstGeom>
        </p:spPr>
      </p:pic>
      <p:pic>
        <p:nvPicPr>
          <p:cNvPr id="4" name="图片 3" descr="随机游走MH后验分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276" y="4015948"/>
            <a:ext cx="6894799" cy="213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25" y="309797"/>
            <a:ext cx="823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效果展示</a:t>
            </a:r>
            <a:endParaRPr lang="zh-CN" altLang="en-US" sz="4000" dirty="0"/>
          </a:p>
        </p:txBody>
      </p:sp>
      <p:pic>
        <p:nvPicPr>
          <p:cNvPr id="3" name="图片 2" descr="模拟参数迹图-随机游走M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02" y="1262021"/>
            <a:ext cx="3960009" cy="2318388"/>
          </a:xfrm>
          <a:prstGeom prst="rect">
            <a:avLst/>
          </a:prstGeom>
        </p:spPr>
      </p:pic>
      <p:pic>
        <p:nvPicPr>
          <p:cNvPr id="4" name="图片 3" descr="胜率迹图-随机游走M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9322" y="3815456"/>
            <a:ext cx="4104915" cy="2403223"/>
          </a:xfrm>
          <a:prstGeom prst="rect">
            <a:avLst/>
          </a:prstGeom>
        </p:spPr>
      </p:pic>
      <p:pic>
        <p:nvPicPr>
          <p:cNvPr id="5" name="图片 4" descr="后验分布theta-随机游走M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9302" y="1289156"/>
            <a:ext cx="3836847" cy="2246284"/>
          </a:xfrm>
          <a:prstGeom prst="rect">
            <a:avLst/>
          </a:prstGeom>
        </p:spPr>
      </p:pic>
      <p:pic>
        <p:nvPicPr>
          <p:cNvPr id="6" name="图片 5" descr="后验分布pi-随机游走M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2124" y="3841909"/>
            <a:ext cx="3999982" cy="2341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1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err="1" smtClean="0">
                <a:solidFill>
                  <a:srgbClr val="F5F5F5"/>
                </a:solidFill>
                <a:latin typeface="+mn-ea"/>
              </a:rPr>
              <a:t>Bayes</a:t>
            </a:r>
            <a:r>
              <a:rPr lang="zh-CN" altLang="en-US" sz="5400" b="1" dirty="0" smtClean="0">
                <a:solidFill>
                  <a:srgbClr val="F5F5F5"/>
                </a:solidFill>
                <a:latin typeface="+mn-ea"/>
              </a:rPr>
              <a:t>统计与</a:t>
            </a:r>
            <a:r>
              <a:rPr lang="en-US" altLang="zh-CN" sz="5400" b="1" dirty="0" smtClean="0">
                <a:solidFill>
                  <a:srgbClr val="F5F5F5"/>
                </a:solidFill>
                <a:latin typeface="+mn-ea"/>
              </a:rPr>
              <a:t>Monte Carlo</a:t>
            </a:r>
            <a:endParaRPr lang="zh-CN" altLang="en-US" sz="5400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5" y="394741"/>
            <a:ext cx="805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独立抽样</a:t>
            </a:r>
            <a:r>
              <a:rPr lang="en-US" altLang="zh-CN" sz="4000" dirty="0" smtClean="0"/>
              <a:t>M-H</a:t>
            </a:r>
            <a:endParaRPr lang="zh-CN" altLang="en-US" sz="4000" dirty="0"/>
          </a:p>
        </p:txBody>
      </p:sp>
      <p:pic>
        <p:nvPicPr>
          <p:cNvPr id="4" name="图片 3" descr="独立抽样M-H建议更改分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753" y="1825052"/>
            <a:ext cx="70485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36" y="384748"/>
            <a:ext cx="84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 具体推导</a:t>
            </a:r>
            <a:endParaRPr lang="zh-CN" altLang="en-US" sz="4000" dirty="0"/>
          </a:p>
        </p:txBody>
      </p:sp>
      <p:pic>
        <p:nvPicPr>
          <p:cNvPr id="3" name="图片 2" descr="独立抽样二项先验导数计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183" y="1048583"/>
            <a:ext cx="6596922" cy="965105"/>
          </a:xfrm>
          <a:prstGeom prst="rect">
            <a:avLst/>
          </a:prstGeom>
        </p:spPr>
      </p:pic>
      <p:pic>
        <p:nvPicPr>
          <p:cNvPr id="4" name="图片 3" descr="建议分布均值估计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658" y="2033354"/>
            <a:ext cx="6532065" cy="904718"/>
          </a:xfrm>
          <a:prstGeom prst="rect">
            <a:avLst/>
          </a:prstGeom>
        </p:spPr>
      </p:pic>
      <p:pic>
        <p:nvPicPr>
          <p:cNvPr id="5" name="图片 4" descr="建议分布方差估计值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322" y="2936094"/>
            <a:ext cx="6538835" cy="1702057"/>
          </a:xfrm>
          <a:prstGeom prst="rect">
            <a:avLst/>
          </a:prstGeom>
        </p:spPr>
      </p:pic>
      <p:pic>
        <p:nvPicPr>
          <p:cNvPr id="6" name="图片 5" descr="具体抽样MH接受概率对数值公式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846" y="4612182"/>
            <a:ext cx="6531728" cy="2048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521" y="469692"/>
            <a:ext cx="76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效果展示</a:t>
            </a:r>
            <a:endParaRPr lang="zh-CN" altLang="en-US" sz="4000" dirty="0"/>
          </a:p>
        </p:txBody>
      </p:sp>
      <p:pic>
        <p:nvPicPr>
          <p:cNvPr id="3" name="图片 2" descr="theta迹图-独立抽样M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118" y="1388409"/>
            <a:ext cx="3855079" cy="2256957"/>
          </a:xfrm>
          <a:prstGeom prst="rect">
            <a:avLst/>
          </a:prstGeom>
        </p:spPr>
      </p:pic>
      <p:pic>
        <p:nvPicPr>
          <p:cNvPr id="4" name="图片 3" descr="pi迹图-独立抽样M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9361" y="3797508"/>
            <a:ext cx="4058754" cy="2376199"/>
          </a:xfrm>
          <a:prstGeom prst="rect">
            <a:avLst/>
          </a:prstGeom>
        </p:spPr>
      </p:pic>
      <p:pic>
        <p:nvPicPr>
          <p:cNvPr id="5" name="图片 4" descr="后验分布theta-独立抽样M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9388" y="1344117"/>
            <a:ext cx="3870990" cy="2266272"/>
          </a:xfrm>
          <a:prstGeom prst="rect">
            <a:avLst/>
          </a:prstGeom>
        </p:spPr>
      </p:pic>
      <p:pic>
        <p:nvPicPr>
          <p:cNvPr id="6" name="图片 5" descr="后验分布pi-独立抽样M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111" y="3840708"/>
            <a:ext cx="3886373" cy="227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67" y="224852"/>
            <a:ext cx="827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两种方法效果对比</a:t>
            </a:r>
            <a:endParaRPr lang="zh-CN" altLang="en-US" sz="4000" dirty="0"/>
          </a:p>
        </p:txBody>
      </p:sp>
      <p:pic>
        <p:nvPicPr>
          <p:cNvPr id="3" name="图片 2" descr="球队胜率对比模拟胜率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073" y="1288894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666" y="489679"/>
            <a:ext cx="818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两种方法效果对比</a:t>
            </a:r>
            <a:endParaRPr lang="zh-CN" altLang="en-US" sz="4000" dirty="0"/>
          </a:p>
        </p:txBody>
      </p:sp>
      <p:pic>
        <p:nvPicPr>
          <p:cNvPr id="3" name="图片 2" descr="球队胜率对比胜率MC误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92" y="1383833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554" y="419725"/>
            <a:ext cx="793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两种</a:t>
            </a:r>
            <a:r>
              <a:rPr lang="zh-CN" altLang="en-US" sz="4000" dirty="0" smtClean="0"/>
              <a:t>方法效果对比</a:t>
            </a:r>
            <a:endParaRPr lang="zh-CN" altLang="en-US" sz="4000" dirty="0"/>
          </a:p>
        </p:txBody>
      </p:sp>
      <p:pic>
        <p:nvPicPr>
          <p:cNvPr id="3" name="图片 2" descr="球队胜率对比模拟theta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089" y="1488763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564" y="439711"/>
            <a:ext cx="771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两种方法效果对比</a:t>
            </a:r>
            <a:endParaRPr lang="zh-CN" altLang="en-US" sz="4000" dirty="0"/>
          </a:p>
        </p:txBody>
      </p:sp>
      <p:pic>
        <p:nvPicPr>
          <p:cNvPr id="3" name="图片 2" descr="球队胜率对比thetaMC误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053" y="1503753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590" y="354767"/>
            <a:ext cx="8089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两种方法效果对比</a:t>
            </a:r>
            <a:endParaRPr lang="zh-CN" altLang="en-US" sz="4000" dirty="0"/>
          </a:p>
        </p:txBody>
      </p:sp>
      <p:pic>
        <p:nvPicPr>
          <p:cNvPr id="3" name="图片 2" descr="球队胜率随机游走抽样接受次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244" y="1219200"/>
            <a:ext cx="4809821" cy="2815911"/>
          </a:xfrm>
          <a:prstGeom prst="rect">
            <a:avLst/>
          </a:prstGeom>
        </p:spPr>
      </p:pic>
      <p:pic>
        <p:nvPicPr>
          <p:cNvPr id="4" name="图片 3" descr="球队胜率独立抽样接受次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2582" y="3797507"/>
            <a:ext cx="4741542" cy="2775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639" y="4611974"/>
            <a:ext cx="31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随机游走</a:t>
            </a:r>
            <a:r>
              <a:rPr lang="en-US" altLang="zh-CN" dirty="0" smtClean="0"/>
              <a:t>M-H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643266"/>
            <a:ext cx="32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独立抽样</a:t>
            </a:r>
            <a:r>
              <a:rPr lang="en-US" altLang="zh-CN" dirty="0" smtClean="0"/>
              <a:t>M-H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1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F5F5F5"/>
                </a:solidFill>
                <a:latin typeface="+mn-ea"/>
              </a:rPr>
              <a:t>MCMC</a:t>
            </a:r>
            <a:r>
              <a:rPr lang="zh-CN" altLang="en-US" sz="5400" b="1" dirty="0" smtClean="0">
                <a:solidFill>
                  <a:srgbClr val="F5F5F5"/>
                </a:solidFill>
                <a:latin typeface="+mn-ea"/>
              </a:rPr>
              <a:t>时间序列</a:t>
            </a:r>
            <a:endParaRPr lang="zh-CN" altLang="en-US" sz="5400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420" y="499672"/>
            <a:ext cx="747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S&amp;P500</a:t>
            </a:r>
            <a:endParaRPr lang="zh-CN" altLang="en-US" sz="4000" dirty="0"/>
          </a:p>
        </p:txBody>
      </p:sp>
      <p:pic>
        <p:nvPicPr>
          <p:cNvPr id="3" name="图片 2" descr="收盘价SP5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217" y="1216600"/>
            <a:ext cx="4959353" cy="2903455"/>
          </a:xfrm>
          <a:prstGeom prst="rect">
            <a:avLst/>
          </a:prstGeom>
        </p:spPr>
      </p:pic>
      <p:pic>
        <p:nvPicPr>
          <p:cNvPr id="4" name="图片 3" descr="对数收益率SP5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4778" y="3848292"/>
            <a:ext cx="4919380" cy="288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456" y="4507043"/>
            <a:ext cx="27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收盘价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1141" y="2848131"/>
            <a:ext cx="278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对数收益率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95" y="394741"/>
            <a:ext cx="814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             </a:t>
            </a:r>
            <a:r>
              <a:rPr lang="en-US" altLang="zh-CN" sz="4000" dirty="0" err="1" smtClean="0"/>
              <a:t>Bayes</a:t>
            </a:r>
            <a:r>
              <a:rPr lang="zh-CN" altLang="en-US" sz="4000" dirty="0" smtClean="0"/>
              <a:t>统计概述</a:t>
            </a:r>
            <a:endParaRPr lang="zh-CN" altLang="en-US" sz="4000" dirty="0"/>
          </a:p>
        </p:txBody>
      </p:sp>
      <p:pic>
        <p:nvPicPr>
          <p:cNvPr id="3" name="图片 2" descr="后验分布与Ba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969" y="1848996"/>
            <a:ext cx="7042150" cy="347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630" y="419725"/>
            <a:ext cx="808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</a:t>
            </a:r>
            <a:r>
              <a:rPr lang="en-US" altLang="zh-CN" sz="4000" dirty="0" smtClean="0"/>
              <a:t>                 </a:t>
            </a:r>
            <a:r>
              <a:rPr lang="zh-CN" altLang="en-US" sz="4000" dirty="0" smtClean="0"/>
              <a:t>收盘价分析</a:t>
            </a:r>
            <a:endParaRPr lang="zh-CN" altLang="en-US" sz="4000" dirty="0"/>
          </a:p>
        </p:txBody>
      </p:sp>
      <p:pic>
        <p:nvPicPr>
          <p:cNvPr id="3" name="图片 2" descr="收盘价SP500st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204" y="1259175"/>
            <a:ext cx="4152637" cy="2431163"/>
          </a:xfrm>
          <a:prstGeom prst="rect">
            <a:avLst/>
          </a:prstGeom>
        </p:spPr>
      </p:pic>
      <p:pic>
        <p:nvPicPr>
          <p:cNvPr id="4" name="图片 3" descr="收盘价SP500预测分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411" y="3857467"/>
            <a:ext cx="4199139" cy="2458387"/>
          </a:xfrm>
          <a:prstGeom prst="rect">
            <a:avLst/>
          </a:prstGeom>
        </p:spPr>
      </p:pic>
      <p:pic>
        <p:nvPicPr>
          <p:cNvPr id="5" name="图片 4" descr="收盘价SP500残差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9407" y="1252136"/>
            <a:ext cx="4104914" cy="2403223"/>
          </a:xfrm>
          <a:prstGeom prst="rect">
            <a:avLst/>
          </a:prstGeom>
        </p:spPr>
      </p:pic>
      <p:pic>
        <p:nvPicPr>
          <p:cNvPr id="6" name="图片 5" descr="收盘价SP500预测误差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91" y="3893458"/>
            <a:ext cx="4112062" cy="2407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69" y="309797"/>
            <a:ext cx="809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对数收益率分析</a:t>
            </a:r>
            <a:endParaRPr lang="zh-CN" altLang="en-US" sz="4000" dirty="0"/>
          </a:p>
        </p:txBody>
      </p:sp>
      <p:pic>
        <p:nvPicPr>
          <p:cNvPr id="3" name="图片 2" descr="对数收益率SP500残差信息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9342" y="1139252"/>
            <a:ext cx="3939268" cy="2306245"/>
          </a:xfrm>
          <a:prstGeom prst="rect">
            <a:avLst/>
          </a:prstGeom>
        </p:spPr>
      </p:pic>
      <p:pic>
        <p:nvPicPr>
          <p:cNvPr id="4" name="图片 3" descr="对数收益率SP500预测分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4352" y="3727554"/>
            <a:ext cx="3981942" cy="2331229"/>
          </a:xfrm>
          <a:prstGeom prst="rect">
            <a:avLst/>
          </a:prstGeom>
        </p:spPr>
      </p:pic>
      <p:pic>
        <p:nvPicPr>
          <p:cNvPr id="5" name="图片 4" descr="对数收益率SP500预测误差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116" y="3726259"/>
            <a:ext cx="3950015" cy="2312537"/>
          </a:xfrm>
          <a:prstGeom prst="rect">
            <a:avLst/>
          </a:prstGeom>
        </p:spPr>
      </p:pic>
      <p:pic>
        <p:nvPicPr>
          <p:cNvPr id="6" name="图片 5" descr="对数收益率st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188" y="1134539"/>
            <a:ext cx="3989990" cy="2335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652" y="449705"/>
            <a:ext cx="774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后项预测效果比较（</a:t>
            </a:r>
            <a:r>
              <a:rPr lang="en-US" altLang="zh-CN" sz="4000" dirty="0" smtClean="0"/>
              <a:t>S&amp;P500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pic>
        <p:nvPicPr>
          <p:cNvPr id="3" name="图片 2" descr="SP500时间变动后项预测误差比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033" y="1376853"/>
            <a:ext cx="7937399" cy="4646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31" y="434715"/>
            <a:ext cx="829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后项预测效果比较（</a:t>
            </a:r>
            <a:r>
              <a:rPr lang="en-US" altLang="zh-CN" sz="4000" dirty="0" smtClean="0"/>
              <a:t>Google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pic>
        <p:nvPicPr>
          <p:cNvPr id="3" name="图片 2" descr="goog时间变动预测误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115" y="1403820"/>
            <a:ext cx="8249802" cy="482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515" y="509666"/>
            <a:ext cx="791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对带季节性数据效果</a:t>
            </a:r>
            <a:endParaRPr lang="zh-CN" altLang="en-US" sz="4000" dirty="0"/>
          </a:p>
        </p:txBody>
      </p:sp>
      <p:pic>
        <p:nvPicPr>
          <p:cNvPr id="3" name="图片 2" descr="AirPassenger季节性预测数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4503" y="3803481"/>
            <a:ext cx="4449688" cy="2605071"/>
          </a:xfrm>
          <a:prstGeom prst="rect">
            <a:avLst/>
          </a:prstGeom>
        </p:spPr>
      </p:pic>
      <p:pic>
        <p:nvPicPr>
          <p:cNvPr id="4" name="图片 3" descr="AirPassenger原数据集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91" y="1237095"/>
            <a:ext cx="4719511" cy="2763039"/>
          </a:xfrm>
          <a:prstGeom prst="rect">
            <a:avLst/>
          </a:prstGeom>
        </p:spPr>
      </p:pic>
      <p:pic>
        <p:nvPicPr>
          <p:cNvPr id="5" name="图片 4" descr="AirPassenger季节性预测数值结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19" y="4974704"/>
            <a:ext cx="88900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84" y="619593"/>
            <a:ext cx="8109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MCMC</a:t>
            </a:r>
            <a:r>
              <a:rPr lang="zh-CN" altLang="en-US" sz="4000" dirty="0" smtClean="0"/>
              <a:t>适用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59437" y="2048655"/>
            <a:ext cx="73651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短期的时间序列数据集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没有特殊大幅度波动（变点）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对于季节性的预测效果较好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685" y="2183567"/>
            <a:ext cx="802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5F5F5"/>
                </a:solidFill>
                <a:latin typeface="华文行楷" pitchFamily="2" charset="-122"/>
                <a:ea typeface="华文行楷" pitchFamily="2" charset="-122"/>
              </a:rPr>
              <a:t>                 谢谢</a:t>
            </a:r>
            <a:endParaRPr lang="zh-CN" altLang="en-US" sz="6000" dirty="0">
              <a:solidFill>
                <a:srgbClr val="F5F5F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744" y="439711"/>
            <a:ext cx="838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            Monte Carlo</a:t>
            </a:r>
            <a:r>
              <a:rPr lang="zh-CN" altLang="en-US" sz="4000" dirty="0" smtClean="0"/>
              <a:t>方法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39777" y="1434058"/>
            <a:ext cx="8414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由大数定律保证其合理性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由样本量决定其精度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随机模拟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近似计算</a:t>
            </a:r>
            <a:endParaRPr lang="zh-CN" altLang="en-US" sz="2800" dirty="0"/>
          </a:p>
        </p:txBody>
      </p:sp>
      <p:pic>
        <p:nvPicPr>
          <p:cNvPr id="4" name="图片 3" descr="平均值近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371" y="4566691"/>
            <a:ext cx="685165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1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F5F5F5"/>
                </a:solidFill>
                <a:latin typeface="+mn-ea"/>
              </a:rPr>
              <a:t>MCMC</a:t>
            </a:r>
            <a:r>
              <a:rPr lang="zh-CN" altLang="en-US" sz="5400" b="1" dirty="0" smtClean="0">
                <a:solidFill>
                  <a:srgbClr val="F5F5F5"/>
                </a:solidFill>
                <a:latin typeface="+mn-ea"/>
              </a:rPr>
              <a:t>算法介绍</a:t>
            </a:r>
            <a:endParaRPr lang="zh-CN" altLang="en-US" sz="5400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18" y="504669"/>
            <a:ext cx="816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遇到的困难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49770" y="1668905"/>
            <a:ext cx="8334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后验中抽取独立样本的困难性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考虑对于非独立“样本”的抽取（链的值）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具有好的性质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马氏链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此时的</a:t>
            </a:r>
            <a:r>
              <a:rPr lang="en-US" altLang="zh-CN" sz="2800" dirty="0" smtClean="0"/>
              <a:t>Monte Carlo:</a:t>
            </a:r>
            <a:r>
              <a:rPr lang="zh-CN" altLang="en-US" sz="2800" dirty="0" smtClean="0"/>
              <a:t>平均值近似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859" y="324787"/>
            <a:ext cx="836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改进方面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99869" y="1474033"/>
            <a:ext cx="8394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可运用于复杂与高维数据集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简化了抽样过程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保证收敛性以达到“独立”的效果</a:t>
            </a:r>
            <a:endParaRPr lang="zh-CN" altLang="en-US" sz="2800" dirty="0"/>
          </a:p>
        </p:txBody>
      </p:sp>
      <p:pic>
        <p:nvPicPr>
          <p:cNvPr id="4" name="图片 3" descr="遍历性定理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030" y="4452079"/>
            <a:ext cx="8003651" cy="1324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51" y="459698"/>
            <a:ext cx="8529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                   算法总览</a:t>
            </a:r>
            <a:endParaRPr lang="zh-CN" altLang="en-US" sz="4000" dirty="0"/>
          </a:p>
        </p:txBody>
      </p:sp>
      <p:pic>
        <p:nvPicPr>
          <p:cNvPr id="5" name="图片 4" descr="马尔科夫链马氏性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020" y="1490064"/>
            <a:ext cx="7112000" cy="939800"/>
          </a:xfrm>
          <a:prstGeom prst="rect">
            <a:avLst/>
          </a:prstGeom>
        </p:spPr>
      </p:pic>
      <p:pic>
        <p:nvPicPr>
          <p:cNvPr id="6" name="图片 5" descr="MCMC算法总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296" y="3131643"/>
            <a:ext cx="7569200" cy="206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387</Words>
  <Application>Microsoft Office PowerPoint</Application>
  <PresentationFormat>全屏显示(4:3)</PresentationFormat>
  <Paragraphs>90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Windows 用户</cp:lastModifiedBy>
  <cp:revision>164</cp:revision>
  <cp:lastPrinted>2015-03-12T14:31:09Z</cp:lastPrinted>
  <dcterms:created xsi:type="dcterms:W3CDTF">2014-12-22T06:08:09Z</dcterms:created>
  <dcterms:modified xsi:type="dcterms:W3CDTF">2021-10-29T03:31:24Z</dcterms:modified>
</cp:coreProperties>
</file>