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0" r:id="rId3"/>
    <p:sldId id="262" r:id="rId4"/>
    <p:sldId id="265" r:id="rId5"/>
    <p:sldId id="266" r:id="rId6"/>
    <p:sldId id="267" r:id="rId7"/>
    <p:sldId id="258" r:id="rId8"/>
    <p:sldId id="263" r:id="rId9"/>
    <p:sldId id="259" r:id="rId10"/>
    <p:sldId id="264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1494-03FF-40F9-B053-488FEE4C592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A29E-3FEC-4C6F-8EE0-90AC084E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8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9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ngliangjin/mcm-ld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xingliangjin/mcm-l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xmason.com/100sty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277225" y="981556"/>
            <a:ext cx="6040998" cy="361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任务：</a:t>
            </a:r>
            <a:r>
              <a:rPr lang="zh-CN" altLang="en-US" sz="1400" b="1" dirty="0">
                <a:solidFill>
                  <a:srgbClr val="FF0000"/>
                </a:solidFill>
              </a:rPr>
              <a:t>基于视频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400" dirty="0"/>
              <a:t>（重点是聚焦于视频，能捕捉的信息较多）。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现有工作缺陷：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）现有工作基本上的风格都比较简单，比如</a:t>
            </a:r>
            <a:r>
              <a:rPr lang="en-US" altLang="zh-CN" sz="1400" dirty="0"/>
              <a:t>Style100</a:t>
            </a:r>
            <a:r>
              <a:rPr lang="zh-CN" altLang="en-US" sz="1400" dirty="0"/>
              <a:t>数据集只有</a:t>
            </a:r>
            <a:r>
              <a:rPr lang="en-US" altLang="zh-CN" sz="1400" dirty="0"/>
              <a:t>100</a:t>
            </a:r>
            <a:r>
              <a:rPr lang="zh-CN" altLang="en-US" sz="1400" dirty="0"/>
              <a:t>种不同的</a:t>
            </a:r>
            <a:r>
              <a:rPr lang="en-US" altLang="zh-CN" sz="1400" dirty="0"/>
              <a:t>style</a:t>
            </a:r>
            <a:r>
              <a:rPr lang="zh-CN" altLang="en-US" sz="1400" dirty="0"/>
              <a:t>，很难涵盖人类的动作风格集合。近期的工作大多数是简易</a:t>
            </a:r>
            <a:r>
              <a:rPr lang="en-US" altLang="zh-CN" sz="1400" dirty="0"/>
              <a:t>style</a:t>
            </a:r>
            <a:r>
              <a:rPr lang="zh-CN" altLang="en-US" sz="1400" dirty="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400" dirty="0"/>
              <a:t>source motion</a:t>
            </a:r>
            <a:r>
              <a:rPr lang="zh-CN" altLang="en-US" sz="1400" dirty="0"/>
              <a:t>是正常走路，同时提供一个迈克尔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杰克逊的运动视频，那么现有的模型难以让生成的视频体现出迈克尔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杰克逊的风格化。</a:t>
            </a:r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E229D-E616-4A3E-9B59-D75EBF15EC29}"/>
              </a:ext>
            </a:extLst>
          </p:cNvPr>
          <p:cNvGrpSpPr/>
          <p:nvPr/>
        </p:nvGrpSpPr>
        <p:grpSpPr>
          <a:xfrm>
            <a:off x="6479646" y="1138249"/>
            <a:ext cx="5664896" cy="3638538"/>
            <a:chOff x="4077935" y="365125"/>
            <a:chExt cx="7455101" cy="47883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D2C0AA-D826-4F75-9D83-741924953F1B}"/>
                </a:ext>
              </a:extLst>
            </p:cNvPr>
            <p:cNvSpPr/>
            <p:nvPr/>
          </p:nvSpPr>
          <p:spPr>
            <a:xfrm>
              <a:off x="4489150" y="845748"/>
              <a:ext cx="1912848" cy="369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视频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134EB-5191-42B3-9589-2F24AB3AFBE4}"/>
                </a:ext>
              </a:extLst>
            </p:cNvPr>
            <p:cNvSpPr/>
            <p:nvPr/>
          </p:nvSpPr>
          <p:spPr>
            <a:xfrm>
              <a:off x="4489150" y="2384468"/>
              <a:ext cx="1912848" cy="372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5760B-8D94-45B5-989A-31FFBF5D0CA6}"/>
                </a:ext>
              </a:extLst>
            </p:cNvPr>
            <p:cNvSpPr txBox="1"/>
            <p:nvPr/>
          </p:nvSpPr>
          <p:spPr>
            <a:xfrm>
              <a:off x="4077935" y="36512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多模态输入（可选，自由组合）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384899-95E8-468B-ABF8-E53A16FEA3E3}"/>
                </a:ext>
              </a:extLst>
            </p:cNvPr>
            <p:cNvSpPr txBox="1"/>
            <p:nvPr/>
          </p:nvSpPr>
          <p:spPr>
            <a:xfrm>
              <a:off x="10495837" y="9931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050FA5-26FC-4105-887A-B15B745D2C51}"/>
                </a:ext>
              </a:extLst>
            </p:cNvPr>
            <p:cNvSpPr/>
            <p:nvPr/>
          </p:nvSpPr>
          <p:spPr>
            <a:xfrm>
              <a:off x="4489150" y="3744036"/>
              <a:ext cx="1912848" cy="366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</a:t>
              </a: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B375502-2007-4D36-8300-1333AA07F464}"/>
                </a:ext>
              </a:extLst>
            </p:cNvPr>
            <p:cNvSpPr/>
            <p:nvPr/>
          </p:nvSpPr>
          <p:spPr>
            <a:xfrm>
              <a:off x="6690842" y="1373815"/>
              <a:ext cx="445169" cy="3056021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B3D4B-D829-45A8-8F5E-43B7D0FE1FA4}"/>
                </a:ext>
              </a:extLst>
            </p:cNvPr>
            <p:cNvSpPr/>
            <p:nvPr/>
          </p:nvSpPr>
          <p:spPr>
            <a:xfrm>
              <a:off x="7360048" y="1594077"/>
              <a:ext cx="1913020" cy="8662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场景信息：沙漠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33FCBF-437A-4692-885D-9331D4230128}"/>
                </a:ext>
              </a:extLst>
            </p:cNvPr>
            <p:cNvSpPr/>
            <p:nvPr/>
          </p:nvSpPr>
          <p:spPr>
            <a:xfrm>
              <a:off x="7360048" y="3444067"/>
              <a:ext cx="1913021" cy="9565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性格风格：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老人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8F288C1-5D9C-459A-BCC6-B2CA047CC76C}"/>
                </a:ext>
              </a:extLst>
            </p:cNvPr>
            <p:cNvSpPr/>
            <p:nvPr/>
          </p:nvSpPr>
          <p:spPr>
            <a:xfrm>
              <a:off x="10104970" y="1464053"/>
              <a:ext cx="1428066" cy="25867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最终动作序列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786D05-05EC-4354-BA76-2C71557431BF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16" y="2161885"/>
              <a:ext cx="301336" cy="42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A80830-4737-4ABD-B372-8C85D19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9150" y="1177802"/>
              <a:ext cx="1912848" cy="98408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FA259-B485-4560-A364-4F8BABBCF59C}"/>
                </a:ext>
              </a:extLst>
            </p:cNvPr>
            <p:cNvSpPr/>
            <p:nvPr/>
          </p:nvSpPr>
          <p:spPr>
            <a:xfrm>
              <a:off x="4489150" y="2737760"/>
              <a:ext cx="1912848" cy="759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一个老人在沙漠中行走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06166F5-9F44-447C-BEC6-50D5958E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9150" y="4110132"/>
              <a:ext cx="1912848" cy="1043372"/>
            </a:xfrm>
            <a:prstGeom prst="rect">
              <a:avLst/>
            </a:prstGeom>
          </p:spPr>
        </p:pic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C1823073-E584-4C0B-96A4-3D59510DBA5A}"/>
                </a:ext>
              </a:extLst>
            </p:cNvPr>
            <p:cNvSpPr/>
            <p:nvPr/>
          </p:nvSpPr>
          <p:spPr>
            <a:xfrm>
              <a:off x="8681946" y="1575484"/>
              <a:ext cx="912395" cy="567808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创新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057F51-7B98-45B0-896B-A39A73A5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05" y="2757448"/>
              <a:ext cx="397966" cy="11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FBFE-51E8-4EC7-BEB3-9B98E52A123A}"/>
              </a:ext>
            </a:extLst>
          </p:cNvPr>
          <p:cNvSpPr txBox="1"/>
          <p:nvPr/>
        </p:nvSpPr>
        <p:spPr>
          <a:xfrm>
            <a:off x="174553" y="4957695"/>
            <a:ext cx="11265994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）（</a:t>
            </a:r>
            <a:r>
              <a:rPr lang="zh-CN" altLang="en-US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dirty="0"/>
              <a:t>）很多时候，我们希望依据</a:t>
            </a:r>
            <a:r>
              <a:rPr lang="zh-CN" altLang="en-US" sz="1400" b="1" dirty="0"/>
              <a:t>场景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语境</a:t>
            </a:r>
            <a:r>
              <a:rPr lang="en-US" altLang="zh-CN" sz="1400" b="1" dirty="0"/>
              <a:t>)</a:t>
            </a:r>
            <a:r>
              <a:rPr lang="zh-CN" altLang="en-US" sz="1400" dirty="0"/>
              <a:t>来进行风格化，而这部分的工作目前是缺失的。由艺术家</a:t>
            </a:r>
            <a:r>
              <a:rPr lang="en-US" altLang="zh-CN" sz="1400" dirty="0"/>
              <a:t>/</a:t>
            </a:r>
            <a:r>
              <a:rPr lang="zh-CN" altLang="en-US" sz="1400" dirty="0"/>
              <a:t>设计师来手动指定详细且细粒度的风格是不现实的，且很多动作的风格具备局部的复杂性。举个例子，如果我是下雨</a:t>
            </a:r>
            <a:r>
              <a:rPr lang="en-US" altLang="zh-CN" sz="1400" dirty="0"/>
              <a:t>+</a:t>
            </a:r>
            <a:r>
              <a:rPr lang="zh-CN" altLang="en-US" sz="1400" dirty="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CF415-E8BB-41C7-9630-6D3B588D52E3}"/>
              </a:ext>
            </a:extLst>
          </p:cNvPr>
          <p:cNvSpPr txBox="1"/>
          <p:nvPr/>
        </p:nvSpPr>
        <p:spPr>
          <a:xfrm>
            <a:off x="7306321" y="153976"/>
            <a:ext cx="6311679" cy="9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4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4454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949184" y="2162677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309086"/>
            <a:ext cx="8746958" cy="1347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通过场景编码器，即使新的输入只输入文本，以及不同的性格（风格），依旧可以获取到场景编码器学习的信息：雨天容易打滑（正交损失）</a:t>
            </a:r>
            <a:endParaRPr lang="en-US" altLang="zh-CN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12FD43F-392E-4DE8-8417-32796B71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56" y="3245693"/>
            <a:ext cx="1192142" cy="16414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7A6C97-0A07-49BC-9523-D13F4AC6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104" y="3561167"/>
            <a:ext cx="1539071" cy="11903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61D6770-A094-437B-990D-A7EA98E6FA4B}"/>
              </a:ext>
            </a:extLst>
          </p:cNvPr>
          <p:cNvSpPr/>
          <p:nvPr/>
        </p:nvSpPr>
        <p:spPr>
          <a:xfrm>
            <a:off x="1405782" y="246817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22077-E5D6-4364-9EC6-49227B0517C2}"/>
              </a:ext>
            </a:extLst>
          </p:cNvPr>
          <p:cNvSpPr/>
          <p:nvPr/>
        </p:nvSpPr>
        <p:spPr>
          <a:xfrm>
            <a:off x="1405782" y="282146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雨天，跑步，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0F70B2-731C-4951-985E-2C1325AE9062}"/>
              </a:ext>
            </a:extLst>
          </p:cNvPr>
          <p:cNvSpPr/>
          <p:nvPr/>
        </p:nvSpPr>
        <p:spPr>
          <a:xfrm>
            <a:off x="7832557" y="4110241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93382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C6B2-E66A-4388-BF6C-BB70B91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5222A-82E7-47E0-9769-1F451981D6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MCM-LDM : 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2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27D30-2622-407B-95E1-159BEF1A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5" y="2978150"/>
            <a:ext cx="10648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7C8B-9AEF-2E9A-6611-FC5109D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0130-C3A3-79B9-1698-C36A67818CCF}"/>
              </a:ext>
            </a:extLst>
          </p:cNvPr>
          <p:cNvSpPr txBox="1"/>
          <p:nvPr/>
        </p:nvSpPr>
        <p:spPr>
          <a:xfrm>
            <a:off x="838200" y="1690688"/>
            <a:ext cx="1029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数据集：</a:t>
            </a:r>
            <a:r>
              <a:rPr lang="en-US" altLang="zh-CN" dirty="0"/>
              <a:t>HumanML3D</a:t>
            </a:r>
            <a:r>
              <a:rPr lang="zh-CN" altLang="en-US" dirty="0"/>
              <a:t>数据集（大家都用）</a:t>
            </a:r>
            <a:r>
              <a:rPr lang="en-US" altLang="zh-CN" dirty="0"/>
              <a:t>+ Style100</a:t>
            </a:r>
            <a:r>
              <a:rPr lang="zh-CN" altLang="en-US" dirty="0"/>
              <a:t>数据集（做风格化的，近期工作用的较多。）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思考：对于场景来说，现有的数据集不支持，可以在网络上爬取一些视频资源</a:t>
            </a:r>
            <a:r>
              <a:rPr lang="en-US" altLang="zh-CN" dirty="0"/>
              <a:t>+</a:t>
            </a:r>
            <a:r>
              <a:rPr lang="zh-CN" altLang="en-US" dirty="0"/>
              <a:t>动作提取，后面会说。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2.Step 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对比学习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互联网上有非常多的动作风格视频资源，难以用简单的类别来分类，我们希望能够通过对比学习，让网络学习到没见过的风格：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1C683E-DA77-2472-C928-DC3E6A72E868}"/>
              </a:ext>
            </a:extLst>
          </p:cNvPr>
          <p:cNvSpPr txBox="1"/>
          <p:nvPr/>
        </p:nvSpPr>
        <p:spPr>
          <a:xfrm>
            <a:off x="3397827" y="206002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https://www.ianxmason.com/100style/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743BA-AF5A-E0B5-FDFF-A2D3E572938D}"/>
              </a:ext>
            </a:extLst>
          </p:cNvPr>
          <p:cNvSpPr txBox="1"/>
          <p:nvPr/>
        </p:nvSpPr>
        <p:spPr>
          <a:xfrm>
            <a:off x="1697529" y="4108857"/>
            <a:ext cx="840243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1400" b="1" i="0" dirty="0">
                <a:solidFill>
                  <a:srgbClr val="232D36"/>
                </a:solidFill>
                <a:effectLst/>
                <a:latin typeface="PingFang SC"/>
              </a:rPr>
              <a:t>(1) 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优势分析</a:t>
            </a:r>
          </a:p>
          <a:p>
            <a:pPr algn="l">
              <a:spcAft>
                <a:spcPts val="1200"/>
              </a:spcAft>
              <a:buNone/>
            </a:pP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对比学习在编码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未见风格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时可能具有优势，原因如下：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特征空间泛化性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：对比学习通过拉近正样本（同风格）、推开负样本（不同风格），迫使编码器学习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风格的本质特征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（如运动频率、幅度分布），而非简单记忆训练集风格。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0" i="1" dirty="0">
                <a:solidFill>
                  <a:srgbClr val="232D36"/>
                </a:solidFill>
                <a:effectLst/>
                <a:latin typeface="PingFang SC"/>
              </a:rPr>
              <a:t>例如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：训练集有“优雅”和“僵硬”风格，测试时输入“慵懒”视频，编码器可能捕捉到“低频率</a:t>
            </a:r>
            <a:r>
              <a:rPr lang="en-US" altLang="zh-CN" sz="1400" b="0" i="0" dirty="0">
                <a:solidFill>
                  <a:srgbClr val="232D36"/>
                </a:solidFill>
                <a:effectLst/>
                <a:latin typeface="PingFang SC"/>
              </a:rPr>
              <a:t>+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大幅度”的共性特征，泛化出合理编码。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无监督适应性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：若对比学习的负样本足够多样（如跨数据集采样），编码器会更关注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相对差异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而非绝对标签，对未见风格更鲁棒。</a:t>
            </a:r>
          </a:p>
        </p:txBody>
      </p:sp>
    </p:spTree>
    <p:extLst>
      <p:ext uri="{BB962C8B-B14F-4D97-AF65-F5344CB8AC3E}">
        <p14:creationId xmlns:p14="http://schemas.microsoft.com/office/powerpoint/2010/main" val="15334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EE93-9CBC-F0DB-D0C1-BE9BCCD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5DC-CE6B-8267-A177-4A0E2AF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912E0E-9AD0-4BE9-A70B-CBB3C03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0" y="1422832"/>
            <a:ext cx="9896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DA95-0225-40AA-BA35-EB1BA8D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CC498-E8E9-419F-B612-22B984E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250" cy="27622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3BDCF2C-A212-4EDB-A907-2AA8EBA5492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08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C2E97-75EB-443E-A82B-6FA1345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" y="828675"/>
            <a:ext cx="11125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E11-DD3B-4678-B01E-D380B7CB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2CB5B-DDAB-4AE0-B06C-E867DD11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3" y="2891511"/>
            <a:ext cx="4925367" cy="2396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15E560-DE34-4C3F-8A49-0C0D24B7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1" y="365125"/>
            <a:ext cx="4768676" cy="58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1275434" y="1024006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1275434" y="3922294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6" y="1552073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4" y="1356060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一个老人在沙漠中行走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44B7A-4F81-464B-8BE2-B671E186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34" y="4288390"/>
            <a:ext cx="1912848" cy="1043372"/>
          </a:xfrm>
          <a:prstGeom prst="rect">
            <a:avLst/>
          </a:prstGeom>
        </p:spPr>
      </p:pic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6440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7" y="2562726"/>
            <a:ext cx="445168" cy="11129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场景信息：大风天气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大风中，行走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D85962-95CE-410F-AE6B-BCF5EE9A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95" y="3429000"/>
            <a:ext cx="1592239" cy="211019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A57AC10-F52C-44E0-8094-3E0C3DA1472F}"/>
              </a:ext>
            </a:extLst>
          </p:cNvPr>
          <p:cNvSpPr/>
          <p:nvPr/>
        </p:nvSpPr>
        <p:spPr>
          <a:xfrm>
            <a:off x="7832557" y="5166216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F23CC-F34E-4683-926E-7A46C0311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261" y="3550279"/>
            <a:ext cx="1273389" cy="18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4035452" y="2429454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小孩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DBC22-202B-43B7-95B7-37193FC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4" y="2705034"/>
            <a:ext cx="1784808" cy="14881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5CFD91-BBDB-4560-B1D4-DFA73C82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45" y="3182353"/>
            <a:ext cx="1587833" cy="151493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4F88E66-F3C7-4C0B-B8FB-889E17857AD2}"/>
              </a:ext>
            </a:extLst>
          </p:cNvPr>
          <p:cNvSpPr/>
          <p:nvPr/>
        </p:nvSpPr>
        <p:spPr>
          <a:xfrm>
            <a:off x="1362608" y="2193393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136559"/>
            <a:ext cx="8746958" cy="1519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通过场景编码器学习到例如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雨天易打滑，</a:t>
            </a:r>
            <a:endParaRPr lang="en-US" altLang="zh-CN" dirty="0"/>
          </a:p>
          <a:p>
            <a:pPr algn="ctr"/>
            <a:r>
              <a:rPr lang="zh-CN" altLang="en-US" dirty="0"/>
              <a:t>沙漠中一步一顿行走艰难，</a:t>
            </a:r>
            <a:endParaRPr lang="en-US" altLang="zh-CN" dirty="0"/>
          </a:p>
          <a:p>
            <a:pPr algn="ctr"/>
            <a:r>
              <a:rPr lang="zh-CN" altLang="en-US" dirty="0"/>
              <a:t>大风天气会有捂住头，行走艰难的情况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1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894</Words>
  <Application>Microsoft Office PowerPoint</Application>
  <PresentationFormat>宽屏</PresentationFormat>
  <Paragraphs>91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PingFang SC</vt:lpstr>
      <vt:lpstr>等线</vt:lpstr>
      <vt:lpstr>等线 Light</vt:lpstr>
      <vt:lpstr>Arial</vt:lpstr>
      <vt:lpstr>Office 主题​​</vt:lpstr>
      <vt:lpstr>2025.5.22 基本pipeline和创新点</vt:lpstr>
      <vt:lpstr>2025.5.22 基本pipeline和创新点</vt:lpstr>
      <vt:lpstr>2025.5.22 基本pipeline和创新点</vt:lpstr>
      <vt:lpstr>PowerPoint 演示文稿</vt:lpstr>
      <vt:lpstr>PowerPoint 演示文稿</vt:lpstr>
      <vt:lpstr>损失部分</vt:lpstr>
      <vt:lpstr>PowerPoint 演示文稿</vt:lpstr>
      <vt:lpstr>PowerPoint 演示文稿</vt:lpstr>
      <vt:lpstr>PowerPoint 演示文稿</vt:lpstr>
      <vt:lpstr>PowerPoint 演示文稿</vt:lpstr>
      <vt:lpstr>目前进展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195</cp:revision>
  <dcterms:created xsi:type="dcterms:W3CDTF">2025-05-14T07:18:39Z</dcterms:created>
  <dcterms:modified xsi:type="dcterms:W3CDTF">2025-05-23T05:08:41Z</dcterms:modified>
</cp:coreProperties>
</file>