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0" r:id="rId3"/>
    <p:sldId id="262" r:id="rId4"/>
    <p:sldId id="265" r:id="rId5"/>
    <p:sldId id="266" r:id="rId6"/>
    <p:sldId id="267" r:id="rId7"/>
    <p:sldId id="258" r:id="rId8"/>
    <p:sldId id="269" r:id="rId9"/>
    <p:sldId id="270" r:id="rId10"/>
    <p:sldId id="263" r:id="rId11"/>
    <p:sldId id="259" r:id="rId12"/>
    <p:sldId id="264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74" autoAdjust="0"/>
  </p:normalViewPr>
  <p:slideViewPr>
    <p:cSldViewPr snapToGrid="0">
      <p:cViewPr varScale="1">
        <p:scale>
          <a:sx n="88" d="100"/>
          <a:sy n="88" d="100"/>
        </p:scale>
        <p:origin x="14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1494-03FF-40F9-B053-488FEE4C592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A29E-3FEC-4C6F-8EE0-90AC084E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7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DA29E-3FEC-4C6F-8EE0-90AC084E35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7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DA29E-3FEC-4C6F-8EE0-90AC084E35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8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8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https://www.bilibili.com/video/BV1zGxReCERP/?spm_id_from=333.337.search-card.all.click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9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https://www.bilibili.com/video/BV1zGxReCERP/?spm_id_from=333.337.search-card.all.click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0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C649-951C-CCB4-6B49-85B79B24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A6A98-744C-7C50-A616-E05EE5D3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1451-6C1C-6823-CF07-00B22102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DC388-DC20-C900-B01B-F2B2BD6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7CBCD-5865-1C74-3974-DDA8817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568C3-5CEB-C40D-3318-3773E15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34E5F-5EBC-6F32-BA55-2D60E407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4EB36-208A-739A-8FFE-89677820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3CC3-544F-E0D6-EF5E-13F84C0A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F15E8-9D28-E547-6D70-C9A1659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09D03F-A6E6-BB7C-CF5A-2E4247182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05ED-17EB-D06A-AEC8-7DE3744F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DBB45-79B8-80A4-F2F6-33A536F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FC87E-E67A-32A5-92CC-56DA009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108E1-EFAC-10C5-9BC4-E407C07B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413-E56A-0B77-94FF-568BC27C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A4E1-2DC8-0434-CD38-C07445DB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82DF5-6D7E-A091-3355-8A6F67B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8FE5D-C459-EED2-CC66-9A013C76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4A6C9-D9B6-E5BB-D798-28AA8A34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AF2B-855D-1460-0BFD-51AACA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400C9-A226-90D1-E0EF-68E8CAF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D9D0-9813-0B3D-FD9A-1F56E4D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BCDCF-E820-2358-01DD-6223B946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E2E9-40C4-6515-0151-B1A8BAD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5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9ECC-850A-8636-4721-C9869D6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32A4-6717-6BDD-BEEF-6CE735AC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DB551-33E8-6858-7136-B0A63F47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73FE1-6A70-F0EF-CA5C-B0F6EA0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D51B2-2E61-FB7C-1C9D-F946B085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C3D14-81E5-2B68-90EF-B8B3082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89FC-D75D-2D48-5E0C-65ACA65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28D33-43EC-2538-0C83-5C46DA22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5C31A-C9F7-587E-6C7B-C042F610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9B09D-3C95-0D09-2D88-28FEB910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B0BEE-C1A4-97E4-AA49-A09CCF6D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ED2F0-A955-2570-316E-1A7808B8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E7420-EDF7-67F6-4FE7-0365D73D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E13EA-5DE3-EC84-EA79-C0F72B6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0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724EA-D1A9-0FE2-2CFF-5B9F3E9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16CEB-8CF2-50D4-1184-AFA76AA1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9454A-E21A-F61E-A98A-15E7CB0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25CCA-29E8-85E5-6FA4-83804D5A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3E2EB-CEF5-062D-679E-6B35564D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40CB7-D16B-A43B-FC37-37DE4CF9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A44B0-1490-C3D0-D62B-B81507F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32FB-F44D-DD6B-17F3-5DC211F4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D3B0-D264-6F70-9C88-286FD162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4DEE8-7AD3-F1E0-DA21-ED95C6E4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9F48B-88FF-99E7-363A-FA8C417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45A87-3CC9-D7BB-7343-F2DE376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E9826-4DBB-7AFB-85A5-D1F13308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3D22-DFC2-70DF-1148-3C18D1B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FDF81-C3F4-C170-347A-BBACFB447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BEAD0-E096-41FB-9372-DFA34D6D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2E91-B4AC-C4C2-1945-C11E9095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1E801-4FAE-1914-85A4-7470CB8A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01760-DF01-052E-A38A-674C5F54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65E7A0-DFF1-824A-FBB9-75CC5924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97107-506C-AE7C-9310-4A602BC5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B9997-9D83-780F-39D7-11A75299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D663D-F861-FE46-DBF7-6144B6A5D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84D87-319D-9D3F-E654-1C648586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ngliangjin/mcm-ld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xingliangjin/mcm-ld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xmason.com/100sty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F52D-D661-1ED2-865C-95785E85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3901B-ADDE-1540-B3AE-9D29BE4C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3" y="-1221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EFD42A-C71B-523C-9E65-216108ACF3C7}"/>
              </a:ext>
            </a:extLst>
          </p:cNvPr>
          <p:cNvSpPr txBox="1"/>
          <p:nvPr/>
        </p:nvSpPr>
        <p:spPr>
          <a:xfrm>
            <a:off x="277225" y="981556"/>
            <a:ext cx="6040998" cy="361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</a:t>
            </a:r>
            <a:r>
              <a:rPr lang="zh-CN" altLang="en-US" sz="1400" dirty="0"/>
              <a:t>任务：</a:t>
            </a:r>
            <a:r>
              <a:rPr lang="zh-CN" altLang="en-US" sz="1400" b="1" dirty="0">
                <a:solidFill>
                  <a:srgbClr val="FF0000"/>
                </a:solidFill>
              </a:rPr>
              <a:t>基于视频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多模态的动作风格迁移。</a:t>
            </a:r>
            <a:r>
              <a:rPr lang="zh-CN" altLang="en-US" sz="1400" dirty="0"/>
              <a:t>（重点是聚焦于视频，能捕捉的信息较多）。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2.</a:t>
            </a:r>
            <a:r>
              <a:rPr lang="zh-CN" altLang="en-US" sz="1400" dirty="0"/>
              <a:t>现有工作缺陷：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）现有工作基本上的风格都比较简单，比如</a:t>
            </a:r>
            <a:r>
              <a:rPr lang="en-US" altLang="zh-CN" sz="1400" dirty="0"/>
              <a:t>Style100</a:t>
            </a:r>
            <a:r>
              <a:rPr lang="zh-CN" altLang="en-US" sz="1400" dirty="0"/>
              <a:t>数据集只有</a:t>
            </a:r>
            <a:r>
              <a:rPr lang="en-US" altLang="zh-CN" sz="1400" dirty="0"/>
              <a:t>100</a:t>
            </a:r>
            <a:r>
              <a:rPr lang="zh-CN" altLang="en-US" sz="1400" dirty="0"/>
              <a:t>种不同的</a:t>
            </a:r>
            <a:r>
              <a:rPr lang="en-US" altLang="zh-CN" sz="1400" dirty="0"/>
              <a:t>style</a:t>
            </a:r>
            <a:r>
              <a:rPr lang="zh-CN" altLang="en-US" sz="1400" dirty="0"/>
              <a:t>，很难涵盖人类的动作风格集合。近期的工作大多数是简易</a:t>
            </a:r>
            <a:r>
              <a:rPr lang="en-US" altLang="zh-CN" sz="1400" dirty="0"/>
              <a:t>style</a:t>
            </a:r>
            <a:r>
              <a:rPr lang="zh-CN" altLang="en-US" sz="1400" dirty="0"/>
              <a:t>的输入（比如文本或者动作序列），且模型难以捕捉细粒度的动作特点，比如运动幅度，运动夸张程度，以及个人习惯。这样难以学到复杂且细粒度的风格。举个例子，如果给定的</a:t>
            </a:r>
            <a:r>
              <a:rPr lang="en-US" altLang="zh-CN" sz="1400" dirty="0"/>
              <a:t>source motion</a:t>
            </a:r>
            <a:r>
              <a:rPr lang="zh-CN" altLang="en-US" sz="1400" dirty="0"/>
              <a:t>是正常走路，同时提供一个迈克尔</a:t>
            </a:r>
            <a:r>
              <a:rPr lang="en-US" altLang="zh-CN" sz="1400" dirty="0"/>
              <a:t>·</a:t>
            </a:r>
            <a:r>
              <a:rPr lang="zh-CN" altLang="en-US" sz="1400" dirty="0"/>
              <a:t>杰克逊的运动视频，那么现有的模型难以让生成的视频体现出迈克尔</a:t>
            </a:r>
            <a:r>
              <a:rPr lang="en-US" altLang="zh-CN" sz="1400" dirty="0"/>
              <a:t>·</a:t>
            </a:r>
            <a:r>
              <a:rPr lang="zh-CN" altLang="en-US" sz="1400" dirty="0"/>
              <a:t>杰克逊的风格化。</a:t>
            </a:r>
            <a:endParaRPr lang="en-US" altLang="zh-CN" sz="1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4E229D-E616-4A3E-9B59-D75EBF15EC29}"/>
              </a:ext>
            </a:extLst>
          </p:cNvPr>
          <p:cNvGrpSpPr/>
          <p:nvPr/>
        </p:nvGrpSpPr>
        <p:grpSpPr>
          <a:xfrm>
            <a:off x="6479646" y="1138249"/>
            <a:ext cx="5664896" cy="3638538"/>
            <a:chOff x="4077935" y="365125"/>
            <a:chExt cx="7455101" cy="47883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DD2C0AA-D826-4F75-9D83-741924953F1B}"/>
                </a:ext>
              </a:extLst>
            </p:cNvPr>
            <p:cNvSpPr/>
            <p:nvPr/>
          </p:nvSpPr>
          <p:spPr>
            <a:xfrm>
              <a:off x="4489150" y="845748"/>
              <a:ext cx="1912848" cy="369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视频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3134EB-5191-42B3-9589-2F24AB3AFBE4}"/>
                </a:ext>
              </a:extLst>
            </p:cNvPr>
            <p:cNvSpPr/>
            <p:nvPr/>
          </p:nvSpPr>
          <p:spPr>
            <a:xfrm>
              <a:off x="4489150" y="2384468"/>
              <a:ext cx="1912848" cy="3729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文本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F45760B-8D94-45B5-989A-31FFBF5D0CA6}"/>
                </a:ext>
              </a:extLst>
            </p:cNvPr>
            <p:cNvSpPr txBox="1"/>
            <p:nvPr/>
          </p:nvSpPr>
          <p:spPr>
            <a:xfrm>
              <a:off x="4077935" y="365125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多模态输入（可选，自由组合）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384899-95E8-468B-ABF8-E53A16FEA3E3}"/>
                </a:ext>
              </a:extLst>
            </p:cNvPr>
            <p:cNvSpPr txBox="1"/>
            <p:nvPr/>
          </p:nvSpPr>
          <p:spPr>
            <a:xfrm>
              <a:off x="10495837" y="9931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8050FA5-26FC-4105-887A-B15B745D2C51}"/>
                </a:ext>
              </a:extLst>
            </p:cNvPr>
            <p:cNvSpPr/>
            <p:nvPr/>
          </p:nvSpPr>
          <p:spPr>
            <a:xfrm>
              <a:off x="4489150" y="3744036"/>
              <a:ext cx="1912848" cy="3660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图片</a:t>
              </a:r>
            </a:p>
          </p:txBody>
        </p: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5B375502-2007-4D36-8300-1333AA07F464}"/>
                </a:ext>
              </a:extLst>
            </p:cNvPr>
            <p:cNvSpPr/>
            <p:nvPr/>
          </p:nvSpPr>
          <p:spPr>
            <a:xfrm>
              <a:off x="6690842" y="1373815"/>
              <a:ext cx="445169" cy="3056021"/>
            </a:xfrm>
            <a:prstGeom prst="righ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E4B3D4B-D829-45A8-8F5E-43B7D0FE1FA4}"/>
                </a:ext>
              </a:extLst>
            </p:cNvPr>
            <p:cNvSpPr/>
            <p:nvPr/>
          </p:nvSpPr>
          <p:spPr>
            <a:xfrm>
              <a:off x="7360048" y="1594077"/>
              <a:ext cx="1913020" cy="86627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场景信息：沙漠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33FCBF-437A-4692-885D-9331D4230128}"/>
                </a:ext>
              </a:extLst>
            </p:cNvPr>
            <p:cNvSpPr/>
            <p:nvPr/>
          </p:nvSpPr>
          <p:spPr>
            <a:xfrm>
              <a:off x="7360048" y="3444067"/>
              <a:ext cx="1913021" cy="95651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性格风格：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老人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8F288C1-5D9C-459A-BCC6-B2CA047CC76C}"/>
                </a:ext>
              </a:extLst>
            </p:cNvPr>
            <p:cNvSpPr/>
            <p:nvPr/>
          </p:nvSpPr>
          <p:spPr>
            <a:xfrm>
              <a:off x="10104970" y="1464053"/>
              <a:ext cx="1428066" cy="258678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最终动作序列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B786D05-05EC-4354-BA76-2C71557431BF}"/>
                </a:ext>
              </a:extLst>
            </p:cNvPr>
            <p:cNvCxnSpPr>
              <a:cxnSpLocks/>
            </p:cNvCxnSpPr>
            <p:nvPr/>
          </p:nvCxnSpPr>
          <p:spPr>
            <a:xfrm>
              <a:off x="9500216" y="2161885"/>
              <a:ext cx="301336" cy="42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9A80830-4737-4ABD-B372-8C85D19B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9150" y="1177802"/>
              <a:ext cx="1912848" cy="984083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8DFA259-B485-4560-A364-4F8BABBCF59C}"/>
                </a:ext>
              </a:extLst>
            </p:cNvPr>
            <p:cNvSpPr/>
            <p:nvPr/>
          </p:nvSpPr>
          <p:spPr>
            <a:xfrm>
              <a:off x="4489150" y="2737760"/>
              <a:ext cx="1912848" cy="7596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一个老人在沙漠中行走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06166F5-9F44-447C-BEC6-50D5958E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9150" y="4110132"/>
              <a:ext cx="1912848" cy="1043372"/>
            </a:xfrm>
            <a:prstGeom prst="rect">
              <a:avLst/>
            </a:prstGeom>
          </p:spPr>
        </p:pic>
        <p:sp>
          <p:nvSpPr>
            <p:cNvPr id="18" name="闪电形 17">
              <a:extLst>
                <a:ext uri="{FF2B5EF4-FFF2-40B4-BE49-F238E27FC236}">
                  <a16:creationId xmlns:a16="http://schemas.microsoft.com/office/drawing/2014/main" id="{C1823073-E584-4C0B-96A4-3D59510DBA5A}"/>
                </a:ext>
              </a:extLst>
            </p:cNvPr>
            <p:cNvSpPr/>
            <p:nvPr/>
          </p:nvSpPr>
          <p:spPr>
            <a:xfrm>
              <a:off x="8681946" y="1575484"/>
              <a:ext cx="912395" cy="567808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创新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7057F51-7B98-45B0-896B-A39A73A53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7105" y="2757448"/>
              <a:ext cx="397966" cy="116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05CFBFE-51E8-4EC7-BEB3-9B98E52A123A}"/>
              </a:ext>
            </a:extLst>
          </p:cNvPr>
          <p:cNvSpPr txBox="1"/>
          <p:nvPr/>
        </p:nvSpPr>
        <p:spPr>
          <a:xfrm>
            <a:off x="174553" y="4957695"/>
            <a:ext cx="11265994" cy="1352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）（</a:t>
            </a:r>
            <a:r>
              <a:rPr lang="zh-CN" altLang="en-US" sz="1400" b="1" dirty="0">
                <a:solidFill>
                  <a:srgbClr val="FF0000"/>
                </a:solidFill>
              </a:rPr>
              <a:t>重点</a:t>
            </a:r>
            <a:r>
              <a:rPr lang="zh-CN" altLang="en-US" sz="1400" dirty="0"/>
              <a:t>）很多时候，我们希望依据</a:t>
            </a:r>
            <a:r>
              <a:rPr lang="zh-CN" altLang="en-US" sz="1400" b="1" dirty="0"/>
              <a:t>场景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语境</a:t>
            </a:r>
            <a:r>
              <a:rPr lang="en-US" altLang="zh-CN" sz="1400" b="1" dirty="0"/>
              <a:t>)</a:t>
            </a:r>
            <a:r>
              <a:rPr lang="zh-CN" altLang="en-US" sz="1400" dirty="0"/>
              <a:t>来进行风格化，而这部分的工作目前是缺失的。由艺术家</a:t>
            </a:r>
            <a:r>
              <a:rPr lang="en-US" altLang="zh-CN" sz="1400" dirty="0"/>
              <a:t>/</a:t>
            </a:r>
            <a:r>
              <a:rPr lang="zh-CN" altLang="en-US" sz="1400" dirty="0"/>
              <a:t>设计师来手动指定详细且细粒度的风格是不现实的，且很多动作的风格具备局部的复杂性。举个例子，如果我是下雨</a:t>
            </a:r>
            <a:r>
              <a:rPr lang="en-US" altLang="zh-CN" sz="1400" dirty="0"/>
              <a:t>+</a:t>
            </a:r>
            <a:r>
              <a:rPr lang="zh-CN" altLang="en-US" sz="1400" dirty="0"/>
              <a:t>刮大风的场景，那么人类的运动风格应当是下半身尽量保持稳定，但上半身会不稳定（可以举其他类似的例子）；我们的工作同时可以将场景信息用于风格化的训练，使得用户可以通过场景切换来隐式实现风格化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2CF415-E8BB-41C7-9630-6D3B588D52E3}"/>
              </a:ext>
            </a:extLst>
          </p:cNvPr>
          <p:cNvSpPr txBox="1"/>
          <p:nvPr/>
        </p:nvSpPr>
        <p:spPr>
          <a:xfrm>
            <a:off x="7306321" y="153976"/>
            <a:ext cx="6311679" cy="9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目前进展：跑通动作生成风格迁移 </a:t>
            </a:r>
            <a:r>
              <a:rPr lang="en-US" altLang="zh-CN" sz="1400" dirty="0"/>
              <a:t>MCM-LDM: [CVPR 2024] </a:t>
            </a:r>
          </a:p>
          <a:p>
            <a:r>
              <a:rPr lang="en-US" altLang="zh-CN" sz="1050" dirty="0"/>
              <a:t>Arbitrary Motion Style Transfer with Multi-condition Motion Latent Diffusion </a:t>
            </a:r>
            <a:r>
              <a:rPr lang="en-US" altLang="zh-CN" sz="1000" dirty="0"/>
              <a:t>Model</a:t>
            </a:r>
          </a:p>
          <a:p>
            <a:r>
              <a:rPr lang="en-US" altLang="zh-CN" sz="1000" dirty="0"/>
              <a:t>(</a:t>
            </a:r>
            <a:r>
              <a:rPr lang="en-US" altLang="zh-CN" sz="1400" dirty="0">
                <a:hlinkClick r:id="rId4"/>
              </a:rPr>
              <a:t>https://github.com/xingliangjin/mcm-ldm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4454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1275434" y="256272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477127" y="2562726"/>
            <a:ext cx="445168" cy="111292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场景信息：大风天气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无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1275434" y="291601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大风中，行走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DD85962-95CE-410F-AE6B-BCF5EE9A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195" y="3429000"/>
            <a:ext cx="1592239" cy="211019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A57AC10-F52C-44E0-8094-3E0C3DA1472F}"/>
              </a:ext>
            </a:extLst>
          </p:cNvPr>
          <p:cNvSpPr/>
          <p:nvPr/>
        </p:nvSpPr>
        <p:spPr>
          <a:xfrm>
            <a:off x="7832557" y="5166216"/>
            <a:ext cx="1110991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F23CC-F34E-4683-926E-7A46C0311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261" y="3550279"/>
            <a:ext cx="1273389" cy="18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6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4035452" y="2429454"/>
            <a:ext cx="445169" cy="2039352"/>
          </a:xfrm>
          <a:prstGeom prst="rightBrace">
            <a:avLst>
              <a:gd name="adj1" fmla="val 4887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场景信息：雨天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小孩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5DBC22-202B-43B7-95B7-37193FC8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4" y="2705034"/>
            <a:ext cx="1784808" cy="148819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05CFD91-BBDB-4560-B1D4-DFA73C823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545" y="3182353"/>
            <a:ext cx="1587833" cy="151493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4F88E66-F3C7-4C0B-B8FB-889E17857AD2}"/>
              </a:ext>
            </a:extLst>
          </p:cNvPr>
          <p:cNvSpPr/>
          <p:nvPr/>
        </p:nvSpPr>
        <p:spPr>
          <a:xfrm>
            <a:off x="1362608" y="2193393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C88C81-A8FA-41AE-88B1-5430648A16C4}"/>
              </a:ext>
            </a:extLst>
          </p:cNvPr>
          <p:cNvSpPr/>
          <p:nvPr/>
        </p:nvSpPr>
        <p:spPr>
          <a:xfrm>
            <a:off x="1873499" y="5136559"/>
            <a:ext cx="8746958" cy="1519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通过场景编码器学习到例如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雨天易打滑，</a:t>
            </a:r>
            <a:endParaRPr lang="en-US" altLang="zh-CN" dirty="0"/>
          </a:p>
          <a:p>
            <a:pPr algn="ctr"/>
            <a:r>
              <a:rPr lang="zh-CN" altLang="en-US" dirty="0"/>
              <a:t>沙漠中一步一顿行走艰难，</a:t>
            </a:r>
            <a:endParaRPr lang="en-US" altLang="zh-CN" dirty="0"/>
          </a:p>
          <a:p>
            <a:pPr algn="ctr"/>
            <a:r>
              <a:rPr lang="zh-CN" altLang="en-US" dirty="0"/>
              <a:t>大风天气会有捂住头，行走艰难的情况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81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949184" y="2162677"/>
            <a:ext cx="445169" cy="2039352"/>
          </a:xfrm>
          <a:prstGeom prst="rightBrace">
            <a:avLst>
              <a:gd name="adj1" fmla="val 4887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场景信息：雨天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左手抬起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C88C81-A8FA-41AE-88B1-5430648A16C4}"/>
              </a:ext>
            </a:extLst>
          </p:cNvPr>
          <p:cNvSpPr/>
          <p:nvPr/>
        </p:nvSpPr>
        <p:spPr>
          <a:xfrm>
            <a:off x="1873499" y="5309086"/>
            <a:ext cx="8746958" cy="13472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通过场景编码器，即使新的输入只输入文本，以及不同的性格（风格），依旧可以获取到场景编码器学习的信息：雨天容易打滑（正交损失）</a:t>
            </a:r>
            <a:endParaRPr lang="en-US" altLang="zh-CN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12FD43F-392E-4DE8-8417-32796B71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556" y="3245693"/>
            <a:ext cx="1192142" cy="164144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E7A6C97-0A07-49BC-9523-D13F4AC6F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104" y="3561167"/>
            <a:ext cx="1539071" cy="119037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61D6770-A094-437B-990D-A7EA98E6FA4B}"/>
              </a:ext>
            </a:extLst>
          </p:cNvPr>
          <p:cNvSpPr/>
          <p:nvPr/>
        </p:nvSpPr>
        <p:spPr>
          <a:xfrm>
            <a:off x="1405782" y="246817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B22077-E5D6-4364-9EC6-49227B0517C2}"/>
              </a:ext>
            </a:extLst>
          </p:cNvPr>
          <p:cNvSpPr/>
          <p:nvPr/>
        </p:nvSpPr>
        <p:spPr>
          <a:xfrm>
            <a:off x="1405782" y="282146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雨天，跑步，</a:t>
            </a:r>
            <a:endParaRPr lang="en-US" altLang="zh-CN" dirty="0"/>
          </a:p>
          <a:p>
            <a:pPr algn="ctr"/>
            <a:r>
              <a:rPr lang="zh-CN" altLang="en-US" dirty="0"/>
              <a:t>左手抬起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0F70B2-731C-4951-985E-2C1325AE9062}"/>
              </a:ext>
            </a:extLst>
          </p:cNvPr>
          <p:cNvSpPr/>
          <p:nvPr/>
        </p:nvSpPr>
        <p:spPr>
          <a:xfrm>
            <a:off x="7832557" y="4110241"/>
            <a:ext cx="1110991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示意图</a:t>
            </a:r>
          </a:p>
        </p:txBody>
      </p:sp>
    </p:spTree>
    <p:extLst>
      <p:ext uri="{BB962C8B-B14F-4D97-AF65-F5344CB8AC3E}">
        <p14:creationId xmlns:p14="http://schemas.microsoft.com/office/powerpoint/2010/main" val="93382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C6B2-E66A-4388-BF6C-BB70B91C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75222A-82E7-47E0-9769-1F451981D6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0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目前进展：跑通动作生成风格迁移 </a:t>
            </a:r>
            <a:r>
              <a:rPr lang="en-US" altLang="zh-CN" sz="1400" dirty="0"/>
              <a:t>MCM-LDM: [CVPR 2024] </a:t>
            </a:r>
          </a:p>
          <a:p>
            <a:r>
              <a:rPr lang="en-US" altLang="zh-CN" sz="1050" dirty="0"/>
              <a:t>MCM-LDM : Arbitrary Motion Style Transfer with Multi-condition Motion Latent Diffusion </a:t>
            </a:r>
            <a:r>
              <a:rPr lang="en-US" altLang="zh-CN" sz="1000" dirty="0"/>
              <a:t>Model</a:t>
            </a:r>
          </a:p>
          <a:p>
            <a:r>
              <a:rPr lang="en-US" altLang="zh-CN" sz="1000" dirty="0"/>
              <a:t>(</a:t>
            </a:r>
            <a:r>
              <a:rPr lang="en-US" altLang="zh-CN" sz="1400" dirty="0">
                <a:hlinkClick r:id="rId2"/>
              </a:rPr>
              <a:t>https://github.com/xingliangjin/mcm-ldm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327D30-2622-407B-95E1-159BEF1A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5" y="2978150"/>
            <a:ext cx="10648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57C8B-9AEF-2E9A-6611-FC5109D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600130-C3A3-79B9-1698-C36A67818CCF}"/>
              </a:ext>
            </a:extLst>
          </p:cNvPr>
          <p:cNvSpPr txBox="1"/>
          <p:nvPr/>
        </p:nvSpPr>
        <p:spPr>
          <a:xfrm>
            <a:off x="838200" y="1690688"/>
            <a:ext cx="10292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数据集：</a:t>
            </a:r>
            <a:r>
              <a:rPr lang="en-US" altLang="zh-CN" dirty="0"/>
              <a:t>HumanML3D</a:t>
            </a:r>
            <a:r>
              <a:rPr lang="zh-CN" altLang="en-US" dirty="0"/>
              <a:t>数据集（大家都用）</a:t>
            </a:r>
            <a:r>
              <a:rPr lang="en-US" altLang="zh-CN" dirty="0"/>
              <a:t>+ Style100</a:t>
            </a:r>
            <a:r>
              <a:rPr lang="zh-CN" altLang="en-US" dirty="0"/>
              <a:t>数据集（做风格化的，近期工作用的较多。）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思考：对于场景来说，现有的数据集不支持，可以在网络上爬取一些视频资源</a:t>
            </a:r>
            <a:r>
              <a:rPr lang="en-US" altLang="zh-CN" dirty="0"/>
              <a:t>+</a:t>
            </a:r>
            <a:r>
              <a:rPr lang="zh-CN" altLang="en-US" dirty="0"/>
              <a:t>动作提取，后面会说。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2.Step 1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对比学习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互联网上有非常多的动作风格视频资源，难以用简单的类别来分类，我们希望能够通过对比学习，让网络学习到没见过的风格：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1C683E-DA77-2472-C928-DC3E6A72E868}"/>
              </a:ext>
            </a:extLst>
          </p:cNvPr>
          <p:cNvSpPr txBox="1"/>
          <p:nvPr/>
        </p:nvSpPr>
        <p:spPr>
          <a:xfrm>
            <a:off x="3397827" y="2060020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2"/>
              </a:rPr>
              <a:t>https://www.ianxmason.com/100style/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6743BA-AF5A-E0B5-FDFF-A2D3E572938D}"/>
              </a:ext>
            </a:extLst>
          </p:cNvPr>
          <p:cNvSpPr txBox="1"/>
          <p:nvPr/>
        </p:nvSpPr>
        <p:spPr>
          <a:xfrm>
            <a:off x="1697529" y="4108857"/>
            <a:ext cx="840243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zh-CN" sz="1400" b="1" i="0" dirty="0">
                <a:solidFill>
                  <a:srgbClr val="232D36"/>
                </a:solidFill>
                <a:effectLst/>
                <a:latin typeface="PingFang SC"/>
              </a:rPr>
              <a:t>(1) 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优势分析</a:t>
            </a:r>
          </a:p>
          <a:p>
            <a:pPr algn="l">
              <a:spcAft>
                <a:spcPts val="1200"/>
              </a:spcAft>
              <a:buNone/>
            </a:pP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对比学习在编码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未见风格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时可能具有优势，原因如下：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特征空间泛化性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：对比学习通过拉近正样本（同风格）、推开负样本（不同风格），迫使编码器学习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风格的本质特征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（如运动频率、幅度分布），而非简单记忆训练集风格。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0" i="1" dirty="0">
                <a:solidFill>
                  <a:srgbClr val="232D36"/>
                </a:solidFill>
                <a:effectLst/>
                <a:latin typeface="PingFang SC"/>
              </a:rPr>
              <a:t>例如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：训练集有“优雅”和“僵硬”风格，测试时输入“慵懒”视频，编码器可能捕捉到“低频率</a:t>
            </a:r>
            <a:r>
              <a:rPr lang="en-US" altLang="zh-CN" sz="1400" b="0" i="0" dirty="0">
                <a:solidFill>
                  <a:srgbClr val="232D36"/>
                </a:solidFill>
                <a:effectLst/>
                <a:latin typeface="PingFang SC"/>
              </a:rPr>
              <a:t>+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大幅度”的共性特征，泛化出合理编码。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无监督适应性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：若对比学习的负样本足够多样（如跨数据集采样），编码器会更关注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相对差异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而非绝对标签，对未见风格更鲁棒。</a:t>
            </a:r>
          </a:p>
        </p:txBody>
      </p:sp>
    </p:spTree>
    <p:extLst>
      <p:ext uri="{BB962C8B-B14F-4D97-AF65-F5344CB8AC3E}">
        <p14:creationId xmlns:p14="http://schemas.microsoft.com/office/powerpoint/2010/main" val="15334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EE93-9CBC-F0DB-D0C1-BE9BCCD8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45DC-CE6B-8267-A177-4A0E2AFB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912E0E-9AD0-4BE9-A70B-CBB3C037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20" y="1422832"/>
            <a:ext cx="98964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4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DA95-0225-40AA-BA35-EB1BA8D3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CC498-E8E9-419F-B612-22B984E8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82250" cy="27622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3BDCF2C-A212-4EDB-A907-2AA8EBA5492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/>
              <a:t>2025.5.22 </a:t>
            </a:r>
            <a:r>
              <a:rPr lang="zh-CN" altLang="en-US" sz="3600" b="1"/>
              <a:t>基本</a:t>
            </a:r>
            <a:r>
              <a:rPr lang="en-US" altLang="zh-CN" sz="3600" b="1"/>
              <a:t>pipeline</a:t>
            </a:r>
            <a:r>
              <a:rPr lang="zh-CN" altLang="en-US" sz="3600" b="1"/>
              <a:t>和创新点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408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5C2E97-75EB-443E-A82B-6FA13451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" y="828675"/>
            <a:ext cx="11125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5E11-DD3B-4678-B01E-D380B7CB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92CB5B-DDAB-4AE0-B06C-E867DD11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13" y="2891511"/>
            <a:ext cx="4925367" cy="23965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15E560-DE34-4C3F-8A49-0C0D24B7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1" y="365125"/>
            <a:ext cx="4768676" cy="588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1275434" y="1024006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1275434" y="256272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1275434" y="3922294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477126" y="1552073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34" y="1356060"/>
            <a:ext cx="1912848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1275434" y="291601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一个老人在沙漠中行走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44B7A-4F81-464B-8BE2-B671E186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34" y="4288390"/>
            <a:ext cx="1912848" cy="1043372"/>
          </a:xfrm>
          <a:prstGeom prst="rect">
            <a:avLst/>
          </a:prstGeom>
        </p:spPr>
      </p:pic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16440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867510" y="1062885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3952095" y="2410013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10720194" y="1118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3952095" y="4183021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原始动作序列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6428511" y="1487460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6896315" y="1643187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6896314" y="3129087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10329327" y="1589045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9001841" y="2768139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10" y="1394939"/>
            <a:ext cx="1912848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3952095" y="2763305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沙漠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8118155" y="1426184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D0179E-49F5-4BD8-8B57-ACBBFFE8A10F}"/>
              </a:ext>
            </a:extLst>
          </p:cNvPr>
          <p:cNvSpPr/>
          <p:nvPr/>
        </p:nvSpPr>
        <p:spPr>
          <a:xfrm>
            <a:off x="3952094" y="1382499"/>
            <a:ext cx="191284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风格动作序列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5EBBE-A509-4453-9311-35EEDEA38676}"/>
              </a:ext>
            </a:extLst>
          </p:cNvPr>
          <p:cNvSpPr txBox="1"/>
          <p:nvPr/>
        </p:nvSpPr>
        <p:spPr>
          <a:xfrm>
            <a:off x="2425823" y="56493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+ 场景</a:t>
            </a:r>
          </a:p>
        </p:txBody>
      </p:sp>
    </p:spTree>
    <p:extLst>
      <p:ext uri="{BB962C8B-B14F-4D97-AF65-F5344CB8AC3E}">
        <p14:creationId xmlns:p14="http://schemas.microsoft.com/office/powerpoint/2010/main" val="195538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649796" y="1208479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3952095" y="2410013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10720194" y="1118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3952095" y="4183021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原始动作序列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6428511" y="1487460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6896315" y="1643187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6896314" y="3129087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10329327" y="1589045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9001841" y="2768139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6" y="1540533"/>
            <a:ext cx="1912846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3952095" y="2763305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沙漠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8118155" y="1426184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D0179E-49F5-4BD8-8B57-ACBBFFE8A10F}"/>
              </a:ext>
            </a:extLst>
          </p:cNvPr>
          <p:cNvSpPr/>
          <p:nvPr/>
        </p:nvSpPr>
        <p:spPr>
          <a:xfrm>
            <a:off x="3952094" y="1382499"/>
            <a:ext cx="191284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风格动作序列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5EBBE-A509-4453-9311-35EEDEA38676}"/>
              </a:ext>
            </a:extLst>
          </p:cNvPr>
          <p:cNvSpPr txBox="1"/>
          <p:nvPr/>
        </p:nvSpPr>
        <p:spPr>
          <a:xfrm>
            <a:off x="2425823" y="564932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</a:t>
            </a:r>
            <a:r>
              <a:rPr lang="en-US" altLang="zh-CN" dirty="0"/>
              <a:t>-&gt;</a:t>
            </a:r>
            <a:r>
              <a:rPr lang="zh-CN" altLang="en-US" dirty="0"/>
              <a:t>最终动作序列</a:t>
            </a:r>
            <a:r>
              <a:rPr lang="en-US" altLang="zh-CN" dirty="0"/>
              <a:t>(</a:t>
            </a:r>
            <a:r>
              <a:rPr lang="zh-CN" altLang="en-US" dirty="0"/>
              <a:t>动作风格迁移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40BF8F-257E-4812-8D19-358D9CCEAD98}"/>
              </a:ext>
            </a:extLst>
          </p:cNvPr>
          <p:cNvSpPr txBox="1"/>
          <p:nvPr/>
        </p:nvSpPr>
        <p:spPr>
          <a:xfrm>
            <a:off x="2424343" y="6278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+ 场景</a:t>
            </a:r>
          </a:p>
        </p:txBody>
      </p:sp>
    </p:spTree>
    <p:extLst>
      <p:ext uri="{BB962C8B-B14F-4D97-AF65-F5344CB8AC3E}">
        <p14:creationId xmlns:p14="http://schemas.microsoft.com/office/powerpoint/2010/main" val="286968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990</Words>
  <Application>Microsoft Office PowerPoint</Application>
  <PresentationFormat>宽屏</PresentationFormat>
  <Paragraphs>120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PingFang SC</vt:lpstr>
      <vt:lpstr>等线</vt:lpstr>
      <vt:lpstr>等线 Light</vt:lpstr>
      <vt:lpstr>Arial</vt:lpstr>
      <vt:lpstr>Office 主题​​</vt:lpstr>
      <vt:lpstr>2025.5.22 基本pipeline和创新点</vt:lpstr>
      <vt:lpstr>2025.5.22 基本pipeline和创新点</vt:lpstr>
      <vt:lpstr>2025.5.22 基本pipeline和创新点</vt:lpstr>
      <vt:lpstr>PowerPoint 演示文稿</vt:lpstr>
      <vt:lpstr>PowerPoint 演示文稿</vt:lpstr>
      <vt:lpstr>损失部分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目前进展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203</cp:revision>
  <dcterms:created xsi:type="dcterms:W3CDTF">2025-05-14T07:18:39Z</dcterms:created>
  <dcterms:modified xsi:type="dcterms:W3CDTF">2025-05-30T03:08:10Z</dcterms:modified>
</cp:coreProperties>
</file>