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2" r:id="rId2"/>
    <p:sldId id="274" r:id="rId3"/>
    <p:sldId id="275" r:id="rId4"/>
    <p:sldId id="273" r:id="rId5"/>
    <p:sldId id="261" r:id="rId6"/>
    <p:sldId id="271" r:id="rId7"/>
    <p:sldId id="260" r:id="rId8"/>
    <p:sldId id="262" r:id="rId9"/>
    <p:sldId id="265" r:id="rId10"/>
    <p:sldId id="266" r:id="rId11"/>
    <p:sldId id="267" r:id="rId12"/>
    <p:sldId id="258" r:id="rId13"/>
    <p:sldId id="269" r:id="rId14"/>
    <p:sldId id="270" r:id="rId15"/>
    <p:sldId id="263" r:id="rId16"/>
    <p:sldId id="259" r:id="rId17"/>
    <p:sldId id="264" r:id="rId18"/>
    <p:sldId id="268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374" autoAdjust="0"/>
  </p:normalViewPr>
  <p:slideViewPr>
    <p:cSldViewPr snapToGrid="0">
      <p:cViewPr varScale="1">
        <p:scale>
          <a:sx n="88" d="100"/>
          <a:sy n="88" d="100"/>
        </p:scale>
        <p:origin x="14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AB1494-03FF-40F9-B053-488FEE4C592E}" type="datetimeFigureOut">
              <a:rPr lang="zh-CN" altLang="en-US" smtClean="0"/>
              <a:t>2025/5/30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DA29E-3FEC-4C6F-8EE0-90AC084E35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072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DA29E-3FEC-4C6F-8EE0-90AC084E35E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789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DA29E-3FEC-4C6F-8EE0-90AC084E35E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127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DA29E-3FEC-4C6F-8EE0-90AC084E35E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671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DA29E-3FEC-4C6F-8EE0-90AC084E35E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997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DA29E-3FEC-4C6F-8EE0-90AC084E35E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873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DA29E-3FEC-4C6F-8EE0-90AC084E35E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485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1EB8B-2406-48C9-B9DF-2C943558158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986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https://www.bilibili.com/video/BV1zGxReCERP/?spm_id_from=333.337.search-card.all.click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1EB8B-2406-48C9-B9DF-2C943558158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690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https://www.bilibili.com/video/BV1zGxReCERP/?spm_id_from=333.337.search-card.all.click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1EB8B-2406-48C9-B9DF-2C943558158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500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3CC649-951C-CCB4-6B49-85B79B24F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BA6A98-744C-7C50-A616-E05EE5D30E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3B1451-6C1C-6823-CF07-00B22102F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205C-E85D-4B8F-9304-59A1D411154E}" type="datetimeFigureOut">
              <a:rPr lang="zh-CN" altLang="en-US" smtClean="0"/>
              <a:t>2025/5/30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BDC388-DC20-C900-B01B-F2B2BD604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77CBCD-5865-1C74-3974-DDA8817F0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1D6E-2F7E-416B-81ED-DAF32E18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391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4568C3-5CEB-C40D-3318-3773E154A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134E5F-5EBC-6F32-BA55-2D60E4075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04EB36-208A-739A-8FFE-896778207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205C-E85D-4B8F-9304-59A1D411154E}" type="datetimeFigureOut">
              <a:rPr lang="zh-CN" altLang="en-US" smtClean="0"/>
              <a:t>2025/5/30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C43CC3-544F-E0D6-EF5E-13F84C0A4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EF15E8-9D28-E547-6D70-C9A16598B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1D6E-2F7E-416B-81ED-DAF32E18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909D03F-A6E6-BB7C-CF5A-2E42471828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D405ED-17EB-D06A-AEC8-7DE3744FD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4DBB45-79B8-80A4-F2F6-33A536F46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205C-E85D-4B8F-9304-59A1D411154E}" type="datetimeFigureOut">
              <a:rPr lang="zh-CN" altLang="en-US" smtClean="0"/>
              <a:t>2025/5/30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CFC87E-E67A-32A5-92CC-56DA009A9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1108E1-EFAC-10C5-9BC4-E407C07B2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1D6E-2F7E-416B-81ED-DAF32E18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972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BD6413-E56A-0B77-94FF-568BC27C1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3BA4E1-2DC8-0434-CD38-C07445DB5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182DF5-6D7E-A091-3355-8A6F67B17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205C-E85D-4B8F-9304-59A1D411154E}" type="datetimeFigureOut">
              <a:rPr lang="zh-CN" altLang="en-US" smtClean="0"/>
              <a:t>2025/5/30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68FE5D-C459-EED2-CC66-9A013C761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E4A6C9-D9B6-E5BB-D798-28AA8A343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1D6E-2F7E-416B-81ED-DAF32E18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768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BBAF2B-855D-1460-0BFD-51AACA094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7400C9-A226-90D1-E0EF-68E8CAF5F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03D9D0-9813-0B3D-FD9A-1F56E4D3F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205C-E85D-4B8F-9304-59A1D411154E}" type="datetimeFigureOut">
              <a:rPr lang="zh-CN" altLang="en-US" smtClean="0"/>
              <a:t>2025/5/30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4BCDCF-E820-2358-01DD-6223B946D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4FE2E9-40C4-6515-0151-B1A8BAD86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1D6E-2F7E-416B-81ED-DAF32E18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956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C9ECC-850A-8636-4721-C9869D68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F332A4-6717-6BDD-BEEF-6CE735AC13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9DB551-33E8-6858-7136-B0A63F474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973FE1-6A70-F0EF-CA5C-B0F6EA0EE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205C-E85D-4B8F-9304-59A1D411154E}" type="datetimeFigureOut">
              <a:rPr lang="zh-CN" altLang="en-US" smtClean="0"/>
              <a:t>2025/5/30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DD51B2-2E61-FB7C-1C9D-F946B0855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5C3D14-81E5-2B68-90EF-B8B30820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1D6E-2F7E-416B-81ED-DAF32E18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629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389FC-D75D-2D48-5E0C-65ACA6560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B28D33-43EC-2538-0C83-5C46DA22D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55C31A-C9F7-587E-6C7B-C042F610C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B9B09D-3C95-0D09-2D88-28FEB91043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3B0BEE-C1A4-97E4-AA49-A09CCF6D5B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8EED2F0-A955-2570-316E-1A7808B86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205C-E85D-4B8F-9304-59A1D411154E}" type="datetimeFigureOut">
              <a:rPr lang="zh-CN" altLang="en-US" smtClean="0"/>
              <a:t>2025/5/30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EE7420-EDF7-67F6-4FE7-0365D73D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6DE13EA-5DE3-EC84-EA79-C0F72B6DC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1D6E-2F7E-416B-81ED-DAF32E18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801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B724EA-D1A9-0FE2-2CFF-5B9F3E90C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916CEB-8CF2-50D4-1184-AFA76AA1B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205C-E85D-4B8F-9304-59A1D411154E}" type="datetimeFigureOut">
              <a:rPr lang="zh-CN" altLang="en-US" smtClean="0"/>
              <a:t>2025/5/30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E39454A-E21A-F61E-A98A-15E7CB005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225CCA-29E8-85E5-6FA4-83804D5A0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1D6E-2F7E-416B-81ED-DAF32E18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474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E3E2EB-CEF5-062D-679E-6B35564D0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205C-E85D-4B8F-9304-59A1D411154E}" type="datetimeFigureOut">
              <a:rPr lang="zh-CN" altLang="en-US" smtClean="0"/>
              <a:t>2025/5/30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5C40CB7-D16B-A43B-FC37-37DE4CF9C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EA44B0-1490-C3D0-D62B-B81507F94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1D6E-2F7E-416B-81ED-DAF32E18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991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2432FB-F44D-DD6B-17F3-5DC211F42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D1D3B0-D264-6F70-9C88-286FD162C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D4DEE8-7AD3-F1E0-DA21-ED95C6E40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79F48B-88FF-99E7-363A-FA8C417DB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205C-E85D-4B8F-9304-59A1D411154E}" type="datetimeFigureOut">
              <a:rPr lang="zh-CN" altLang="en-US" smtClean="0"/>
              <a:t>2025/5/30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245A87-3CC9-D7BB-7343-F2DE37626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AE9826-4DBB-7AFB-85A5-D1F133080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1D6E-2F7E-416B-81ED-DAF32E18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275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3F3D22-DFC2-70DF-1148-3C18D1B8A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F7FDF81-C3F4-C170-347A-BBACFB4477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4BEAD0-E096-41FB-9372-DFA34D6DA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4B2E91-B4AC-C4C2-1945-C11E90950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205C-E85D-4B8F-9304-59A1D411154E}" type="datetimeFigureOut">
              <a:rPr lang="zh-CN" altLang="en-US" smtClean="0"/>
              <a:t>2025/5/30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C1E801-4FAE-1914-85A4-7470CB8A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B01760-DF01-052E-A38A-674C5F54B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1D6E-2F7E-416B-81ED-DAF32E18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540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A65E7A0-DFF1-824A-FBB9-75CC59241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397107-506C-AE7C-9310-4A602BC59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DB9997-9D83-780F-39D7-11A752998D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F205C-E85D-4B8F-9304-59A1D411154E}" type="datetimeFigureOut">
              <a:rPr lang="zh-CN" altLang="en-US" smtClean="0"/>
              <a:t>2025/5/30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CD663D-F861-FE46-DBF7-6144B6A5D5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B84D87-319D-9D3F-E654-1C6485867F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A1D6E-2F7E-416B-81ED-DAF32E18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12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hub.com/xingliangjin/mcm-ld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ingliangjin/mcm-ld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xingliangjin/mcm-ldm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anxmason.com/100styl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A108721-6B29-47D2-8FF3-C274166AFFD2}"/>
              </a:ext>
            </a:extLst>
          </p:cNvPr>
          <p:cNvSpPr/>
          <p:nvPr/>
        </p:nvSpPr>
        <p:spPr>
          <a:xfrm>
            <a:off x="762115" y="1402260"/>
            <a:ext cx="1912848" cy="3693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视频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5208FF7-0089-468D-AD60-3F01003BF7E9}"/>
              </a:ext>
            </a:extLst>
          </p:cNvPr>
          <p:cNvSpPr/>
          <p:nvPr/>
        </p:nvSpPr>
        <p:spPr>
          <a:xfrm>
            <a:off x="3919438" y="2942359"/>
            <a:ext cx="1912848" cy="3729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场景信息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3C01684-C253-4EEC-9B5A-715096ABE74A}"/>
              </a:ext>
            </a:extLst>
          </p:cNvPr>
          <p:cNvSpPr txBox="1"/>
          <p:nvPr/>
        </p:nvSpPr>
        <p:spPr>
          <a:xfrm>
            <a:off x="831562" y="944847"/>
            <a:ext cx="353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多模态输入（可选，自由组合）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75959D4-1156-4AB2-981A-11E823DD2B2F}"/>
              </a:ext>
            </a:extLst>
          </p:cNvPr>
          <p:cNvSpPr txBox="1"/>
          <p:nvPr/>
        </p:nvSpPr>
        <p:spPr>
          <a:xfrm>
            <a:off x="10687537" y="15195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输出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6A6415A-F8E8-4BD7-A39A-53AFD81D392F}"/>
              </a:ext>
            </a:extLst>
          </p:cNvPr>
          <p:cNvSpPr/>
          <p:nvPr/>
        </p:nvSpPr>
        <p:spPr>
          <a:xfrm>
            <a:off x="3919438" y="1480099"/>
            <a:ext cx="1912848" cy="366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原始动作序列</a:t>
            </a:r>
          </a:p>
        </p:txBody>
      </p:sp>
      <p:sp>
        <p:nvSpPr>
          <p:cNvPr id="11" name="右大括号 10">
            <a:extLst>
              <a:ext uri="{FF2B5EF4-FFF2-40B4-BE49-F238E27FC236}">
                <a16:creationId xmlns:a16="http://schemas.microsoft.com/office/drawing/2014/main" id="{F050D5C5-6AC4-4D0B-9D98-D9BEAA3FBCAA}"/>
              </a:ext>
            </a:extLst>
          </p:cNvPr>
          <p:cNvSpPr/>
          <p:nvPr/>
        </p:nvSpPr>
        <p:spPr>
          <a:xfrm>
            <a:off x="6395854" y="1888924"/>
            <a:ext cx="445169" cy="3056021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7070245-990F-48A0-BB7C-FD254767F621}"/>
              </a:ext>
            </a:extLst>
          </p:cNvPr>
          <p:cNvSpPr/>
          <p:nvPr/>
        </p:nvSpPr>
        <p:spPr>
          <a:xfrm>
            <a:off x="6863658" y="2044651"/>
            <a:ext cx="1913020" cy="86627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场景信息：沙漠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43168D4-0A16-4E15-9A8D-F06EAC7AF9D5}"/>
              </a:ext>
            </a:extLst>
          </p:cNvPr>
          <p:cNvSpPr/>
          <p:nvPr/>
        </p:nvSpPr>
        <p:spPr>
          <a:xfrm>
            <a:off x="6863657" y="3530551"/>
            <a:ext cx="1913021" cy="95651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性格风格：</a:t>
            </a:r>
            <a:endParaRPr lang="en-US" altLang="zh-CN" dirty="0"/>
          </a:p>
          <a:p>
            <a:pPr algn="ctr"/>
            <a:r>
              <a:rPr lang="zh-CN" altLang="en-US" dirty="0"/>
              <a:t>老人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E12CF26-30EB-4F71-9703-F2D3A00DD689}"/>
              </a:ext>
            </a:extLst>
          </p:cNvPr>
          <p:cNvSpPr/>
          <p:nvPr/>
        </p:nvSpPr>
        <p:spPr>
          <a:xfrm>
            <a:off x="10296670" y="1990509"/>
            <a:ext cx="1428066" cy="258678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最终动作序列</a:t>
            </a:r>
            <a:endParaRPr lang="en-US" altLang="zh-CN" dirty="0"/>
          </a:p>
          <a:p>
            <a:pPr algn="ctr"/>
            <a:endParaRPr lang="en-US" altLang="zh-CN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1FBB67A-28F2-44BB-8FFA-BDFF1338170B}"/>
              </a:ext>
            </a:extLst>
          </p:cNvPr>
          <p:cNvCxnSpPr/>
          <p:nvPr/>
        </p:nvCxnSpPr>
        <p:spPr>
          <a:xfrm>
            <a:off x="8969184" y="3169603"/>
            <a:ext cx="890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BBAB3FFD-8B25-463D-9E0D-88C398136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115" y="1734314"/>
            <a:ext cx="1912846" cy="984083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2D35DFE5-6AD5-476C-B087-B3DB4B68C3D3}"/>
              </a:ext>
            </a:extLst>
          </p:cNvPr>
          <p:cNvSpPr/>
          <p:nvPr/>
        </p:nvSpPr>
        <p:spPr>
          <a:xfrm>
            <a:off x="3919438" y="3295651"/>
            <a:ext cx="1912848" cy="7596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沙漠</a:t>
            </a:r>
          </a:p>
        </p:txBody>
      </p:sp>
      <p:sp>
        <p:nvSpPr>
          <p:cNvPr id="17" name="闪电形 16">
            <a:extLst>
              <a:ext uri="{FF2B5EF4-FFF2-40B4-BE49-F238E27FC236}">
                <a16:creationId xmlns:a16="http://schemas.microsoft.com/office/drawing/2014/main" id="{07EFBCC8-9250-4ED5-90EA-8F1A95B6EBBC}"/>
              </a:ext>
            </a:extLst>
          </p:cNvPr>
          <p:cNvSpPr/>
          <p:nvPr/>
        </p:nvSpPr>
        <p:spPr>
          <a:xfrm>
            <a:off x="8085498" y="1827648"/>
            <a:ext cx="912395" cy="567808"/>
          </a:xfrm>
          <a:prstGeom prst="lightningBol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创新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FD0179E-49F5-4BD8-8B57-ACBBFFE8A10F}"/>
              </a:ext>
            </a:extLst>
          </p:cNvPr>
          <p:cNvSpPr/>
          <p:nvPr/>
        </p:nvSpPr>
        <p:spPr>
          <a:xfrm>
            <a:off x="3919439" y="4564231"/>
            <a:ext cx="1912847" cy="3693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风格动作序列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A75EBBE-A509-4453-9311-35EEDEA38676}"/>
              </a:ext>
            </a:extLst>
          </p:cNvPr>
          <p:cNvSpPr txBox="1"/>
          <p:nvPr/>
        </p:nvSpPr>
        <p:spPr>
          <a:xfrm>
            <a:off x="2284307" y="6108826"/>
            <a:ext cx="87538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Baseline : </a:t>
            </a:r>
            <a:r>
              <a:rPr lang="zh-CN" altLang="en-US" dirty="0"/>
              <a:t>原始动作序列 + 风格动作序列 </a:t>
            </a:r>
            <a:r>
              <a:rPr lang="en-US" altLang="zh-CN" dirty="0"/>
              <a:t>-&gt;</a:t>
            </a:r>
            <a:r>
              <a:rPr lang="zh-CN" altLang="en-US" dirty="0"/>
              <a:t>最终动作序列</a:t>
            </a:r>
            <a:r>
              <a:rPr lang="en-US" altLang="zh-CN" dirty="0"/>
              <a:t>(</a:t>
            </a:r>
            <a:r>
              <a:rPr lang="zh-CN" altLang="en-US" dirty="0"/>
              <a:t>动作风格迁移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440BF8F-257E-4812-8D19-358D9CCEAD98}"/>
              </a:ext>
            </a:extLst>
          </p:cNvPr>
          <p:cNvSpPr txBox="1"/>
          <p:nvPr/>
        </p:nvSpPr>
        <p:spPr>
          <a:xfrm>
            <a:off x="1827107" y="6424801"/>
            <a:ext cx="10531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Ours</a:t>
            </a:r>
            <a:r>
              <a:rPr lang="zh-CN" altLang="en-US" dirty="0"/>
              <a:t>： 原始动作序列</a:t>
            </a:r>
            <a:r>
              <a:rPr lang="en-US" altLang="zh-CN" dirty="0"/>
              <a:t>/</a:t>
            </a:r>
            <a:r>
              <a:rPr lang="zh-CN" altLang="en-US" dirty="0"/>
              <a:t>视频 + 风格动作序列</a:t>
            </a:r>
            <a:r>
              <a:rPr lang="en-US" altLang="zh-CN" dirty="0"/>
              <a:t>/</a:t>
            </a:r>
            <a:r>
              <a:rPr lang="zh-CN" altLang="en-US" dirty="0"/>
              <a:t>视频 + 场景 </a:t>
            </a:r>
            <a:r>
              <a:rPr lang="en-US" altLang="zh-CN" dirty="0"/>
              <a:t>-&gt;</a:t>
            </a:r>
            <a:r>
              <a:rPr lang="zh-CN" altLang="en-US" dirty="0"/>
              <a:t>最终动作序列</a:t>
            </a:r>
            <a:r>
              <a:rPr lang="en-US" altLang="zh-CN" dirty="0"/>
              <a:t>(</a:t>
            </a:r>
            <a:r>
              <a:rPr lang="zh-CN" altLang="en-US" dirty="0"/>
              <a:t>动作风格迁移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3F07331-8ECB-4F1D-8515-152A95A0FF52}"/>
              </a:ext>
            </a:extLst>
          </p:cNvPr>
          <p:cNvSpPr/>
          <p:nvPr/>
        </p:nvSpPr>
        <p:spPr>
          <a:xfrm>
            <a:off x="3919438" y="4941733"/>
            <a:ext cx="1912848" cy="7596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老人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78C680E-DCFA-4E76-B9C3-E3CA5CAB1B82}"/>
              </a:ext>
            </a:extLst>
          </p:cNvPr>
          <p:cNvSpPr txBox="1"/>
          <p:nvPr/>
        </p:nvSpPr>
        <p:spPr>
          <a:xfrm>
            <a:off x="7952014" y="4261080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老人在沙漠中走路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7D85401-07CA-4F11-B991-2C1C19D332B7}"/>
              </a:ext>
            </a:extLst>
          </p:cNvPr>
          <p:cNvSpPr/>
          <p:nvPr/>
        </p:nvSpPr>
        <p:spPr>
          <a:xfrm>
            <a:off x="3919438" y="1839793"/>
            <a:ext cx="1912848" cy="7596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走路</a:t>
            </a:r>
          </a:p>
        </p:txBody>
      </p:sp>
      <p:sp>
        <p:nvSpPr>
          <p:cNvPr id="4" name="十字形 3">
            <a:extLst>
              <a:ext uri="{FF2B5EF4-FFF2-40B4-BE49-F238E27FC236}">
                <a16:creationId xmlns:a16="http://schemas.microsoft.com/office/drawing/2014/main" id="{675E9866-661B-4E61-A225-8D23FBCC47E4}"/>
              </a:ext>
            </a:extLst>
          </p:cNvPr>
          <p:cNvSpPr/>
          <p:nvPr/>
        </p:nvSpPr>
        <p:spPr>
          <a:xfrm>
            <a:off x="7640329" y="2973518"/>
            <a:ext cx="445169" cy="483852"/>
          </a:xfrm>
          <a:prstGeom prst="plus">
            <a:avLst>
              <a:gd name="adj" fmla="val 3967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FF6BE74-84E2-44A1-888C-514BFAABB0FD}"/>
              </a:ext>
            </a:extLst>
          </p:cNvPr>
          <p:cNvSpPr txBox="1"/>
          <p:nvPr/>
        </p:nvSpPr>
        <p:spPr>
          <a:xfrm>
            <a:off x="2794046" y="1846195"/>
            <a:ext cx="1179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或者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488BA21-9DEA-4AF1-86CD-B9C0F4C00536}"/>
              </a:ext>
            </a:extLst>
          </p:cNvPr>
          <p:cNvSpPr/>
          <p:nvPr/>
        </p:nvSpPr>
        <p:spPr>
          <a:xfrm>
            <a:off x="658858" y="4497504"/>
            <a:ext cx="1912848" cy="3693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视频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E0669318-3B50-401F-88BE-28BA36316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58" y="4829558"/>
            <a:ext cx="1912846" cy="984083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CFBAAC2C-0FD7-4687-A72B-E27C260DC454}"/>
              </a:ext>
            </a:extLst>
          </p:cNvPr>
          <p:cNvSpPr txBox="1"/>
          <p:nvPr/>
        </p:nvSpPr>
        <p:spPr>
          <a:xfrm>
            <a:off x="2690789" y="4941439"/>
            <a:ext cx="1179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或者</a:t>
            </a:r>
          </a:p>
        </p:txBody>
      </p:sp>
      <p:sp>
        <p:nvSpPr>
          <p:cNvPr id="29" name="标题 1">
            <a:extLst>
              <a:ext uri="{FF2B5EF4-FFF2-40B4-BE49-F238E27FC236}">
                <a16:creationId xmlns:a16="http://schemas.microsoft.com/office/drawing/2014/main" id="{C16F2372-7A3A-4845-BFD7-C74B78695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033" y="-122187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 b="1" dirty="0"/>
              <a:t>基于场景语境的动作风格迁移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4595609-B2EE-498C-B371-7907DE71EB21}"/>
              </a:ext>
            </a:extLst>
          </p:cNvPr>
          <p:cNvSpPr txBox="1"/>
          <p:nvPr/>
        </p:nvSpPr>
        <p:spPr>
          <a:xfrm>
            <a:off x="9059617" y="44180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目前没有工作做类似的任务</a:t>
            </a:r>
          </a:p>
        </p:txBody>
      </p:sp>
    </p:spTree>
    <p:extLst>
      <p:ext uri="{BB962C8B-B14F-4D97-AF65-F5344CB8AC3E}">
        <p14:creationId xmlns:p14="http://schemas.microsoft.com/office/powerpoint/2010/main" val="1758355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E5C2E97-75EB-443E-A82B-6FA13451D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56" y="828675"/>
            <a:ext cx="111252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60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8F5E11-DD3B-4678-B01E-D380B7CBF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损失部分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C92CB5B-DDAB-4AE0-B06C-E867DD11F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13" y="2891511"/>
            <a:ext cx="4925367" cy="239652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E15E560-DE34-4C3F-8A49-0C0D24B77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811" y="365125"/>
            <a:ext cx="4768676" cy="588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455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A108721-6B29-47D2-8FF3-C274166AFFD2}"/>
              </a:ext>
            </a:extLst>
          </p:cNvPr>
          <p:cNvSpPr/>
          <p:nvPr/>
        </p:nvSpPr>
        <p:spPr>
          <a:xfrm>
            <a:off x="1275434" y="1024006"/>
            <a:ext cx="1912848" cy="3693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视频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5208FF7-0089-468D-AD60-3F01003BF7E9}"/>
              </a:ext>
            </a:extLst>
          </p:cNvPr>
          <p:cNvSpPr/>
          <p:nvPr/>
        </p:nvSpPr>
        <p:spPr>
          <a:xfrm>
            <a:off x="1275434" y="2562726"/>
            <a:ext cx="1912848" cy="3729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文本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3C01684-C253-4EEC-9B5A-715096ABE74A}"/>
              </a:ext>
            </a:extLst>
          </p:cNvPr>
          <p:cNvSpPr txBox="1"/>
          <p:nvPr/>
        </p:nvSpPr>
        <p:spPr>
          <a:xfrm>
            <a:off x="864219" y="543383"/>
            <a:ext cx="353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多模态输入（可选，自由组合）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75959D4-1156-4AB2-981A-11E823DD2B2F}"/>
              </a:ext>
            </a:extLst>
          </p:cNvPr>
          <p:cNvSpPr txBox="1"/>
          <p:nvPr/>
        </p:nvSpPr>
        <p:spPr>
          <a:xfrm>
            <a:off x="8660574" y="11713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输出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6A6415A-F8E8-4BD7-A39A-53AFD81D392F}"/>
              </a:ext>
            </a:extLst>
          </p:cNvPr>
          <p:cNvSpPr/>
          <p:nvPr/>
        </p:nvSpPr>
        <p:spPr>
          <a:xfrm>
            <a:off x="1275434" y="3922294"/>
            <a:ext cx="1912848" cy="366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</a:t>
            </a:r>
          </a:p>
        </p:txBody>
      </p:sp>
      <p:sp>
        <p:nvSpPr>
          <p:cNvPr id="11" name="右大括号 10">
            <a:extLst>
              <a:ext uri="{FF2B5EF4-FFF2-40B4-BE49-F238E27FC236}">
                <a16:creationId xmlns:a16="http://schemas.microsoft.com/office/drawing/2014/main" id="{F050D5C5-6AC4-4D0B-9D98-D9BEAA3FBCAA}"/>
              </a:ext>
            </a:extLst>
          </p:cNvPr>
          <p:cNvSpPr/>
          <p:nvPr/>
        </p:nvSpPr>
        <p:spPr>
          <a:xfrm>
            <a:off x="3477126" y="1552073"/>
            <a:ext cx="445169" cy="3056021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7070245-990F-48A0-BB7C-FD254767F621}"/>
              </a:ext>
            </a:extLst>
          </p:cNvPr>
          <p:cNvSpPr/>
          <p:nvPr/>
        </p:nvSpPr>
        <p:spPr>
          <a:xfrm>
            <a:off x="4836695" y="1696453"/>
            <a:ext cx="1913020" cy="86627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场景信息：沙漠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43168D4-0A16-4E15-9A8D-F06EAC7AF9D5}"/>
              </a:ext>
            </a:extLst>
          </p:cNvPr>
          <p:cNvSpPr/>
          <p:nvPr/>
        </p:nvSpPr>
        <p:spPr>
          <a:xfrm>
            <a:off x="4836694" y="3182353"/>
            <a:ext cx="1913021" cy="95651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性格风格：</a:t>
            </a:r>
            <a:endParaRPr lang="en-US" altLang="zh-CN" dirty="0"/>
          </a:p>
          <a:p>
            <a:pPr algn="ctr"/>
            <a:r>
              <a:rPr lang="zh-CN" altLang="en-US" dirty="0"/>
              <a:t>老人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E12CF26-30EB-4F71-9703-F2D3A00DD689}"/>
              </a:ext>
            </a:extLst>
          </p:cNvPr>
          <p:cNvSpPr/>
          <p:nvPr/>
        </p:nvSpPr>
        <p:spPr>
          <a:xfrm>
            <a:off x="8269707" y="1642311"/>
            <a:ext cx="1428066" cy="258678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最终动作序列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1FBB67A-28F2-44BB-8FFA-BDFF1338170B}"/>
              </a:ext>
            </a:extLst>
          </p:cNvPr>
          <p:cNvCxnSpPr/>
          <p:nvPr/>
        </p:nvCxnSpPr>
        <p:spPr>
          <a:xfrm>
            <a:off x="6942221" y="2821405"/>
            <a:ext cx="890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BBAB3FFD-8B25-463D-9E0D-88C398136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434" y="1356060"/>
            <a:ext cx="1912848" cy="984083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2D35DFE5-6AD5-476C-B087-B3DB4B68C3D3}"/>
              </a:ext>
            </a:extLst>
          </p:cNvPr>
          <p:cNvSpPr/>
          <p:nvPr/>
        </p:nvSpPr>
        <p:spPr>
          <a:xfrm>
            <a:off x="1275434" y="2916018"/>
            <a:ext cx="1912848" cy="7596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一个老人在沙漠中行走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7344B7A-4F81-464B-8BE2-B671E1867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434" y="4288390"/>
            <a:ext cx="1912848" cy="1043372"/>
          </a:xfrm>
          <a:prstGeom prst="rect">
            <a:avLst/>
          </a:prstGeom>
        </p:spPr>
      </p:pic>
      <p:sp>
        <p:nvSpPr>
          <p:cNvPr id="17" name="闪电形 16">
            <a:extLst>
              <a:ext uri="{FF2B5EF4-FFF2-40B4-BE49-F238E27FC236}">
                <a16:creationId xmlns:a16="http://schemas.microsoft.com/office/drawing/2014/main" id="{07EFBCC8-9250-4ED5-90EA-8F1A95B6EBBC}"/>
              </a:ext>
            </a:extLst>
          </p:cNvPr>
          <p:cNvSpPr/>
          <p:nvPr/>
        </p:nvSpPr>
        <p:spPr>
          <a:xfrm>
            <a:off x="6058535" y="1479450"/>
            <a:ext cx="912395" cy="567808"/>
          </a:xfrm>
          <a:prstGeom prst="lightningBol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创新</a:t>
            </a:r>
          </a:p>
        </p:txBody>
      </p:sp>
    </p:spTree>
    <p:extLst>
      <p:ext uri="{BB962C8B-B14F-4D97-AF65-F5344CB8AC3E}">
        <p14:creationId xmlns:p14="http://schemas.microsoft.com/office/powerpoint/2010/main" val="1644004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A108721-6B29-47D2-8FF3-C274166AFFD2}"/>
              </a:ext>
            </a:extLst>
          </p:cNvPr>
          <p:cNvSpPr/>
          <p:nvPr/>
        </p:nvSpPr>
        <p:spPr>
          <a:xfrm>
            <a:off x="867510" y="1062885"/>
            <a:ext cx="1912848" cy="3693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视频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5208FF7-0089-468D-AD60-3F01003BF7E9}"/>
              </a:ext>
            </a:extLst>
          </p:cNvPr>
          <p:cNvSpPr/>
          <p:nvPr/>
        </p:nvSpPr>
        <p:spPr>
          <a:xfrm>
            <a:off x="3952095" y="2410013"/>
            <a:ext cx="1912848" cy="3729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场景文本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3C01684-C253-4EEC-9B5A-715096ABE74A}"/>
              </a:ext>
            </a:extLst>
          </p:cNvPr>
          <p:cNvSpPr txBox="1"/>
          <p:nvPr/>
        </p:nvSpPr>
        <p:spPr>
          <a:xfrm>
            <a:off x="864219" y="543383"/>
            <a:ext cx="353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多模态输入（可选，自由组合）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75959D4-1156-4AB2-981A-11E823DD2B2F}"/>
              </a:ext>
            </a:extLst>
          </p:cNvPr>
          <p:cNvSpPr txBox="1"/>
          <p:nvPr/>
        </p:nvSpPr>
        <p:spPr>
          <a:xfrm>
            <a:off x="10720194" y="11181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输出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6A6415A-F8E8-4BD7-A39A-53AFD81D392F}"/>
              </a:ext>
            </a:extLst>
          </p:cNvPr>
          <p:cNvSpPr/>
          <p:nvPr/>
        </p:nvSpPr>
        <p:spPr>
          <a:xfrm>
            <a:off x="3952095" y="4183021"/>
            <a:ext cx="1912848" cy="366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原始动作序列</a:t>
            </a:r>
          </a:p>
        </p:txBody>
      </p:sp>
      <p:sp>
        <p:nvSpPr>
          <p:cNvPr id="11" name="右大括号 10">
            <a:extLst>
              <a:ext uri="{FF2B5EF4-FFF2-40B4-BE49-F238E27FC236}">
                <a16:creationId xmlns:a16="http://schemas.microsoft.com/office/drawing/2014/main" id="{F050D5C5-6AC4-4D0B-9D98-D9BEAA3FBCAA}"/>
              </a:ext>
            </a:extLst>
          </p:cNvPr>
          <p:cNvSpPr/>
          <p:nvPr/>
        </p:nvSpPr>
        <p:spPr>
          <a:xfrm>
            <a:off x="6428511" y="1487460"/>
            <a:ext cx="445169" cy="3056021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7070245-990F-48A0-BB7C-FD254767F621}"/>
              </a:ext>
            </a:extLst>
          </p:cNvPr>
          <p:cNvSpPr/>
          <p:nvPr/>
        </p:nvSpPr>
        <p:spPr>
          <a:xfrm>
            <a:off x="6896315" y="1643187"/>
            <a:ext cx="1913020" cy="86627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场景信息：沙漠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43168D4-0A16-4E15-9A8D-F06EAC7AF9D5}"/>
              </a:ext>
            </a:extLst>
          </p:cNvPr>
          <p:cNvSpPr/>
          <p:nvPr/>
        </p:nvSpPr>
        <p:spPr>
          <a:xfrm>
            <a:off x="6896314" y="3129087"/>
            <a:ext cx="1913021" cy="95651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性格风格：</a:t>
            </a:r>
            <a:endParaRPr lang="en-US" altLang="zh-CN" dirty="0"/>
          </a:p>
          <a:p>
            <a:pPr algn="ctr"/>
            <a:r>
              <a:rPr lang="zh-CN" altLang="en-US" dirty="0"/>
              <a:t>老人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E12CF26-30EB-4F71-9703-F2D3A00DD689}"/>
              </a:ext>
            </a:extLst>
          </p:cNvPr>
          <p:cNvSpPr/>
          <p:nvPr/>
        </p:nvSpPr>
        <p:spPr>
          <a:xfrm>
            <a:off x="10329327" y="1589045"/>
            <a:ext cx="1428066" cy="258678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最终动作序列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1FBB67A-28F2-44BB-8FFA-BDFF1338170B}"/>
              </a:ext>
            </a:extLst>
          </p:cNvPr>
          <p:cNvCxnSpPr/>
          <p:nvPr/>
        </p:nvCxnSpPr>
        <p:spPr>
          <a:xfrm>
            <a:off x="9001841" y="2768139"/>
            <a:ext cx="890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BBAB3FFD-8B25-463D-9E0D-88C398136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510" y="1394939"/>
            <a:ext cx="1912848" cy="984083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2D35DFE5-6AD5-476C-B087-B3DB4B68C3D3}"/>
              </a:ext>
            </a:extLst>
          </p:cNvPr>
          <p:cNvSpPr/>
          <p:nvPr/>
        </p:nvSpPr>
        <p:spPr>
          <a:xfrm>
            <a:off x="3952095" y="2763305"/>
            <a:ext cx="1912848" cy="7596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沙漠</a:t>
            </a:r>
          </a:p>
        </p:txBody>
      </p:sp>
      <p:sp>
        <p:nvSpPr>
          <p:cNvPr id="17" name="闪电形 16">
            <a:extLst>
              <a:ext uri="{FF2B5EF4-FFF2-40B4-BE49-F238E27FC236}">
                <a16:creationId xmlns:a16="http://schemas.microsoft.com/office/drawing/2014/main" id="{07EFBCC8-9250-4ED5-90EA-8F1A95B6EBBC}"/>
              </a:ext>
            </a:extLst>
          </p:cNvPr>
          <p:cNvSpPr/>
          <p:nvPr/>
        </p:nvSpPr>
        <p:spPr>
          <a:xfrm>
            <a:off x="8118155" y="1426184"/>
            <a:ext cx="912395" cy="567808"/>
          </a:xfrm>
          <a:prstGeom prst="lightningBol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创新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FD0179E-49F5-4BD8-8B57-ACBBFFE8A10F}"/>
              </a:ext>
            </a:extLst>
          </p:cNvPr>
          <p:cNvSpPr/>
          <p:nvPr/>
        </p:nvSpPr>
        <p:spPr>
          <a:xfrm>
            <a:off x="3952094" y="1382499"/>
            <a:ext cx="1912847" cy="3693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风格动作序列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A75EBBE-A509-4453-9311-35EEDEA38676}"/>
              </a:ext>
            </a:extLst>
          </p:cNvPr>
          <p:cNvSpPr txBox="1"/>
          <p:nvPr/>
        </p:nvSpPr>
        <p:spPr>
          <a:xfrm>
            <a:off x="2425823" y="564932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原始动作序列 + 风格动作序列 + 场景</a:t>
            </a:r>
          </a:p>
        </p:txBody>
      </p:sp>
    </p:spTree>
    <p:extLst>
      <p:ext uri="{BB962C8B-B14F-4D97-AF65-F5344CB8AC3E}">
        <p14:creationId xmlns:p14="http://schemas.microsoft.com/office/powerpoint/2010/main" val="1955382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A108721-6B29-47D2-8FF3-C274166AFFD2}"/>
              </a:ext>
            </a:extLst>
          </p:cNvPr>
          <p:cNvSpPr/>
          <p:nvPr/>
        </p:nvSpPr>
        <p:spPr>
          <a:xfrm>
            <a:off x="649796" y="1208479"/>
            <a:ext cx="1912848" cy="3693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视频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5208FF7-0089-468D-AD60-3F01003BF7E9}"/>
              </a:ext>
            </a:extLst>
          </p:cNvPr>
          <p:cNvSpPr/>
          <p:nvPr/>
        </p:nvSpPr>
        <p:spPr>
          <a:xfrm>
            <a:off x="3952095" y="2410013"/>
            <a:ext cx="1912848" cy="3729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场景文本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3C01684-C253-4EEC-9B5A-715096ABE74A}"/>
              </a:ext>
            </a:extLst>
          </p:cNvPr>
          <p:cNvSpPr txBox="1"/>
          <p:nvPr/>
        </p:nvSpPr>
        <p:spPr>
          <a:xfrm>
            <a:off x="864219" y="543383"/>
            <a:ext cx="353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多模态输入（可选，自由组合）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75959D4-1156-4AB2-981A-11E823DD2B2F}"/>
              </a:ext>
            </a:extLst>
          </p:cNvPr>
          <p:cNvSpPr txBox="1"/>
          <p:nvPr/>
        </p:nvSpPr>
        <p:spPr>
          <a:xfrm>
            <a:off x="10720194" y="11181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输出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6A6415A-F8E8-4BD7-A39A-53AFD81D392F}"/>
              </a:ext>
            </a:extLst>
          </p:cNvPr>
          <p:cNvSpPr/>
          <p:nvPr/>
        </p:nvSpPr>
        <p:spPr>
          <a:xfrm>
            <a:off x="3952095" y="4183021"/>
            <a:ext cx="1912848" cy="366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原始动作序列</a:t>
            </a:r>
          </a:p>
        </p:txBody>
      </p:sp>
      <p:sp>
        <p:nvSpPr>
          <p:cNvPr id="11" name="右大括号 10">
            <a:extLst>
              <a:ext uri="{FF2B5EF4-FFF2-40B4-BE49-F238E27FC236}">
                <a16:creationId xmlns:a16="http://schemas.microsoft.com/office/drawing/2014/main" id="{F050D5C5-6AC4-4D0B-9D98-D9BEAA3FBCAA}"/>
              </a:ext>
            </a:extLst>
          </p:cNvPr>
          <p:cNvSpPr/>
          <p:nvPr/>
        </p:nvSpPr>
        <p:spPr>
          <a:xfrm>
            <a:off x="6428511" y="1487460"/>
            <a:ext cx="445169" cy="3056021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7070245-990F-48A0-BB7C-FD254767F621}"/>
              </a:ext>
            </a:extLst>
          </p:cNvPr>
          <p:cNvSpPr/>
          <p:nvPr/>
        </p:nvSpPr>
        <p:spPr>
          <a:xfrm>
            <a:off x="6896315" y="1643187"/>
            <a:ext cx="1913020" cy="86627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场景信息：沙漠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43168D4-0A16-4E15-9A8D-F06EAC7AF9D5}"/>
              </a:ext>
            </a:extLst>
          </p:cNvPr>
          <p:cNvSpPr/>
          <p:nvPr/>
        </p:nvSpPr>
        <p:spPr>
          <a:xfrm>
            <a:off x="6896314" y="3129087"/>
            <a:ext cx="1913021" cy="95651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性格风格：</a:t>
            </a:r>
            <a:endParaRPr lang="en-US" altLang="zh-CN" dirty="0"/>
          </a:p>
          <a:p>
            <a:pPr algn="ctr"/>
            <a:r>
              <a:rPr lang="zh-CN" altLang="en-US" dirty="0"/>
              <a:t>老人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E12CF26-30EB-4F71-9703-F2D3A00DD689}"/>
              </a:ext>
            </a:extLst>
          </p:cNvPr>
          <p:cNvSpPr/>
          <p:nvPr/>
        </p:nvSpPr>
        <p:spPr>
          <a:xfrm>
            <a:off x="10329327" y="1589045"/>
            <a:ext cx="1428066" cy="258678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最终动作序列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1FBB67A-28F2-44BB-8FFA-BDFF1338170B}"/>
              </a:ext>
            </a:extLst>
          </p:cNvPr>
          <p:cNvCxnSpPr/>
          <p:nvPr/>
        </p:nvCxnSpPr>
        <p:spPr>
          <a:xfrm>
            <a:off x="9001841" y="2768139"/>
            <a:ext cx="890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BBAB3FFD-8B25-463D-9E0D-88C398136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96" y="1540533"/>
            <a:ext cx="1912846" cy="984083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2D35DFE5-6AD5-476C-B087-B3DB4B68C3D3}"/>
              </a:ext>
            </a:extLst>
          </p:cNvPr>
          <p:cNvSpPr/>
          <p:nvPr/>
        </p:nvSpPr>
        <p:spPr>
          <a:xfrm>
            <a:off x="3952095" y="2763305"/>
            <a:ext cx="1912848" cy="7596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沙漠</a:t>
            </a:r>
          </a:p>
        </p:txBody>
      </p:sp>
      <p:sp>
        <p:nvSpPr>
          <p:cNvPr id="17" name="闪电形 16">
            <a:extLst>
              <a:ext uri="{FF2B5EF4-FFF2-40B4-BE49-F238E27FC236}">
                <a16:creationId xmlns:a16="http://schemas.microsoft.com/office/drawing/2014/main" id="{07EFBCC8-9250-4ED5-90EA-8F1A95B6EBBC}"/>
              </a:ext>
            </a:extLst>
          </p:cNvPr>
          <p:cNvSpPr/>
          <p:nvPr/>
        </p:nvSpPr>
        <p:spPr>
          <a:xfrm>
            <a:off x="8118155" y="1426184"/>
            <a:ext cx="912395" cy="567808"/>
          </a:xfrm>
          <a:prstGeom prst="lightningBol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创新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FD0179E-49F5-4BD8-8B57-ACBBFFE8A10F}"/>
              </a:ext>
            </a:extLst>
          </p:cNvPr>
          <p:cNvSpPr/>
          <p:nvPr/>
        </p:nvSpPr>
        <p:spPr>
          <a:xfrm>
            <a:off x="3952094" y="1382499"/>
            <a:ext cx="1912847" cy="3693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风格动作序列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A75EBBE-A509-4453-9311-35EEDEA38676}"/>
              </a:ext>
            </a:extLst>
          </p:cNvPr>
          <p:cNvSpPr txBox="1"/>
          <p:nvPr/>
        </p:nvSpPr>
        <p:spPr>
          <a:xfrm>
            <a:off x="2425823" y="5649328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原始动作序列 + 风格动作序列 </a:t>
            </a:r>
            <a:r>
              <a:rPr lang="en-US" altLang="zh-CN" dirty="0"/>
              <a:t>-&gt;</a:t>
            </a:r>
            <a:r>
              <a:rPr lang="zh-CN" altLang="en-US" dirty="0"/>
              <a:t>最终动作序列</a:t>
            </a:r>
            <a:r>
              <a:rPr lang="en-US" altLang="zh-CN" dirty="0"/>
              <a:t>(</a:t>
            </a:r>
            <a:r>
              <a:rPr lang="zh-CN" altLang="en-US" dirty="0"/>
              <a:t>动作风格迁移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440BF8F-257E-4812-8D19-358D9CCEAD98}"/>
              </a:ext>
            </a:extLst>
          </p:cNvPr>
          <p:cNvSpPr txBox="1"/>
          <p:nvPr/>
        </p:nvSpPr>
        <p:spPr>
          <a:xfrm>
            <a:off x="2424343" y="62783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原始动作序列 + 风格动作序列 + 场景</a:t>
            </a:r>
          </a:p>
        </p:txBody>
      </p:sp>
    </p:spTree>
    <p:extLst>
      <p:ext uri="{BB962C8B-B14F-4D97-AF65-F5344CB8AC3E}">
        <p14:creationId xmlns:p14="http://schemas.microsoft.com/office/powerpoint/2010/main" val="2869685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5208FF7-0089-468D-AD60-3F01003BF7E9}"/>
              </a:ext>
            </a:extLst>
          </p:cNvPr>
          <p:cNvSpPr/>
          <p:nvPr/>
        </p:nvSpPr>
        <p:spPr>
          <a:xfrm>
            <a:off x="1275434" y="2562726"/>
            <a:ext cx="1912848" cy="3729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文本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3C01684-C253-4EEC-9B5A-715096ABE74A}"/>
              </a:ext>
            </a:extLst>
          </p:cNvPr>
          <p:cNvSpPr txBox="1"/>
          <p:nvPr/>
        </p:nvSpPr>
        <p:spPr>
          <a:xfrm>
            <a:off x="864219" y="543383"/>
            <a:ext cx="353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多模态输入（可选，自由组合）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75959D4-1156-4AB2-981A-11E823DD2B2F}"/>
              </a:ext>
            </a:extLst>
          </p:cNvPr>
          <p:cNvSpPr txBox="1"/>
          <p:nvPr/>
        </p:nvSpPr>
        <p:spPr>
          <a:xfrm>
            <a:off x="8660574" y="11713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输出</a:t>
            </a:r>
          </a:p>
        </p:txBody>
      </p:sp>
      <p:sp>
        <p:nvSpPr>
          <p:cNvPr id="11" name="右大括号 10">
            <a:extLst>
              <a:ext uri="{FF2B5EF4-FFF2-40B4-BE49-F238E27FC236}">
                <a16:creationId xmlns:a16="http://schemas.microsoft.com/office/drawing/2014/main" id="{F050D5C5-6AC4-4D0B-9D98-D9BEAA3FBCAA}"/>
              </a:ext>
            </a:extLst>
          </p:cNvPr>
          <p:cNvSpPr/>
          <p:nvPr/>
        </p:nvSpPr>
        <p:spPr>
          <a:xfrm>
            <a:off x="3477127" y="2562726"/>
            <a:ext cx="445168" cy="1112922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7070245-990F-48A0-BB7C-FD254767F621}"/>
              </a:ext>
            </a:extLst>
          </p:cNvPr>
          <p:cNvSpPr/>
          <p:nvPr/>
        </p:nvSpPr>
        <p:spPr>
          <a:xfrm>
            <a:off x="4836695" y="1696453"/>
            <a:ext cx="1913020" cy="86627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场景信息：大风天气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43168D4-0A16-4E15-9A8D-F06EAC7AF9D5}"/>
              </a:ext>
            </a:extLst>
          </p:cNvPr>
          <p:cNvSpPr/>
          <p:nvPr/>
        </p:nvSpPr>
        <p:spPr>
          <a:xfrm>
            <a:off x="4836694" y="3182353"/>
            <a:ext cx="1913021" cy="95651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性格风格：</a:t>
            </a:r>
            <a:endParaRPr lang="en-US" altLang="zh-CN" dirty="0"/>
          </a:p>
          <a:p>
            <a:pPr algn="ctr"/>
            <a:r>
              <a:rPr lang="zh-CN" altLang="en-US" dirty="0"/>
              <a:t>无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E12CF26-30EB-4F71-9703-F2D3A00DD689}"/>
              </a:ext>
            </a:extLst>
          </p:cNvPr>
          <p:cNvSpPr/>
          <p:nvPr/>
        </p:nvSpPr>
        <p:spPr>
          <a:xfrm>
            <a:off x="8269707" y="1642311"/>
            <a:ext cx="1428066" cy="258678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最终动作序列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1FBB67A-28F2-44BB-8FFA-BDFF1338170B}"/>
              </a:ext>
            </a:extLst>
          </p:cNvPr>
          <p:cNvCxnSpPr/>
          <p:nvPr/>
        </p:nvCxnSpPr>
        <p:spPr>
          <a:xfrm>
            <a:off x="6942221" y="2821405"/>
            <a:ext cx="890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2D35DFE5-6AD5-476C-B087-B3DB4B68C3D3}"/>
              </a:ext>
            </a:extLst>
          </p:cNvPr>
          <p:cNvSpPr/>
          <p:nvPr/>
        </p:nvSpPr>
        <p:spPr>
          <a:xfrm>
            <a:off x="1275434" y="2916018"/>
            <a:ext cx="1912848" cy="7596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大风中，行走</a:t>
            </a:r>
          </a:p>
        </p:txBody>
      </p:sp>
      <p:sp>
        <p:nvSpPr>
          <p:cNvPr id="17" name="闪电形 16">
            <a:extLst>
              <a:ext uri="{FF2B5EF4-FFF2-40B4-BE49-F238E27FC236}">
                <a16:creationId xmlns:a16="http://schemas.microsoft.com/office/drawing/2014/main" id="{07EFBCC8-9250-4ED5-90EA-8F1A95B6EBBC}"/>
              </a:ext>
            </a:extLst>
          </p:cNvPr>
          <p:cNvSpPr/>
          <p:nvPr/>
        </p:nvSpPr>
        <p:spPr>
          <a:xfrm>
            <a:off x="6058535" y="1479450"/>
            <a:ext cx="912395" cy="567808"/>
          </a:xfrm>
          <a:prstGeom prst="lightningBol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创新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DD85962-95CE-410F-AE6B-BCF5EE9AB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5195" y="3429000"/>
            <a:ext cx="1592239" cy="2110196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1A57AC10-F52C-44E0-8094-3E0C3DA1472F}"/>
              </a:ext>
            </a:extLst>
          </p:cNvPr>
          <p:cNvSpPr/>
          <p:nvPr/>
        </p:nvSpPr>
        <p:spPr>
          <a:xfrm>
            <a:off x="7832557" y="5166216"/>
            <a:ext cx="1110991" cy="3729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示意图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AF23CC-F34E-4683-926E-7A46C03111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3261" y="3550279"/>
            <a:ext cx="1273389" cy="18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65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3C01684-C253-4EEC-9B5A-715096ABE74A}"/>
              </a:ext>
            </a:extLst>
          </p:cNvPr>
          <p:cNvSpPr txBox="1"/>
          <p:nvPr/>
        </p:nvSpPr>
        <p:spPr>
          <a:xfrm>
            <a:off x="864219" y="543383"/>
            <a:ext cx="353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多模态输入（可选，自由组合）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75959D4-1156-4AB2-981A-11E823DD2B2F}"/>
              </a:ext>
            </a:extLst>
          </p:cNvPr>
          <p:cNvSpPr txBox="1"/>
          <p:nvPr/>
        </p:nvSpPr>
        <p:spPr>
          <a:xfrm>
            <a:off x="8660574" y="11713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输出</a:t>
            </a:r>
          </a:p>
        </p:txBody>
      </p:sp>
      <p:sp>
        <p:nvSpPr>
          <p:cNvPr id="11" name="右大括号 10">
            <a:extLst>
              <a:ext uri="{FF2B5EF4-FFF2-40B4-BE49-F238E27FC236}">
                <a16:creationId xmlns:a16="http://schemas.microsoft.com/office/drawing/2014/main" id="{F050D5C5-6AC4-4D0B-9D98-D9BEAA3FBCAA}"/>
              </a:ext>
            </a:extLst>
          </p:cNvPr>
          <p:cNvSpPr/>
          <p:nvPr/>
        </p:nvSpPr>
        <p:spPr>
          <a:xfrm>
            <a:off x="4035452" y="2429454"/>
            <a:ext cx="445169" cy="2039352"/>
          </a:xfrm>
          <a:prstGeom prst="rightBrace">
            <a:avLst>
              <a:gd name="adj1" fmla="val 48873"/>
              <a:gd name="adj2" fmla="val 5000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7070245-990F-48A0-BB7C-FD254767F621}"/>
              </a:ext>
            </a:extLst>
          </p:cNvPr>
          <p:cNvSpPr/>
          <p:nvPr/>
        </p:nvSpPr>
        <p:spPr>
          <a:xfrm>
            <a:off x="4836695" y="1696453"/>
            <a:ext cx="1913020" cy="86627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场景信息：雨天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43168D4-0A16-4E15-9A8D-F06EAC7AF9D5}"/>
              </a:ext>
            </a:extLst>
          </p:cNvPr>
          <p:cNvSpPr/>
          <p:nvPr/>
        </p:nvSpPr>
        <p:spPr>
          <a:xfrm>
            <a:off x="4836694" y="3182353"/>
            <a:ext cx="1913021" cy="95651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性格风格：</a:t>
            </a:r>
            <a:endParaRPr lang="en-US" altLang="zh-CN" dirty="0"/>
          </a:p>
          <a:p>
            <a:pPr algn="ctr"/>
            <a:r>
              <a:rPr lang="zh-CN" altLang="en-US" dirty="0"/>
              <a:t>小孩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E12CF26-30EB-4F71-9703-F2D3A00DD689}"/>
              </a:ext>
            </a:extLst>
          </p:cNvPr>
          <p:cNvSpPr/>
          <p:nvPr/>
        </p:nvSpPr>
        <p:spPr>
          <a:xfrm>
            <a:off x="8269707" y="1642311"/>
            <a:ext cx="1428066" cy="258678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最终动作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1FBB67A-28F2-44BB-8FFA-BDFF1338170B}"/>
              </a:ext>
            </a:extLst>
          </p:cNvPr>
          <p:cNvCxnSpPr/>
          <p:nvPr/>
        </p:nvCxnSpPr>
        <p:spPr>
          <a:xfrm>
            <a:off x="6942221" y="2821405"/>
            <a:ext cx="890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闪电形 16">
            <a:extLst>
              <a:ext uri="{FF2B5EF4-FFF2-40B4-BE49-F238E27FC236}">
                <a16:creationId xmlns:a16="http://schemas.microsoft.com/office/drawing/2014/main" id="{07EFBCC8-9250-4ED5-90EA-8F1A95B6EBBC}"/>
              </a:ext>
            </a:extLst>
          </p:cNvPr>
          <p:cNvSpPr/>
          <p:nvPr/>
        </p:nvSpPr>
        <p:spPr>
          <a:xfrm>
            <a:off x="6058535" y="1479450"/>
            <a:ext cx="912395" cy="567808"/>
          </a:xfrm>
          <a:prstGeom prst="lightningBol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创新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25DBC22-202B-43B7-95B7-37193FC85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224" y="2705034"/>
            <a:ext cx="1784808" cy="1488192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205CFD91-BBDB-4560-B1D4-DFA73C823D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1545" y="3182353"/>
            <a:ext cx="1587833" cy="1514939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04F88E66-F3C7-4C0B-B8FB-889E17857AD2}"/>
              </a:ext>
            </a:extLst>
          </p:cNvPr>
          <p:cNvSpPr/>
          <p:nvPr/>
        </p:nvSpPr>
        <p:spPr>
          <a:xfrm>
            <a:off x="1362608" y="2193393"/>
            <a:ext cx="1912848" cy="3693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视频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AC88C81-A8FA-41AE-88B1-5430648A16C4}"/>
              </a:ext>
            </a:extLst>
          </p:cNvPr>
          <p:cNvSpPr/>
          <p:nvPr/>
        </p:nvSpPr>
        <p:spPr>
          <a:xfrm>
            <a:off x="1873499" y="5136559"/>
            <a:ext cx="8746958" cy="15197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通过场景编码器学习到例如</a:t>
            </a:r>
            <a:r>
              <a:rPr lang="en-US" altLang="zh-CN" dirty="0"/>
              <a:t>:</a:t>
            </a:r>
          </a:p>
          <a:p>
            <a:pPr algn="ctr"/>
            <a:r>
              <a:rPr lang="zh-CN" altLang="en-US" dirty="0"/>
              <a:t>雨天易打滑，</a:t>
            </a:r>
            <a:endParaRPr lang="en-US" altLang="zh-CN" dirty="0"/>
          </a:p>
          <a:p>
            <a:pPr algn="ctr"/>
            <a:r>
              <a:rPr lang="zh-CN" altLang="en-US" dirty="0"/>
              <a:t>沙漠中一步一顿行走艰难，</a:t>
            </a:r>
            <a:endParaRPr lang="en-US" altLang="zh-CN" dirty="0"/>
          </a:p>
          <a:p>
            <a:pPr algn="ctr"/>
            <a:r>
              <a:rPr lang="zh-CN" altLang="en-US" dirty="0"/>
              <a:t>大风天气会有捂住头，行走艰难的情况</a:t>
            </a:r>
            <a:r>
              <a:rPr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9816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3C01684-C253-4EEC-9B5A-715096ABE74A}"/>
              </a:ext>
            </a:extLst>
          </p:cNvPr>
          <p:cNvSpPr txBox="1"/>
          <p:nvPr/>
        </p:nvSpPr>
        <p:spPr>
          <a:xfrm>
            <a:off x="864219" y="543383"/>
            <a:ext cx="353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多模态输入（可选，自由组合）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75959D4-1156-4AB2-981A-11E823DD2B2F}"/>
              </a:ext>
            </a:extLst>
          </p:cNvPr>
          <p:cNvSpPr txBox="1"/>
          <p:nvPr/>
        </p:nvSpPr>
        <p:spPr>
          <a:xfrm>
            <a:off x="8660574" y="11713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输出</a:t>
            </a:r>
          </a:p>
        </p:txBody>
      </p:sp>
      <p:sp>
        <p:nvSpPr>
          <p:cNvPr id="11" name="右大括号 10">
            <a:extLst>
              <a:ext uri="{FF2B5EF4-FFF2-40B4-BE49-F238E27FC236}">
                <a16:creationId xmlns:a16="http://schemas.microsoft.com/office/drawing/2014/main" id="{F050D5C5-6AC4-4D0B-9D98-D9BEAA3FBCAA}"/>
              </a:ext>
            </a:extLst>
          </p:cNvPr>
          <p:cNvSpPr/>
          <p:nvPr/>
        </p:nvSpPr>
        <p:spPr>
          <a:xfrm>
            <a:off x="3949184" y="2162677"/>
            <a:ext cx="445169" cy="2039352"/>
          </a:xfrm>
          <a:prstGeom prst="rightBrace">
            <a:avLst>
              <a:gd name="adj1" fmla="val 48873"/>
              <a:gd name="adj2" fmla="val 5000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7070245-990F-48A0-BB7C-FD254767F621}"/>
              </a:ext>
            </a:extLst>
          </p:cNvPr>
          <p:cNvSpPr/>
          <p:nvPr/>
        </p:nvSpPr>
        <p:spPr>
          <a:xfrm>
            <a:off x="4836695" y="1696453"/>
            <a:ext cx="1913020" cy="86627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场景信息：雨天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43168D4-0A16-4E15-9A8D-F06EAC7AF9D5}"/>
              </a:ext>
            </a:extLst>
          </p:cNvPr>
          <p:cNvSpPr/>
          <p:nvPr/>
        </p:nvSpPr>
        <p:spPr>
          <a:xfrm>
            <a:off x="4836694" y="3182353"/>
            <a:ext cx="1913021" cy="95651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性格风格：</a:t>
            </a:r>
            <a:endParaRPr lang="en-US" altLang="zh-CN" dirty="0"/>
          </a:p>
          <a:p>
            <a:pPr algn="ctr"/>
            <a:r>
              <a:rPr lang="zh-CN" altLang="en-US" dirty="0"/>
              <a:t>左手抬起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E12CF26-30EB-4F71-9703-F2D3A00DD689}"/>
              </a:ext>
            </a:extLst>
          </p:cNvPr>
          <p:cNvSpPr/>
          <p:nvPr/>
        </p:nvSpPr>
        <p:spPr>
          <a:xfrm>
            <a:off x="8269707" y="1642311"/>
            <a:ext cx="1428066" cy="258678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最终动作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1FBB67A-28F2-44BB-8FFA-BDFF1338170B}"/>
              </a:ext>
            </a:extLst>
          </p:cNvPr>
          <p:cNvCxnSpPr/>
          <p:nvPr/>
        </p:nvCxnSpPr>
        <p:spPr>
          <a:xfrm>
            <a:off x="6942221" y="2821405"/>
            <a:ext cx="890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闪电形 16">
            <a:extLst>
              <a:ext uri="{FF2B5EF4-FFF2-40B4-BE49-F238E27FC236}">
                <a16:creationId xmlns:a16="http://schemas.microsoft.com/office/drawing/2014/main" id="{07EFBCC8-9250-4ED5-90EA-8F1A95B6EBBC}"/>
              </a:ext>
            </a:extLst>
          </p:cNvPr>
          <p:cNvSpPr/>
          <p:nvPr/>
        </p:nvSpPr>
        <p:spPr>
          <a:xfrm>
            <a:off x="6058535" y="1479450"/>
            <a:ext cx="912395" cy="567808"/>
          </a:xfrm>
          <a:prstGeom prst="lightningBol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创新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AC88C81-A8FA-41AE-88B1-5430648A16C4}"/>
              </a:ext>
            </a:extLst>
          </p:cNvPr>
          <p:cNvSpPr/>
          <p:nvPr/>
        </p:nvSpPr>
        <p:spPr>
          <a:xfrm>
            <a:off x="1873499" y="5309086"/>
            <a:ext cx="8746958" cy="13472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通过场景编码器，即使新的输入只输入文本，以及不同的性格（风格），依旧可以获取到场景编码器学习的信息：雨天容易打滑（正交损失）</a:t>
            </a:r>
            <a:endParaRPr lang="en-US" altLang="zh-CN" dirty="0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B12FD43F-392E-4DE8-8417-32796B71B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9556" y="3245693"/>
            <a:ext cx="1192142" cy="1641442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CE7A6C97-0A07-49BC-9523-D13F4AC6F2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1104" y="3561167"/>
            <a:ext cx="1539071" cy="1190375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C61D6770-A094-437B-990D-A7EA98E6FA4B}"/>
              </a:ext>
            </a:extLst>
          </p:cNvPr>
          <p:cNvSpPr/>
          <p:nvPr/>
        </p:nvSpPr>
        <p:spPr>
          <a:xfrm>
            <a:off x="1405782" y="2468176"/>
            <a:ext cx="1912848" cy="3729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文本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CB22077-E5D6-4364-9EC6-49227B0517C2}"/>
              </a:ext>
            </a:extLst>
          </p:cNvPr>
          <p:cNvSpPr/>
          <p:nvPr/>
        </p:nvSpPr>
        <p:spPr>
          <a:xfrm>
            <a:off x="1405782" y="2821468"/>
            <a:ext cx="1912848" cy="7596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雨天，跑步，</a:t>
            </a:r>
            <a:endParaRPr lang="en-US" altLang="zh-CN" dirty="0"/>
          </a:p>
          <a:p>
            <a:pPr algn="ctr"/>
            <a:r>
              <a:rPr lang="zh-CN" altLang="en-US" dirty="0"/>
              <a:t>左手抬起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D0F70B2-731C-4951-985E-2C1325AE9062}"/>
              </a:ext>
            </a:extLst>
          </p:cNvPr>
          <p:cNvSpPr/>
          <p:nvPr/>
        </p:nvSpPr>
        <p:spPr>
          <a:xfrm>
            <a:off x="7832557" y="4110241"/>
            <a:ext cx="1110991" cy="3729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示意图</a:t>
            </a:r>
          </a:p>
        </p:txBody>
      </p:sp>
    </p:spTree>
    <p:extLst>
      <p:ext uri="{BB962C8B-B14F-4D97-AF65-F5344CB8AC3E}">
        <p14:creationId xmlns:p14="http://schemas.microsoft.com/office/powerpoint/2010/main" val="933827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C0C6B2-E66A-4388-BF6C-BB70B91C6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目前进展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75222A-82E7-47E0-9769-1F451981D6F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1300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目前进展：跑通动作生成风格迁移 </a:t>
            </a:r>
            <a:r>
              <a:rPr lang="en-US" altLang="zh-CN" sz="1400" dirty="0"/>
              <a:t>MCM-LDM: [CVPR 2024] </a:t>
            </a:r>
          </a:p>
          <a:p>
            <a:r>
              <a:rPr lang="en-US" altLang="zh-CN" sz="1050" dirty="0"/>
              <a:t>MCM-LDM : Arbitrary Motion Style Transfer with Multi-condition Motion Latent Diffusion </a:t>
            </a:r>
            <a:r>
              <a:rPr lang="en-US" altLang="zh-CN" sz="1000" dirty="0"/>
              <a:t>Model</a:t>
            </a:r>
          </a:p>
          <a:p>
            <a:r>
              <a:rPr lang="en-US" altLang="zh-CN" sz="1000" dirty="0"/>
              <a:t>(</a:t>
            </a:r>
            <a:r>
              <a:rPr lang="en-US" altLang="zh-CN" sz="1400" dirty="0">
                <a:hlinkClick r:id="rId2"/>
              </a:rPr>
              <a:t>https://github.com/xingliangjin/mcm-ldm</a:t>
            </a:r>
            <a:r>
              <a:rPr lang="en-US" altLang="zh-CN" sz="1400" dirty="0"/>
              <a:t>)</a:t>
            </a:r>
          </a:p>
          <a:p>
            <a:pPr>
              <a:lnSpc>
                <a:spcPct val="150000"/>
              </a:lnSpc>
            </a:pPr>
            <a:endParaRPr lang="en-US" altLang="zh-CN" sz="1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9327D30-2622-407B-95E1-159BEF1A3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05" y="2978150"/>
            <a:ext cx="1064895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076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94CD66F-66A9-4613-A818-5DC61CBCD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47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 b="1" dirty="0"/>
              <a:t>基于场景语境的动作风格迁移</a:t>
            </a:r>
            <a:br>
              <a:rPr lang="en-US" altLang="zh-CN" sz="3600" b="1" dirty="0"/>
            </a:br>
            <a:r>
              <a:rPr lang="zh-CN" altLang="en-US" sz="3600" b="1" dirty="0"/>
              <a:t>构建</a:t>
            </a:r>
            <a:r>
              <a:rPr lang="en-US" altLang="zh-CN" sz="3600" b="1" dirty="0" err="1"/>
              <a:t>SceneMotionStyle</a:t>
            </a:r>
            <a:r>
              <a:rPr lang="en-US" altLang="zh-CN" sz="3600" b="1" dirty="0"/>
              <a:t> Dataset</a:t>
            </a:r>
            <a:r>
              <a:rPr lang="zh-CN" altLang="en-US" sz="3600" b="1" dirty="0"/>
              <a:t>数据集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D37D329-7064-4803-A4C5-607DAB7D0220}"/>
              </a:ext>
            </a:extLst>
          </p:cNvPr>
          <p:cNvSpPr txBox="1"/>
          <p:nvPr/>
        </p:nvSpPr>
        <p:spPr>
          <a:xfrm>
            <a:off x="674914" y="6211669"/>
            <a:ext cx="134003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疑问：</a:t>
            </a:r>
            <a:r>
              <a:rPr lang="en-US" altLang="zh-CN" dirty="0"/>
              <a:t>1</a:t>
            </a:r>
            <a:r>
              <a:rPr lang="zh-CN" altLang="en-US" dirty="0"/>
              <a:t>、数据集放在</a:t>
            </a:r>
            <a:r>
              <a:rPr lang="en-US" altLang="zh-CN" dirty="0"/>
              <a:t>4 </a:t>
            </a:r>
            <a:r>
              <a:rPr lang="zh-CN" altLang="en-US" dirty="0"/>
              <a:t>实验部分，</a:t>
            </a:r>
            <a:r>
              <a:rPr lang="en-US" altLang="zh-CN" dirty="0"/>
              <a:t>2</a:t>
            </a:r>
            <a:r>
              <a:rPr lang="zh-CN" altLang="en-US" dirty="0"/>
              <a:t>、还是数据集放到</a:t>
            </a:r>
            <a:r>
              <a:rPr lang="en-US" altLang="zh-CN" dirty="0"/>
              <a:t>method</a:t>
            </a:r>
            <a:r>
              <a:rPr lang="zh-CN" altLang="en-US" dirty="0"/>
              <a:t>中，</a:t>
            </a:r>
            <a:r>
              <a:rPr lang="en-US" altLang="zh-CN" dirty="0"/>
              <a:t>3</a:t>
            </a:r>
            <a:r>
              <a:rPr lang="zh-CN" altLang="en-US" dirty="0"/>
              <a:t>、还是数据集单独一节呢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5EA9CF8-EBBE-4DE8-BC9B-8E81DDAD20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33"/>
          <a:stretch/>
        </p:blipFill>
        <p:spPr>
          <a:xfrm>
            <a:off x="153735" y="1878126"/>
            <a:ext cx="11735118" cy="349546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41BAFE5-433B-490A-9E74-2470989AC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8830" y="1484414"/>
            <a:ext cx="1114320" cy="99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588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94CD66F-66A9-4613-A818-5DC61CBCD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47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 b="1" dirty="0"/>
              <a:t>基于场景语境的动作风格迁移</a:t>
            </a:r>
            <a:br>
              <a:rPr lang="en-US" altLang="zh-CN" sz="3600" b="1" dirty="0"/>
            </a:br>
            <a:r>
              <a:rPr lang="zh-CN" altLang="en-US" sz="3600" b="1" dirty="0"/>
              <a:t>评估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D37D329-7064-4803-A4C5-607DAB7D0220}"/>
              </a:ext>
            </a:extLst>
          </p:cNvPr>
          <p:cNvSpPr txBox="1"/>
          <p:nvPr/>
        </p:nvSpPr>
        <p:spPr>
          <a:xfrm>
            <a:off x="642257" y="1530811"/>
            <a:ext cx="134003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Baseline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9FF3C34-5A66-4DE2-A75C-A354892D32D7}"/>
              </a:ext>
            </a:extLst>
          </p:cNvPr>
          <p:cNvSpPr txBox="1"/>
          <p:nvPr/>
        </p:nvSpPr>
        <p:spPr>
          <a:xfrm>
            <a:off x="468086" y="5808898"/>
            <a:ext cx="134003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疑问：</a:t>
            </a:r>
            <a:r>
              <a:rPr lang="en-US" altLang="zh-CN" dirty="0"/>
              <a:t>1</a:t>
            </a:r>
            <a:r>
              <a:rPr lang="zh-CN" altLang="en-US" dirty="0"/>
              <a:t>、是否需要提出新的评估，提出什么样的评估呢？</a:t>
            </a:r>
          </a:p>
        </p:txBody>
      </p:sp>
    </p:spTree>
    <p:extLst>
      <p:ext uri="{BB962C8B-B14F-4D97-AF65-F5344CB8AC3E}">
        <p14:creationId xmlns:p14="http://schemas.microsoft.com/office/powerpoint/2010/main" val="1403490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A108721-6B29-47D2-8FF3-C274166AFFD2}"/>
              </a:ext>
            </a:extLst>
          </p:cNvPr>
          <p:cNvSpPr/>
          <p:nvPr/>
        </p:nvSpPr>
        <p:spPr>
          <a:xfrm>
            <a:off x="794772" y="1000796"/>
            <a:ext cx="1912848" cy="3693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视频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5208FF7-0089-468D-AD60-3F01003BF7E9}"/>
              </a:ext>
            </a:extLst>
          </p:cNvPr>
          <p:cNvSpPr/>
          <p:nvPr/>
        </p:nvSpPr>
        <p:spPr>
          <a:xfrm>
            <a:off x="3952095" y="2540895"/>
            <a:ext cx="1912848" cy="3729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场景信息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3C01684-C253-4EEC-9B5A-715096ABE74A}"/>
              </a:ext>
            </a:extLst>
          </p:cNvPr>
          <p:cNvSpPr txBox="1"/>
          <p:nvPr/>
        </p:nvSpPr>
        <p:spPr>
          <a:xfrm>
            <a:off x="864219" y="543383"/>
            <a:ext cx="353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多模态输入（可选，自由组合）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75959D4-1156-4AB2-981A-11E823DD2B2F}"/>
              </a:ext>
            </a:extLst>
          </p:cNvPr>
          <p:cNvSpPr txBox="1"/>
          <p:nvPr/>
        </p:nvSpPr>
        <p:spPr>
          <a:xfrm>
            <a:off x="10720194" y="11181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输出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6A6415A-F8E8-4BD7-A39A-53AFD81D392F}"/>
              </a:ext>
            </a:extLst>
          </p:cNvPr>
          <p:cNvSpPr/>
          <p:nvPr/>
        </p:nvSpPr>
        <p:spPr>
          <a:xfrm>
            <a:off x="3952095" y="1078635"/>
            <a:ext cx="1912848" cy="366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原始动作序列</a:t>
            </a:r>
          </a:p>
        </p:txBody>
      </p:sp>
      <p:sp>
        <p:nvSpPr>
          <p:cNvPr id="11" name="右大括号 10">
            <a:extLst>
              <a:ext uri="{FF2B5EF4-FFF2-40B4-BE49-F238E27FC236}">
                <a16:creationId xmlns:a16="http://schemas.microsoft.com/office/drawing/2014/main" id="{F050D5C5-6AC4-4D0B-9D98-D9BEAA3FBCAA}"/>
              </a:ext>
            </a:extLst>
          </p:cNvPr>
          <p:cNvSpPr/>
          <p:nvPr/>
        </p:nvSpPr>
        <p:spPr>
          <a:xfrm>
            <a:off x="6428511" y="1487460"/>
            <a:ext cx="445169" cy="3056021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7070245-990F-48A0-BB7C-FD254767F621}"/>
              </a:ext>
            </a:extLst>
          </p:cNvPr>
          <p:cNvSpPr/>
          <p:nvPr/>
        </p:nvSpPr>
        <p:spPr>
          <a:xfrm>
            <a:off x="6896315" y="1643187"/>
            <a:ext cx="1913020" cy="86627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场景信息：沙漠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43168D4-0A16-4E15-9A8D-F06EAC7AF9D5}"/>
              </a:ext>
            </a:extLst>
          </p:cNvPr>
          <p:cNvSpPr/>
          <p:nvPr/>
        </p:nvSpPr>
        <p:spPr>
          <a:xfrm>
            <a:off x="6896314" y="3129087"/>
            <a:ext cx="1913021" cy="95651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性格风格：</a:t>
            </a:r>
            <a:endParaRPr lang="en-US" altLang="zh-CN" dirty="0"/>
          </a:p>
          <a:p>
            <a:pPr algn="ctr"/>
            <a:r>
              <a:rPr lang="zh-CN" altLang="en-US" dirty="0"/>
              <a:t>老人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E12CF26-30EB-4F71-9703-F2D3A00DD689}"/>
              </a:ext>
            </a:extLst>
          </p:cNvPr>
          <p:cNvSpPr/>
          <p:nvPr/>
        </p:nvSpPr>
        <p:spPr>
          <a:xfrm>
            <a:off x="10329327" y="1589045"/>
            <a:ext cx="1428066" cy="258678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最终动作序列</a:t>
            </a:r>
            <a:endParaRPr lang="en-US" altLang="zh-CN" dirty="0"/>
          </a:p>
          <a:p>
            <a:pPr algn="ctr"/>
            <a:endParaRPr lang="en-US" altLang="zh-CN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1FBB67A-28F2-44BB-8FFA-BDFF1338170B}"/>
              </a:ext>
            </a:extLst>
          </p:cNvPr>
          <p:cNvCxnSpPr/>
          <p:nvPr/>
        </p:nvCxnSpPr>
        <p:spPr>
          <a:xfrm>
            <a:off x="9001841" y="2768139"/>
            <a:ext cx="890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BBAB3FFD-8B25-463D-9E0D-88C398136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772" y="1332850"/>
            <a:ext cx="1912846" cy="984083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2D35DFE5-6AD5-476C-B087-B3DB4B68C3D3}"/>
              </a:ext>
            </a:extLst>
          </p:cNvPr>
          <p:cNvSpPr/>
          <p:nvPr/>
        </p:nvSpPr>
        <p:spPr>
          <a:xfrm>
            <a:off x="3952095" y="2894187"/>
            <a:ext cx="1912848" cy="7596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沙漠</a:t>
            </a:r>
          </a:p>
        </p:txBody>
      </p:sp>
      <p:sp>
        <p:nvSpPr>
          <p:cNvPr id="17" name="闪电形 16">
            <a:extLst>
              <a:ext uri="{FF2B5EF4-FFF2-40B4-BE49-F238E27FC236}">
                <a16:creationId xmlns:a16="http://schemas.microsoft.com/office/drawing/2014/main" id="{07EFBCC8-9250-4ED5-90EA-8F1A95B6EBBC}"/>
              </a:ext>
            </a:extLst>
          </p:cNvPr>
          <p:cNvSpPr/>
          <p:nvPr/>
        </p:nvSpPr>
        <p:spPr>
          <a:xfrm>
            <a:off x="8118155" y="1426184"/>
            <a:ext cx="912395" cy="567808"/>
          </a:xfrm>
          <a:prstGeom prst="lightningBol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创新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FD0179E-49F5-4BD8-8B57-ACBBFFE8A10F}"/>
              </a:ext>
            </a:extLst>
          </p:cNvPr>
          <p:cNvSpPr/>
          <p:nvPr/>
        </p:nvSpPr>
        <p:spPr>
          <a:xfrm>
            <a:off x="3952096" y="4162767"/>
            <a:ext cx="1912847" cy="3693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风格动作序列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A75EBBE-A509-4453-9311-35EEDEA38676}"/>
              </a:ext>
            </a:extLst>
          </p:cNvPr>
          <p:cNvSpPr txBox="1"/>
          <p:nvPr/>
        </p:nvSpPr>
        <p:spPr>
          <a:xfrm>
            <a:off x="2284308" y="5911092"/>
            <a:ext cx="87538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原始动作序列 + 风格动作序列 </a:t>
            </a:r>
            <a:r>
              <a:rPr lang="en-US" altLang="zh-CN" dirty="0"/>
              <a:t>-&gt;</a:t>
            </a:r>
            <a:r>
              <a:rPr lang="zh-CN" altLang="en-US" dirty="0"/>
              <a:t>最终动作序列</a:t>
            </a:r>
            <a:r>
              <a:rPr lang="en-US" altLang="zh-CN" dirty="0"/>
              <a:t>(</a:t>
            </a:r>
            <a:r>
              <a:rPr lang="zh-CN" altLang="en-US" dirty="0"/>
              <a:t>动作风格迁移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440BF8F-257E-4812-8D19-358D9CCEAD98}"/>
              </a:ext>
            </a:extLst>
          </p:cNvPr>
          <p:cNvSpPr txBox="1"/>
          <p:nvPr/>
        </p:nvSpPr>
        <p:spPr>
          <a:xfrm>
            <a:off x="2284307" y="6423359"/>
            <a:ext cx="7817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原始动作序列 + 风格动作序列 + 场景 </a:t>
            </a:r>
            <a:r>
              <a:rPr lang="en-US" altLang="zh-CN" dirty="0"/>
              <a:t>-&gt;</a:t>
            </a:r>
            <a:r>
              <a:rPr lang="zh-CN" altLang="en-US" dirty="0"/>
              <a:t>最终动作序列</a:t>
            </a:r>
            <a:r>
              <a:rPr lang="en-US" altLang="zh-CN" dirty="0"/>
              <a:t>(</a:t>
            </a:r>
            <a:r>
              <a:rPr lang="zh-CN" altLang="en-US" dirty="0"/>
              <a:t>动作风格迁移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3F07331-8ECB-4F1D-8515-152A95A0FF52}"/>
              </a:ext>
            </a:extLst>
          </p:cNvPr>
          <p:cNvSpPr/>
          <p:nvPr/>
        </p:nvSpPr>
        <p:spPr>
          <a:xfrm>
            <a:off x="3952095" y="4540269"/>
            <a:ext cx="1912848" cy="7596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老人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78C680E-DCFA-4E76-B9C3-E3CA5CAB1B82}"/>
              </a:ext>
            </a:extLst>
          </p:cNvPr>
          <p:cNvSpPr txBox="1"/>
          <p:nvPr/>
        </p:nvSpPr>
        <p:spPr>
          <a:xfrm>
            <a:off x="7952014" y="4261080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老人在沙漠中走路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7D85401-07CA-4F11-B991-2C1C19D332B7}"/>
              </a:ext>
            </a:extLst>
          </p:cNvPr>
          <p:cNvSpPr/>
          <p:nvPr/>
        </p:nvSpPr>
        <p:spPr>
          <a:xfrm>
            <a:off x="3952095" y="1438329"/>
            <a:ext cx="1912848" cy="7596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走路</a:t>
            </a:r>
          </a:p>
        </p:txBody>
      </p:sp>
      <p:sp>
        <p:nvSpPr>
          <p:cNvPr id="4" name="十字形 3">
            <a:extLst>
              <a:ext uri="{FF2B5EF4-FFF2-40B4-BE49-F238E27FC236}">
                <a16:creationId xmlns:a16="http://schemas.microsoft.com/office/drawing/2014/main" id="{675E9866-661B-4E61-A225-8D23FBCC47E4}"/>
              </a:ext>
            </a:extLst>
          </p:cNvPr>
          <p:cNvSpPr/>
          <p:nvPr/>
        </p:nvSpPr>
        <p:spPr>
          <a:xfrm>
            <a:off x="7729429" y="2594706"/>
            <a:ext cx="445169" cy="483852"/>
          </a:xfrm>
          <a:prstGeom prst="plus">
            <a:avLst>
              <a:gd name="adj" fmla="val 3967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FF6BE74-84E2-44A1-888C-514BFAABB0FD}"/>
              </a:ext>
            </a:extLst>
          </p:cNvPr>
          <p:cNvSpPr txBox="1"/>
          <p:nvPr/>
        </p:nvSpPr>
        <p:spPr>
          <a:xfrm>
            <a:off x="2826703" y="1444731"/>
            <a:ext cx="1179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或者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488BA21-9DEA-4AF1-86CD-B9C0F4C00536}"/>
              </a:ext>
            </a:extLst>
          </p:cNvPr>
          <p:cNvSpPr/>
          <p:nvPr/>
        </p:nvSpPr>
        <p:spPr>
          <a:xfrm>
            <a:off x="691515" y="4096040"/>
            <a:ext cx="1912848" cy="3693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视频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E0669318-3B50-401F-88BE-28BA36316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15" y="4428094"/>
            <a:ext cx="1912846" cy="984083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CFBAAC2C-0FD7-4687-A72B-E27C260DC454}"/>
              </a:ext>
            </a:extLst>
          </p:cNvPr>
          <p:cNvSpPr txBox="1"/>
          <p:nvPr/>
        </p:nvSpPr>
        <p:spPr>
          <a:xfrm>
            <a:off x="2723446" y="4539975"/>
            <a:ext cx="1179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或者</a:t>
            </a:r>
          </a:p>
        </p:txBody>
      </p:sp>
    </p:spTree>
    <p:extLst>
      <p:ext uri="{BB962C8B-B14F-4D97-AF65-F5344CB8AC3E}">
        <p14:creationId xmlns:p14="http://schemas.microsoft.com/office/powerpoint/2010/main" val="1101112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13F52D-D661-1ED2-865C-95785E858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83901B-ADDE-1540-B3AE-9D29BE4C7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033" y="-122187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 b="1" dirty="0"/>
              <a:t>基于场景语境的动作风格迁移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8EFD42A-C71B-523C-9E65-216108ACF3C7}"/>
              </a:ext>
            </a:extLst>
          </p:cNvPr>
          <p:cNvSpPr txBox="1"/>
          <p:nvPr/>
        </p:nvSpPr>
        <p:spPr>
          <a:xfrm>
            <a:off x="277225" y="981556"/>
            <a:ext cx="6040998" cy="3614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/>
              <a:t>1.</a:t>
            </a:r>
            <a:r>
              <a:rPr lang="zh-CN" altLang="en-US" sz="1400" dirty="0"/>
              <a:t>任务：</a:t>
            </a:r>
            <a:r>
              <a:rPr lang="zh-CN" altLang="en-US" sz="1400" b="1" dirty="0">
                <a:solidFill>
                  <a:srgbClr val="FF0000"/>
                </a:solidFill>
              </a:rPr>
              <a:t>基于视频</a:t>
            </a:r>
            <a:r>
              <a:rPr lang="en-US" altLang="zh-CN" sz="1400" b="1" dirty="0">
                <a:solidFill>
                  <a:srgbClr val="FF0000"/>
                </a:solidFill>
              </a:rPr>
              <a:t>/</a:t>
            </a:r>
            <a:r>
              <a:rPr lang="zh-CN" altLang="en-US" sz="1400" b="1" dirty="0">
                <a:solidFill>
                  <a:srgbClr val="FF0000"/>
                </a:solidFill>
              </a:rPr>
              <a:t>多模态的动作风格迁移。</a:t>
            </a:r>
            <a:r>
              <a:rPr lang="zh-CN" altLang="en-US" sz="1400" dirty="0"/>
              <a:t>（重点是聚焦于视频，能捕捉的信息较多）。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2.</a:t>
            </a:r>
            <a:r>
              <a:rPr lang="zh-CN" altLang="en-US" sz="1400" dirty="0"/>
              <a:t>现有工作缺陷：</a:t>
            </a:r>
            <a:endParaRPr lang="en-US" altLang="zh-CN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sz="1400" dirty="0"/>
              <a:t>（</a:t>
            </a:r>
            <a:r>
              <a:rPr lang="en-US" altLang="zh-CN" sz="1400" dirty="0"/>
              <a:t>1</a:t>
            </a:r>
            <a:r>
              <a:rPr lang="zh-CN" altLang="en-US" sz="1400" dirty="0"/>
              <a:t>）现有工作基本上的风格都比较简单，比如</a:t>
            </a:r>
            <a:r>
              <a:rPr lang="en-US" altLang="zh-CN" sz="1400" dirty="0"/>
              <a:t>Style100</a:t>
            </a:r>
            <a:r>
              <a:rPr lang="zh-CN" altLang="en-US" sz="1400" dirty="0"/>
              <a:t>数据集只有</a:t>
            </a:r>
            <a:r>
              <a:rPr lang="en-US" altLang="zh-CN" sz="1400" dirty="0"/>
              <a:t>100</a:t>
            </a:r>
            <a:r>
              <a:rPr lang="zh-CN" altLang="en-US" sz="1400" dirty="0"/>
              <a:t>种不同的</a:t>
            </a:r>
            <a:r>
              <a:rPr lang="en-US" altLang="zh-CN" sz="1400" dirty="0"/>
              <a:t>style</a:t>
            </a:r>
            <a:r>
              <a:rPr lang="zh-CN" altLang="en-US" sz="1400" dirty="0"/>
              <a:t>，很难涵盖人类的动作风格集合。近期的工作大多数是简易</a:t>
            </a:r>
            <a:r>
              <a:rPr lang="en-US" altLang="zh-CN" sz="1400" dirty="0"/>
              <a:t>style</a:t>
            </a:r>
            <a:r>
              <a:rPr lang="zh-CN" altLang="en-US" sz="1400" dirty="0"/>
              <a:t>的输入（比如文本或者动作序列），且模型难以捕捉细粒度的动作特点，比如运动幅度，运动夸张程度，以及个人习惯。这样难以学到复杂且细粒度的风格。举个例子，如果给定的</a:t>
            </a:r>
            <a:r>
              <a:rPr lang="en-US" altLang="zh-CN" sz="1400" dirty="0"/>
              <a:t>source motion</a:t>
            </a:r>
            <a:r>
              <a:rPr lang="zh-CN" altLang="en-US" sz="1400" dirty="0"/>
              <a:t>是正常走路，同时提供一个迈克尔</a:t>
            </a:r>
            <a:r>
              <a:rPr lang="en-US" altLang="zh-CN" sz="1400" dirty="0"/>
              <a:t>·</a:t>
            </a:r>
            <a:r>
              <a:rPr lang="zh-CN" altLang="en-US" sz="1400" dirty="0"/>
              <a:t>杰克逊的运动视频，那么现有的模型难以让生成的视频体现出迈克尔</a:t>
            </a:r>
            <a:r>
              <a:rPr lang="en-US" altLang="zh-CN" sz="1400" dirty="0"/>
              <a:t>·</a:t>
            </a:r>
            <a:r>
              <a:rPr lang="zh-CN" altLang="en-US" sz="1400" dirty="0"/>
              <a:t>杰克逊的风格化。</a:t>
            </a:r>
            <a:endParaRPr lang="en-US" altLang="zh-CN" sz="1400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3A4E229D-E616-4A3E-9B59-D75EBF15EC29}"/>
              </a:ext>
            </a:extLst>
          </p:cNvPr>
          <p:cNvGrpSpPr/>
          <p:nvPr/>
        </p:nvGrpSpPr>
        <p:grpSpPr>
          <a:xfrm>
            <a:off x="6479646" y="1138249"/>
            <a:ext cx="5664896" cy="3088646"/>
            <a:chOff x="4077935" y="365125"/>
            <a:chExt cx="7455101" cy="4064711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DD2C0AA-D826-4F75-9D83-741924953F1B}"/>
                </a:ext>
              </a:extLst>
            </p:cNvPr>
            <p:cNvSpPr/>
            <p:nvPr/>
          </p:nvSpPr>
          <p:spPr>
            <a:xfrm>
              <a:off x="4489150" y="845748"/>
              <a:ext cx="1912848" cy="36933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视频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53134EB-5191-42B3-9589-2F24AB3AFBE4}"/>
                </a:ext>
              </a:extLst>
            </p:cNvPr>
            <p:cNvSpPr/>
            <p:nvPr/>
          </p:nvSpPr>
          <p:spPr>
            <a:xfrm>
              <a:off x="4489150" y="2384468"/>
              <a:ext cx="1912848" cy="37298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场景信息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F45760B-8D94-45B5-989A-31FFBF5D0CA6}"/>
                </a:ext>
              </a:extLst>
            </p:cNvPr>
            <p:cNvSpPr txBox="1"/>
            <p:nvPr/>
          </p:nvSpPr>
          <p:spPr>
            <a:xfrm>
              <a:off x="4077935" y="365125"/>
              <a:ext cx="35301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多模态输入（可选，自由组合）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1384899-95E8-468B-ABF8-E53A16FEA3E3}"/>
                </a:ext>
              </a:extLst>
            </p:cNvPr>
            <p:cNvSpPr txBox="1"/>
            <p:nvPr/>
          </p:nvSpPr>
          <p:spPr>
            <a:xfrm>
              <a:off x="10495837" y="99313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输出</a:t>
              </a:r>
            </a:p>
          </p:txBody>
        </p:sp>
        <p:sp>
          <p:nvSpPr>
            <p:cNvPr id="10" name="右大括号 9">
              <a:extLst>
                <a:ext uri="{FF2B5EF4-FFF2-40B4-BE49-F238E27FC236}">
                  <a16:creationId xmlns:a16="http://schemas.microsoft.com/office/drawing/2014/main" id="{5B375502-2007-4D36-8300-1333AA07F464}"/>
                </a:ext>
              </a:extLst>
            </p:cNvPr>
            <p:cNvSpPr/>
            <p:nvPr/>
          </p:nvSpPr>
          <p:spPr>
            <a:xfrm>
              <a:off x="6690842" y="1373815"/>
              <a:ext cx="445169" cy="3056021"/>
            </a:xfrm>
            <a:prstGeom prst="rightBrac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DE4B3D4B-D829-45A8-8F5E-43B7D0FE1FA4}"/>
                </a:ext>
              </a:extLst>
            </p:cNvPr>
            <p:cNvSpPr/>
            <p:nvPr/>
          </p:nvSpPr>
          <p:spPr>
            <a:xfrm>
              <a:off x="7360048" y="1594077"/>
              <a:ext cx="1913020" cy="866273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场景信息：沙漠</a:t>
              </a: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933FCBF-437A-4692-885D-9331D4230128}"/>
                </a:ext>
              </a:extLst>
            </p:cNvPr>
            <p:cNvSpPr/>
            <p:nvPr/>
          </p:nvSpPr>
          <p:spPr>
            <a:xfrm>
              <a:off x="7360048" y="3444067"/>
              <a:ext cx="1913021" cy="95651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性格风格：</a:t>
              </a:r>
              <a:endParaRPr lang="en-US" altLang="zh-CN" sz="1600" dirty="0"/>
            </a:p>
            <a:p>
              <a:pPr algn="ctr"/>
              <a:r>
                <a:rPr lang="zh-CN" altLang="en-US" sz="1600" dirty="0"/>
                <a:t>老人</a:t>
              </a: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08F288C1-5D9C-459A-BCC6-B2CA047CC76C}"/>
                </a:ext>
              </a:extLst>
            </p:cNvPr>
            <p:cNvSpPr/>
            <p:nvPr/>
          </p:nvSpPr>
          <p:spPr>
            <a:xfrm>
              <a:off x="10104970" y="1464053"/>
              <a:ext cx="1428066" cy="258678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最终动作序列</a:t>
              </a: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4B786D05-05EC-4354-BA76-2C71557431BF}"/>
                </a:ext>
              </a:extLst>
            </p:cNvPr>
            <p:cNvCxnSpPr>
              <a:cxnSpLocks/>
            </p:cNvCxnSpPr>
            <p:nvPr/>
          </p:nvCxnSpPr>
          <p:spPr>
            <a:xfrm>
              <a:off x="9500216" y="2161885"/>
              <a:ext cx="301336" cy="4238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69A80830-4737-4ABD-B372-8C85D19BE9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89150" y="1177802"/>
              <a:ext cx="1912848" cy="984083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8DFA259-B485-4560-A364-4F8BABBCF59C}"/>
                </a:ext>
              </a:extLst>
            </p:cNvPr>
            <p:cNvSpPr/>
            <p:nvPr/>
          </p:nvSpPr>
          <p:spPr>
            <a:xfrm>
              <a:off x="4489150" y="2737760"/>
              <a:ext cx="1912848" cy="75962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沙漠</a:t>
              </a:r>
            </a:p>
          </p:txBody>
        </p:sp>
        <p:sp>
          <p:nvSpPr>
            <p:cNvPr id="18" name="闪电形 17">
              <a:extLst>
                <a:ext uri="{FF2B5EF4-FFF2-40B4-BE49-F238E27FC236}">
                  <a16:creationId xmlns:a16="http://schemas.microsoft.com/office/drawing/2014/main" id="{C1823073-E584-4C0B-96A4-3D59510DBA5A}"/>
                </a:ext>
              </a:extLst>
            </p:cNvPr>
            <p:cNvSpPr/>
            <p:nvPr/>
          </p:nvSpPr>
          <p:spPr>
            <a:xfrm>
              <a:off x="8681946" y="1575484"/>
              <a:ext cx="912395" cy="567808"/>
            </a:xfrm>
            <a:prstGeom prst="lightningBol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创新</a:t>
              </a:r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57057F51-7B98-45B0-896B-A39A73A53F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97105" y="2757448"/>
              <a:ext cx="397966" cy="11648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005CFBFE-51E8-4EC7-BEB3-9B98E52A123A}"/>
              </a:ext>
            </a:extLst>
          </p:cNvPr>
          <p:cNvSpPr txBox="1"/>
          <p:nvPr/>
        </p:nvSpPr>
        <p:spPr>
          <a:xfrm>
            <a:off x="-5779933" y="4783523"/>
            <a:ext cx="11265994" cy="1352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sz="1400" dirty="0"/>
              <a:t>（</a:t>
            </a:r>
            <a:r>
              <a:rPr lang="en-US" altLang="zh-CN" sz="1400" dirty="0"/>
              <a:t>2</a:t>
            </a:r>
            <a:r>
              <a:rPr lang="zh-CN" altLang="en-US" sz="1400" dirty="0"/>
              <a:t>）（</a:t>
            </a:r>
            <a:r>
              <a:rPr lang="zh-CN" altLang="en-US" sz="1400" b="1" dirty="0">
                <a:solidFill>
                  <a:srgbClr val="FF0000"/>
                </a:solidFill>
              </a:rPr>
              <a:t>重点</a:t>
            </a:r>
            <a:r>
              <a:rPr lang="zh-CN" altLang="en-US" sz="1400" dirty="0"/>
              <a:t>）很多时候，我们希望依据</a:t>
            </a:r>
            <a:r>
              <a:rPr lang="zh-CN" altLang="en-US" sz="1400" b="1" dirty="0"/>
              <a:t>场景</a:t>
            </a:r>
            <a:r>
              <a:rPr lang="en-US" altLang="zh-CN" sz="1400" b="1" dirty="0"/>
              <a:t>(</a:t>
            </a:r>
            <a:r>
              <a:rPr lang="zh-CN" altLang="en-US" sz="1400" b="1" dirty="0"/>
              <a:t>语境</a:t>
            </a:r>
            <a:r>
              <a:rPr lang="en-US" altLang="zh-CN" sz="1400" b="1" dirty="0"/>
              <a:t>)</a:t>
            </a:r>
            <a:r>
              <a:rPr lang="zh-CN" altLang="en-US" sz="1400" dirty="0"/>
              <a:t>来进行风格化，而这部分的工作目前是缺失的。由艺术家</a:t>
            </a:r>
            <a:r>
              <a:rPr lang="en-US" altLang="zh-CN" sz="1400" dirty="0"/>
              <a:t>/</a:t>
            </a:r>
            <a:r>
              <a:rPr lang="zh-CN" altLang="en-US" sz="1400" dirty="0"/>
              <a:t>设计师来手动指定详细且细粒度的风格是不现实的，且很多动作的风格具备局部的复杂性。举个例子，如果我是下雨</a:t>
            </a:r>
            <a:r>
              <a:rPr lang="en-US" altLang="zh-CN" sz="1400" dirty="0"/>
              <a:t>+</a:t>
            </a:r>
            <a:r>
              <a:rPr lang="zh-CN" altLang="en-US" sz="1400" dirty="0"/>
              <a:t>刮大风的场景，那么人类的运动风格应当是下半身尽量保持稳定，但上半身会不稳定（可以举其他类似的例子）；我们的工作同时可以将场景信息用于风格化的训练，使得用户可以通过场景切换来隐式实现风格化。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02CF415-E8BB-41C7-9630-6D3B588D52E3}"/>
              </a:ext>
            </a:extLst>
          </p:cNvPr>
          <p:cNvSpPr txBox="1"/>
          <p:nvPr/>
        </p:nvSpPr>
        <p:spPr>
          <a:xfrm>
            <a:off x="7306321" y="153976"/>
            <a:ext cx="6311679" cy="975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baseline:MCM-LDM</a:t>
            </a:r>
            <a:r>
              <a:rPr lang="en-US" altLang="zh-CN" sz="1400" dirty="0"/>
              <a:t>: [CVPR 2024] </a:t>
            </a:r>
          </a:p>
          <a:p>
            <a:r>
              <a:rPr lang="en-US" altLang="zh-CN" sz="1050" dirty="0"/>
              <a:t>Arbitrary Motion Style Transfer with Multi-condition Motion Latent Diffusion </a:t>
            </a:r>
            <a:r>
              <a:rPr lang="en-US" altLang="zh-CN" sz="1000" dirty="0"/>
              <a:t>Model</a:t>
            </a:r>
          </a:p>
          <a:p>
            <a:r>
              <a:rPr lang="en-US" altLang="zh-CN" sz="1000" dirty="0"/>
              <a:t>(</a:t>
            </a:r>
            <a:r>
              <a:rPr lang="en-US" altLang="zh-CN" sz="1400" dirty="0">
                <a:hlinkClick r:id="rId3"/>
              </a:rPr>
              <a:t>https://github.com/xingliangjin/mcm-ldm</a:t>
            </a:r>
            <a:r>
              <a:rPr lang="en-US" altLang="zh-CN" sz="1400" dirty="0"/>
              <a:t>)</a:t>
            </a:r>
          </a:p>
          <a:p>
            <a:pPr>
              <a:lnSpc>
                <a:spcPct val="150000"/>
              </a:lnSpc>
            </a:pPr>
            <a:endParaRPr lang="en-US" altLang="zh-CN" sz="14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C5AD04B-588E-4366-9344-08B8EE958150}"/>
              </a:ext>
            </a:extLst>
          </p:cNvPr>
          <p:cNvSpPr/>
          <p:nvPr/>
        </p:nvSpPr>
        <p:spPr>
          <a:xfrm>
            <a:off x="6792115" y="3646243"/>
            <a:ext cx="1453513" cy="9137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输入初始动作序列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D6EABA4-6A11-410D-B615-E1E5717DF4EB}"/>
              </a:ext>
            </a:extLst>
          </p:cNvPr>
          <p:cNvSpPr/>
          <p:nvPr/>
        </p:nvSpPr>
        <p:spPr>
          <a:xfrm>
            <a:off x="6813706" y="4698686"/>
            <a:ext cx="1453513" cy="9137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输入初始动作序列</a:t>
            </a:r>
          </a:p>
        </p:txBody>
      </p:sp>
    </p:spTree>
    <p:extLst>
      <p:ext uri="{BB962C8B-B14F-4D97-AF65-F5344CB8AC3E}">
        <p14:creationId xmlns:p14="http://schemas.microsoft.com/office/powerpoint/2010/main" val="3044540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13F52D-D661-1ED2-865C-95785E858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83901B-ADDE-1540-B3AE-9D29BE4C7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033" y="-12218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/>
              <a:t>2025.5.22 </a:t>
            </a:r>
            <a:r>
              <a:rPr lang="zh-CN" altLang="en-US" sz="3600" b="1" dirty="0"/>
              <a:t>基本</a:t>
            </a:r>
            <a:r>
              <a:rPr lang="en-US" altLang="zh-CN" sz="3600" b="1" dirty="0"/>
              <a:t>pipeline</a:t>
            </a:r>
            <a:r>
              <a:rPr lang="zh-CN" altLang="en-US" sz="3600" b="1" dirty="0"/>
              <a:t>和创新点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8EFD42A-C71B-523C-9E65-216108ACF3C7}"/>
              </a:ext>
            </a:extLst>
          </p:cNvPr>
          <p:cNvSpPr txBox="1"/>
          <p:nvPr/>
        </p:nvSpPr>
        <p:spPr>
          <a:xfrm>
            <a:off x="277225" y="981556"/>
            <a:ext cx="6040998" cy="3614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/>
              <a:t>1.</a:t>
            </a:r>
            <a:r>
              <a:rPr lang="zh-CN" altLang="en-US" sz="1400" dirty="0"/>
              <a:t>任务：</a:t>
            </a:r>
            <a:r>
              <a:rPr lang="zh-CN" altLang="en-US" sz="1400" b="1" dirty="0">
                <a:solidFill>
                  <a:srgbClr val="FF0000"/>
                </a:solidFill>
              </a:rPr>
              <a:t>基于视频</a:t>
            </a:r>
            <a:r>
              <a:rPr lang="en-US" altLang="zh-CN" sz="1400" b="1" dirty="0">
                <a:solidFill>
                  <a:srgbClr val="FF0000"/>
                </a:solidFill>
              </a:rPr>
              <a:t>/</a:t>
            </a:r>
            <a:r>
              <a:rPr lang="zh-CN" altLang="en-US" sz="1400" b="1" dirty="0">
                <a:solidFill>
                  <a:srgbClr val="FF0000"/>
                </a:solidFill>
              </a:rPr>
              <a:t>多模态的动作风格迁移。</a:t>
            </a:r>
            <a:r>
              <a:rPr lang="zh-CN" altLang="en-US" sz="1400" dirty="0"/>
              <a:t>（重点是聚焦于视频，能捕捉的信息较多）。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2.</a:t>
            </a:r>
            <a:r>
              <a:rPr lang="zh-CN" altLang="en-US" sz="1400" dirty="0"/>
              <a:t>现有工作缺陷：</a:t>
            </a:r>
            <a:endParaRPr lang="en-US" altLang="zh-CN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sz="1400" dirty="0"/>
              <a:t>（</a:t>
            </a:r>
            <a:r>
              <a:rPr lang="en-US" altLang="zh-CN" sz="1400" dirty="0"/>
              <a:t>1</a:t>
            </a:r>
            <a:r>
              <a:rPr lang="zh-CN" altLang="en-US" sz="1400" dirty="0"/>
              <a:t>）现有工作基本上的风格都比较简单，比如</a:t>
            </a:r>
            <a:r>
              <a:rPr lang="en-US" altLang="zh-CN" sz="1400" dirty="0"/>
              <a:t>Style100</a:t>
            </a:r>
            <a:r>
              <a:rPr lang="zh-CN" altLang="en-US" sz="1400" dirty="0"/>
              <a:t>数据集只有</a:t>
            </a:r>
            <a:r>
              <a:rPr lang="en-US" altLang="zh-CN" sz="1400" dirty="0"/>
              <a:t>100</a:t>
            </a:r>
            <a:r>
              <a:rPr lang="zh-CN" altLang="en-US" sz="1400" dirty="0"/>
              <a:t>种不同的</a:t>
            </a:r>
            <a:r>
              <a:rPr lang="en-US" altLang="zh-CN" sz="1400" dirty="0"/>
              <a:t>style</a:t>
            </a:r>
            <a:r>
              <a:rPr lang="zh-CN" altLang="en-US" sz="1400" dirty="0"/>
              <a:t>，很难涵盖人类的动作风格集合。近期的工作大多数是简易</a:t>
            </a:r>
            <a:r>
              <a:rPr lang="en-US" altLang="zh-CN" sz="1400" dirty="0"/>
              <a:t>style</a:t>
            </a:r>
            <a:r>
              <a:rPr lang="zh-CN" altLang="en-US" sz="1400" dirty="0"/>
              <a:t>的输入（比如文本或者动作序列），且模型难以捕捉细粒度的动作特点，比如运动幅度，运动夸张程度，以及个人习惯。这样难以学到复杂且细粒度的风格。举个例子，如果给定的</a:t>
            </a:r>
            <a:r>
              <a:rPr lang="en-US" altLang="zh-CN" sz="1400" dirty="0"/>
              <a:t>source motion</a:t>
            </a:r>
            <a:r>
              <a:rPr lang="zh-CN" altLang="en-US" sz="1400" dirty="0"/>
              <a:t>是正常走路，同时提供一个迈克尔</a:t>
            </a:r>
            <a:r>
              <a:rPr lang="en-US" altLang="zh-CN" sz="1400" dirty="0"/>
              <a:t>·</a:t>
            </a:r>
            <a:r>
              <a:rPr lang="zh-CN" altLang="en-US" sz="1400" dirty="0"/>
              <a:t>杰克逊的运动视频，那么现有的模型难以让生成的视频体现出迈克尔</a:t>
            </a:r>
            <a:r>
              <a:rPr lang="en-US" altLang="zh-CN" sz="1400" dirty="0"/>
              <a:t>·</a:t>
            </a:r>
            <a:r>
              <a:rPr lang="zh-CN" altLang="en-US" sz="1400" dirty="0"/>
              <a:t>杰克逊的风格化。</a:t>
            </a:r>
            <a:endParaRPr lang="en-US" altLang="zh-CN" sz="1400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3A4E229D-E616-4A3E-9B59-D75EBF15EC29}"/>
              </a:ext>
            </a:extLst>
          </p:cNvPr>
          <p:cNvGrpSpPr/>
          <p:nvPr/>
        </p:nvGrpSpPr>
        <p:grpSpPr>
          <a:xfrm>
            <a:off x="6479646" y="1138249"/>
            <a:ext cx="5664896" cy="3638538"/>
            <a:chOff x="4077935" y="365125"/>
            <a:chExt cx="7455101" cy="478837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DD2C0AA-D826-4F75-9D83-741924953F1B}"/>
                </a:ext>
              </a:extLst>
            </p:cNvPr>
            <p:cNvSpPr/>
            <p:nvPr/>
          </p:nvSpPr>
          <p:spPr>
            <a:xfrm>
              <a:off x="4489150" y="845748"/>
              <a:ext cx="1912848" cy="36933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视频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53134EB-5191-42B3-9589-2F24AB3AFBE4}"/>
                </a:ext>
              </a:extLst>
            </p:cNvPr>
            <p:cNvSpPr/>
            <p:nvPr/>
          </p:nvSpPr>
          <p:spPr>
            <a:xfrm>
              <a:off x="4489150" y="2384468"/>
              <a:ext cx="1912848" cy="37298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文本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F45760B-8D94-45B5-989A-31FFBF5D0CA6}"/>
                </a:ext>
              </a:extLst>
            </p:cNvPr>
            <p:cNvSpPr txBox="1"/>
            <p:nvPr/>
          </p:nvSpPr>
          <p:spPr>
            <a:xfrm>
              <a:off x="4077935" y="365125"/>
              <a:ext cx="35301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多模态输入（可选，自由组合）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1384899-95E8-468B-ABF8-E53A16FEA3E3}"/>
                </a:ext>
              </a:extLst>
            </p:cNvPr>
            <p:cNvSpPr txBox="1"/>
            <p:nvPr/>
          </p:nvSpPr>
          <p:spPr>
            <a:xfrm>
              <a:off x="10495837" y="99313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输出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8050FA5-26FC-4105-887A-B15B745D2C51}"/>
                </a:ext>
              </a:extLst>
            </p:cNvPr>
            <p:cNvSpPr/>
            <p:nvPr/>
          </p:nvSpPr>
          <p:spPr>
            <a:xfrm>
              <a:off x="4489150" y="3744036"/>
              <a:ext cx="1912848" cy="36609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图片</a:t>
              </a:r>
            </a:p>
          </p:txBody>
        </p:sp>
        <p:sp>
          <p:nvSpPr>
            <p:cNvPr id="10" name="右大括号 9">
              <a:extLst>
                <a:ext uri="{FF2B5EF4-FFF2-40B4-BE49-F238E27FC236}">
                  <a16:creationId xmlns:a16="http://schemas.microsoft.com/office/drawing/2014/main" id="{5B375502-2007-4D36-8300-1333AA07F464}"/>
                </a:ext>
              </a:extLst>
            </p:cNvPr>
            <p:cNvSpPr/>
            <p:nvPr/>
          </p:nvSpPr>
          <p:spPr>
            <a:xfrm>
              <a:off x="6690842" y="1373815"/>
              <a:ext cx="445169" cy="3056021"/>
            </a:xfrm>
            <a:prstGeom prst="rightBrac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DE4B3D4B-D829-45A8-8F5E-43B7D0FE1FA4}"/>
                </a:ext>
              </a:extLst>
            </p:cNvPr>
            <p:cNvSpPr/>
            <p:nvPr/>
          </p:nvSpPr>
          <p:spPr>
            <a:xfrm>
              <a:off x="7360048" y="1594077"/>
              <a:ext cx="1913020" cy="866273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场景信息：沙漠</a:t>
              </a: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933FCBF-437A-4692-885D-9331D4230128}"/>
                </a:ext>
              </a:extLst>
            </p:cNvPr>
            <p:cNvSpPr/>
            <p:nvPr/>
          </p:nvSpPr>
          <p:spPr>
            <a:xfrm>
              <a:off x="7360048" y="3444067"/>
              <a:ext cx="1913021" cy="95651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性格风格：</a:t>
              </a:r>
              <a:endParaRPr lang="en-US" altLang="zh-CN" sz="1600" dirty="0"/>
            </a:p>
            <a:p>
              <a:pPr algn="ctr"/>
              <a:r>
                <a:rPr lang="zh-CN" altLang="en-US" sz="1600" dirty="0"/>
                <a:t>老人</a:t>
              </a: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08F288C1-5D9C-459A-BCC6-B2CA047CC76C}"/>
                </a:ext>
              </a:extLst>
            </p:cNvPr>
            <p:cNvSpPr/>
            <p:nvPr/>
          </p:nvSpPr>
          <p:spPr>
            <a:xfrm>
              <a:off x="10104970" y="1464053"/>
              <a:ext cx="1428066" cy="258678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最终动作序列</a:t>
              </a: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4B786D05-05EC-4354-BA76-2C71557431BF}"/>
                </a:ext>
              </a:extLst>
            </p:cNvPr>
            <p:cNvCxnSpPr>
              <a:cxnSpLocks/>
            </p:cNvCxnSpPr>
            <p:nvPr/>
          </p:nvCxnSpPr>
          <p:spPr>
            <a:xfrm>
              <a:off x="9500216" y="2161885"/>
              <a:ext cx="301336" cy="4238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69A80830-4737-4ABD-B372-8C85D19BE9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89150" y="1177802"/>
              <a:ext cx="1912848" cy="984083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8DFA259-B485-4560-A364-4F8BABBCF59C}"/>
                </a:ext>
              </a:extLst>
            </p:cNvPr>
            <p:cNvSpPr/>
            <p:nvPr/>
          </p:nvSpPr>
          <p:spPr>
            <a:xfrm>
              <a:off x="4489150" y="2737760"/>
              <a:ext cx="1912848" cy="75962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一个老人在沙漠中行走</a:t>
              </a:r>
            </a:p>
          </p:txBody>
        </p: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306166F5-9F44-447C-BEC6-50D5958E0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89150" y="4110132"/>
              <a:ext cx="1912848" cy="1043372"/>
            </a:xfrm>
            <a:prstGeom prst="rect">
              <a:avLst/>
            </a:prstGeom>
          </p:spPr>
        </p:pic>
        <p:sp>
          <p:nvSpPr>
            <p:cNvPr id="18" name="闪电形 17">
              <a:extLst>
                <a:ext uri="{FF2B5EF4-FFF2-40B4-BE49-F238E27FC236}">
                  <a16:creationId xmlns:a16="http://schemas.microsoft.com/office/drawing/2014/main" id="{C1823073-E584-4C0B-96A4-3D59510DBA5A}"/>
                </a:ext>
              </a:extLst>
            </p:cNvPr>
            <p:cNvSpPr/>
            <p:nvPr/>
          </p:nvSpPr>
          <p:spPr>
            <a:xfrm>
              <a:off x="8681946" y="1575484"/>
              <a:ext cx="912395" cy="567808"/>
            </a:xfrm>
            <a:prstGeom prst="lightningBol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创新</a:t>
              </a:r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57057F51-7B98-45B0-896B-A39A73A53F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97105" y="2757448"/>
              <a:ext cx="397966" cy="11648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005CFBFE-51E8-4EC7-BEB3-9B98E52A123A}"/>
              </a:ext>
            </a:extLst>
          </p:cNvPr>
          <p:cNvSpPr txBox="1"/>
          <p:nvPr/>
        </p:nvSpPr>
        <p:spPr>
          <a:xfrm>
            <a:off x="174553" y="4957695"/>
            <a:ext cx="11265994" cy="1352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sz="1400" dirty="0"/>
              <a:t>（</a:t>
            </a:r>
            <a:r>
              <a:rPr lang="en-US" altLang="zh-CN" sz="1400" dirty="0"/>
              <a:t>2</a:t>
            </a:r>
            <a:r>
              <a:rPr lang="zh-CN" altLang="en-US" sz="1400" dirty="0"/>
              <a:t>）（</a:t>
            </a:r>
            <a:r>
              <a:rPr lang="zh-CN" altLang="en-US" sz="1400" b="1" dirty="0">
                <a:solidFill>
                  <a:srgbClr val="FF0000"/>
                </a:solidFill>
              </a:rPr>
              <a:t>重点</a:t>
            </a:r>
            <a:r>
              <a:rPr lang="zh-CN" altLang="en-US" sz="1400" dirty="0"/>
              <a:t>）很多时候，我们希望依据</a:t>
            </a:r>
            <a:r>
              <a:rPr lang="zh-CN" altLang="en-US" sz="1400" b="1" dirty="0"/>
              <a:t>场景</a:t>
            </a:r>
            <a:r>
              <a:rPr lang="en-US" altLang="zh-CN" sz="1400" b="1" dirty="0"/>
              <a:t>(</a:t>
            </a:r>
            <a:r>
              <a:rPr lang="zh-CN" altLang="en-US" sz="1400" b="1" dirty="0"/>
              <a:t>语境</a:t>
            </a:r>
            <a:r>
              <a:rPr lang="en-US" altLang="zh-CN" sz="1400" b="1" dirty="0"/>
              <a:t>)</a:t>
            </a:r>
            <a:r>
              <a:rPr lang="zh-CN" altLang="en-US" sz="1400" dirty="0"/>
              <a:t>来进行风格化，而这部分的工作目前是缺失的。由艺术家</a:t>
            </a:r>
            <a:r>
              <a:rPr lang="en-US" altLang="zh-CN" sz="1400" dirty="0"/>
              <a:t>/</a:t>
            </a:r>
            <a:r>
              <a:rPr lang="zh-CN" altLang="en-US" sz="1400" dirty="0"/>
              <a:t>设计师来手动指定详细且细粒度的风格是不现实的，且很多动作的风格具备局部的复杂性。举个例子，如果我是下雨</a:t>
            </a:r>
            <a:r>
              <a:rPr lang="en-US" altLang="zh-CN" sz="1400" dirty="0"/>
              <a:t>+</a:t>
            </a:r>
            <a:r>
              <a:rPr lang="zh-CN" altLang="en-US" sz="1400" dirty="0"/>
              <a:t>刮大风的场景，那么人类的运动风格应当是下半身尽量保持稳定，但上半身会不稳定（可以举其他类似的例子）；我们的工作同时可以将场景信息用于风格化的训练，使得用户可以通过场景切换来隐式实现风格化。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02CF415-E8BB-41C7-9630-6D3B588D52E3}"/>
              </a:ext>
            </a:extLst>
          </p:cNvPr>
          <p:cNvSpPr txBox="1"/>
          <p:nvPr/>
        </p:nvSpPr>
        <p:spPr>
          <a:xfrm>
            <a:off x="7306321" y="153976"/>
            <a:ext cx="6311679" cy="975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目前进展：跑通动作生成风格迁移 </a:t>
            </a:r>
            <a:r>
              <a:rPr lang="en-US" altLang="zh-CN" sz="1400" dirty="0"/>
              <a:t>MCM-LDM: [CVPR 2024] </a:t>
            </a:r>
          </a:p>
          <a:p>
            <a:r>
              <a:rPr lang="en-US" altLang="zh-CN" sz="1050" dirty="0"/>
              <a:t>Arbitrary Motion Style Transfer with Multi-condition Motion Latent Diffusion </a:t>
            </a:r>
            <a:r>
              <a:rPr lang="en-US" altLang="zh-CN" sz="1000" dirty="0"/>
              <a:t>Model</a:t>
            </a:r>
          </a:p>
          <a:p>
            <a:r>
              <a:rPr lang="en-US" altLang="zh-CN" sz="1000" dirty="0"/>
              <a:t>(</a:t>
            </a:r>
            <a:r>
              <a:rPr lang="en-US" altLang="zh-CN" sz="1400" dirty="0">
                <a:hlinkClick r:id="rId4"/>
              </a:rPr>
              <a:t>https://github.com/xingliangjin/mcm-ldm</a:t>
            </a:r>
            <a:r>
              <a:rPr lang="en-US" altLang="zh-CN" sz="1400" dirty="0"/>
              <a:t>)</a:t>
            </a:r>
          </a:p>
          <a:p>
            <a:pPr>
              <a:lnSpc>
                <a:spcPct val="150000"/>
              </a:lnSpc>
            </a:pP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704086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657C8B-9AEF-2E9A-6611-FC5109DAB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2025.5.22 </a:t>
            </a:r>
            <a:r>
              <a:rPr lang="zh-CN" altLang="en-US" sz="3600" b="1" dirty="0"/>
              <a:t>基本</a:t>
            </a:r>
            <a:r>
              <a:rPr lang="en-US" altLang="zh-CN" sz="3600" b="1" dirty="0"/>
              <a:t>pipeline</a:t>
            </a:r>
            <a:r>
              <a:rPr lang="zh-CN" altLang="en-US" sz="3600" b="1" dirty="0"/>
              <a:t>和创新点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6600130-C3A3-79B9-1698-C36A67818CCF}"/>
              </a:ext>
            </a:extLst>
          </p:cNvPr>
          <p:cNvSpPr txBox="1"/>
          <p:nvPr/>
        </p:nvSpPr>
        <p:spPr>
          <a:xfrm>
            <a:off x="838200" y="1690688"/>
            <a:ext cx="102925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数据集：</a:t>
            </a:r>
            <a:r>
              <a:rPr lang="en-US" altLang="zh-CN" dirty="0"/>
              <a:t>HumanML3D</a:t>
            </a:r>
            <a:r>
              <a:rPr lang="zh-CN" altLang="en-US" dirty="0"/>
              <a:t>数据集（大家都用）</a:t>
            </a:r>
            <a:r>
              <a:rPr lang="en-US" altLang="zh-CN" dirty="0"/>
              <a:t>+ Style100</a:t>
            </a:r>
            <a:r>
              <a:rPr lang="zh-CN" altLang="en-US" dirty="0"/>
              <a:t>数据集（做风格化的，近期工作用的较多。）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思考：对于场景来说，现有的数据集不支持，可以在网络上爬取一些视频资源</a:t>
            </a:r>
            <a:r>
              <a:rPr lang="en-US" altLang="zh-CN" dirty="0"/>
              <a:t>+</a:t>
            </a:r>
            <a:r>
              <a:rPr lang="zh-CN" altLang="en-US" dirty="0"/>
              <a:t>动作提取，后面会说。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2.Step 1</a:t>
            </a:r>
            <a:r>
              <a:rPr lang="zh-CN" altLang="en-US" dirty="0"/>
              <a:t>：</a:t>
            </a:r>
            <a:r>
              <a:rPr lang="zh-CN" altLang="en-US" b="1" dirty="0">
                <a:solidFill>
                  <a:srgbClr val="FF0000"/>
                </a:solidFill>
              </a:rPr>
              <a:t>对比学习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dirty="0"/>
              <a:t>互联网上有非常多的动作风格视频资源，难以用简单的类别来分类，我们希望能够通过对比学习，让网络学习到没见过的风格：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21C683E-DA77-2472-C928-DC3E6A72E868}"/>
              </a:ext>
            </a:extLst>
          </p:cNvPr>
          <p:cNvSpPr txBox="1"/>
          <p:nvPr/>
        </p:nvSpPr>
        <p:spPr>
          <a:xfrm>
            <a:off x="3397827" y="2060020"/>
            <a:ext cx="60973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hlinkClick r:id="rId2"/>
              </a:rPr>
              <a:t>https://www.ianxmason.com/100style/</a:t>
            </a:r>
            <a:endParaRPr lang="en-US" altLang="zh-CN"/>
          </a:p>
          <a:p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66743BA-AF5A-E0B5-FDFF-A2D3E572938D}"/>
              </a:ext>
            </a:extLst>
          </p:cNvPr>
          <p:cNvSpPr txBox="1"/>
          <p:nvPr/>
        </p:nvSpPr>
        <p:spPr>
          <a:xfrm>
            <a:off x="1697529" y="4108857"/>
            <a:ext cx="8402435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altLang="zh-CN" sz="1400" b="1" i="0" dirty="0">
                <a:solidFill>
                  <a:srgbClr val="232D36"/>
                </a:solidFill>
                <a:effectLst/>
                <a:latin typeface="PingFang SC"/>
              </a:rPr>
              <a:t>(1) </a:t>
            </a:r>
            <a:r>
              <a:rPr lang="zh-CN" altLang="en-US" sz="1400" b="1" i="0" dirty="0">
                <a:solidFill>
                  <a:srgbClr val="232D36"/>
                </a:solidFill>
                <a:effectLst/>
                <a:latin typeface="PingFang SC"/>
              </a:rPr>
              <a:t>优势分析</a:t>
            </a:r>
          </a:p>
          <a:p>
            <a:pPr algn="l">
              <a:spcAft>
                <a:spcPts val="1200"/>
              </a:spcAft>
              <a:buNone/>
            </a:pPr>
            <a:r>
              <a:rPr lang="zh-CN" altLang="en-US" sz="1400" b="0" i="0" dirty="0">
                <a:solidFill>
                  <a:srgbClr val="232D36"/>
                </a:solidFill>
                <a:effectLst/>
                <a:latin typeface="PingFang SC"/>
              </a:rPr>
              <a:t>对比学习在编码</a:t>
            </a:r>
            <a:r>
              <a:rPr lang="zh-CN" altLang="en-US" sz="1400" b="1" i="0" dirty="0">
                <a:solidFill>
                  <a:srgbClr val="232D36"/>
                </a:solidFill>
                <a:effectLst/>
                <a:latin typeface="PingFang SC"/>
              </a:rPr>
              <a:t>未见风格</a:t>
            </a:r>
            <a:r>
              <a:rPr lang="zh-CN" altLang="en-US" sz="1400" b="0" i="0" dirty="0">
                <a:solidFill>
                  <a:srgbClr val="232D36"/>
                </a:solidFill>
                <a:effectLst/>
                <a:latin typeface="PingFang SC"/>
              </a:rPr>
              <a:t>时可能具有优势，原因如下：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1400" b="1" i="0" dirty="0">
                <a:solidFill>
                  <a:srgbClr val="232D36"/>
                </a:solidFill>
                <a:effectLst/>
                <a:latin typeface="PingFang SC"/>
              </a:rPr>
              <a:t>特征空间泛化性</a:t>
            </a:r>
            <a:r>
              <a:rPr lang="zh-CN" altLang="en-US" sz="1400" b="0" i="0" dirty="0">
                <a:solidFill>
                  <a:srgbClr val="232D36"/>
                </a:solidFill>
                <a:effectLst/>
                <a:latin typeface="PingFang SC"/>
              </a:rPr>
              <a:t>：对比学习通过拉近正样本（同风格）、推开负样本（不同风格），迫使编码器学习</a:t>
            </a:r>
            <a:r>
              <a:rPr lang="zh-CN" altLang="en-US" sz="1400" b="1" i="0" dirty="0">
                <a:solidFill>
                  <a:srgbClr val="232D36"/>
                </a:solidFill>
                <a:effectLst/>
                <a:latin typeface="PingFang SC"/>
              </a:rPr>
              <a:t>风格的本质特征</a:t>
            </a:r>
            <a:r>
              <a:rPr lang="zh-CN" altLang="en-US" sz="1400" b="0" i="0" dirty="0">
                <a:solidFill>
                  <a:srgbClr val="232D36"/>
                </a:solidFill>
                <a:effectLst/>
                <a:latin typeface="PingFang SC"/>
              </a:rPr>
              <a:t>（如运动频率、幅度分布），而非简单记忆训练集风格。</a:t>
            </a:r>
          </a:p>
          <a:p>
            <a:pPr marL="742950" lvl="1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1400" b="0" i="1" dirty="0">
                <a:solidFill>
                  <a:srgbClr val="232D36"/>
                </a:solidFill>
                <a:effectLst/>
                <a:latin typeface="PingFang SC"/>
              </a:rPr>
              <a:t>例如</a:t>
            </a:r>
            <a:r>
              <a:rPr lang="zh-CN" altLang="en-US" sz="1400" b="0" i="0" dirty="0">
                <a:solidFill>
                  <a:srgbClr val="232D36"/>
                </a:solidFill>
                <a:effectLst/>
                <a:latin typeface="PingFang SC"/>
              </a:rPr>
              <a:t>：训练集有“优雅”和“僵硬”风格，测试时输入“慵懒”视频，编码器可能捕捉到“低频率</a:t>
            </a:r>
            <a:r>
              <a:rPr lang="en-US" altLang="zh-CN" sz="1400" b="0" i="0" dirty="0">
                <a:solidFill>
                  <a:srgbClr val="232D36"/>
                </a:solidFill>
                <a:effectLst/>
                <a:latin typeface="PingFang SC"/>
              </a:rPr>
              <a:t>+</a:t>
            </a:r>
            <a:r>
              <a:rPr lang="zh-CN" altLang="en-US" sz="1400" b="0" i="0" dirty="0">
                <a:solidFill>
                  <a:srgbClr val="232D36"/>
                </a:solidFill>
                <a:effectLst/>
                <a:latin typeface="PingFang SC"/>
              </a:rPr>
              <a:t>大幅度”的共性特征，泛化出合理编码。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1400" b="1" i="0" dirty="0">
                <a:solidFill>
                  <a:srgbClr val="232D36"/>
                </a:solidFill>
                <a:effectLst/>
                <a:latin typeface="PingFang SC"/>
              </a:rPr>
              <a:t>无监督适应性</a:t>
            </a:r>
            <a:r>
              <a:rPr lang="zh-CN" altLang="en-US" sz="1400" b="0" i="0" dirty="0">
                <a:solidFill>
                  <a:srgbClr val="232D36"/>
                </a:solidFill>
                <a:effectLst/>
                <a:latin typeface="PingFang SC"/>
              </a:rPr>
              <a:t>：若对比学习的负样本足够多样（如跨数据集采样），编码器会更关注</a:t>
            </a:r>
            <a:r>
              <a:rPr lang="zh-CN" altLang="en-US" sz="1400" b="1" i="0" dirty="0">
                <a:solidFill>
                  <a:srgbClr val="232D36"/>
                </a:solidFill>
                <a:effectLst/>
                <a:latin typeface="PingFang SC"/>
              </a:rPr>
              <a:t>相对差异</a:t>
            </a:r>
            <a:r>
              <a:rPr lang="zh-CN" altLang="en-US" sz="1400" b="0" i="0" dirty="0">
                <a:solidFill>
                  <a:srgbClr val="232D36"/>
                </a:solidFill>
                <a:effectLst/>
                <a:latin typeface="PingFang SC"/>
              </a:rPr>
              <a:t>而非绝对标签，对未见风格更鲁棒。</a:t>
            </a:r>
          </a:p>
        </p:txBody>
      </p:sp>
    </p:spTree>
    <p:extLst>
      <p:ext uri="{BB962C8B-B14F-4D97-AF65-F5344CB8AC3E}">
        <p14:creationId xmlns:p14="http://schemas.microsoft.com/office/powerpoint/2010/main" val="1533403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88EE93-9CBC-F0DB-D0C1-BE9BCCD8B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745DC-CE6B-8267-A177-4A0E2AFBC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2025.5.22 </a:t>
            </a:r>
            <a:r>
              <a:rPr lang="zh-CN" altLang="en-US" sz="3600" b="1" dirty="0"/>
              <a:t>基本</a:t>
            </a:r>
            <a:r>
              <a:rPr lang="en-US" altLang="zh-CN" sz="3600" b="1" dirty="0"/>
              <a:t>pipeline</a:t>
            </a:r>
            <a:r>
              <a:rPr lang="zh-CN" altLang="en-US" sz="3600" b="1" dirty="0"/>
              <a:t>和创新点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0912E0E-9AD0-4BE9-A70B-CBB3C037A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820" y="1422832"/>
            <a:ext cx="989647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647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99DA95-0225-40AA-BA35-EB1BA8D35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F2CC498-E8E9-419F-B612-22B984E83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382250" cy="2762250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03BDCF2C-A212-4EDB-A907-2AA8EBA54929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/>
              <a:t>2025.5.22 </a:t>
            </a:r>
            <a:r>
              <a:rPr lang="zh-CN" altLang="en-US" sz="3600" b="1"/>
              <a:t>基本</a:t>
            </a:r>
            <a:r>
              <a:rPr lang="en-US" altLang="zh-CN" sz="3600" b="1"/>
              <a:t>pipeline</a:t>
            </a:r>
            <a:r>
              <a:rPr lang="zh-CN" altLang="en-US" sz="3600" b="1"/>
              <a:t>和创新点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040885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2385</TotalTime>
  <Words>1587</Words>
  <Application>Microsoft Office PowerPoint</Application>
  <PresentationFormat>宽屏</PresentationFormat>
  <Paragraphs>192</Paragraphs>
  <Slides>18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PingFang SC</vt:lpstr>
      <vt:lpstr>等线</vt:lpstr>
      <vt:lpstr>等线 Light</vt:lpstr>
      <vt:lpstr>Arial</vt:lpstr>
      <vt:lpstr>Office 主题​​</vt:lpstr>
      <vt:lpstr>基于场景语境的动作风格迁移</vt:lpstr>
      <vt:lpstr>基于场景语境的动作风格迁移 构建SceneMotionStyle Dataset数据集</vt:lpstr>
      <vt:lpstr>基于场景语境的动作风格迁移 评估</vt:lpstr>
      <vt:lpstr>PowerPoint 演示文稿</vt:lpstr>
      <vt:lpstr>基于场景语境的动作风格迁移</vt:lpstr>
      <vt:lpstr>2025.5.22 基本pipeline和创新点</vt:lpstr>
      <vt:lpstr>2025.5.22 基本pipeline和创新点</vt:lpstr>
      <vt:lpstr>2025.5.22 基本pipeline和创新点</vt:lpstr>
      <vt:lpstr>PowerPoint 演示文稿</vt:lpstr>
      <vt:lpstr>PowerPoint 演示文稿</vt:lpstr>
      <vt:lpstr>损失部分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目前进展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234</cp:revision>
  <dcterms:created xsi:type="dcterms:W3CDTF">2025-05-14T07:18:39Z</dcterms:created>
  <dcterms:modified xsi:type="dcterms:W3CDTF">2025-05-31T13:36:01Z</dcterms:modified>
</cp:coreProperties>
</file>