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68" r:id="rId2"/>
    <p:sldId id="261" r:id="rId3"/>
    <p:sldId id="267" r:id="rId4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6"/>
      <p:bold r:id="rId7"/>
    </p:embeddedFont>
    <p:embeddedFont>
      <p:font typeface="맑은 고딕" panose="020B0503020000020004" pitchFamily="50" charset="-127"/>
      <p:regular r:id="rId6"/>
      <p:bold r:id="rId7"/>
    </p:embeddedFont>
    <p:embeddedFont>
      <p:font typeface="Helvetica Neue" panose="020B0600000101010101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/770rhpzi8ezaE0Q0QvqDNxUj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23" y="63"/>
      </p:cViewPr>
      <p:guideLst>
        <p:guide orient="horz" pos="2159"/>
        <p:guide pos="31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font" Target="fonts/font5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1336675"/>
            <a:ext cx="521335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8940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1336675"/>
            <a:ext cx="521335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1336675"/>
            <a:ext cx="521335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866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ubTitle" idx="1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✓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►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sldNum" idx="12"/>
          </p:nvPr>
        </p:nvSpPr>
        <p:spPr>
          <a:xfrm>
            <a:off x="9499111" y="6509766"/>
            <a:ext cx="182216" cy="17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" name="Google Shape;7;p8"/>
          <p:cNvCxnSpPr/>
          <p:nvPr/>
        </p:nvCxnSpPr>
        <p:spPr>
          <a:xfrm>
            <a:off x="357954" y="306965"/>
            <a:ext cx="0" cy="144000"/>
          </a:xfrm>
          <a:prstGeom prst="straightConnector1">
            <a:avLst/>
          </a:prstGeom>
          <a:noFill/>
          <a:ln w="25400" cap="flat" cmpd="sng">
            <a:solidFill>
              <a:srgbClr val="0096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Google Shape;8;p8"/>
          <p:cNvSpPr txBox="1"/>
          <p:nvPr/>
        </p:nvSpPr>
        <p:spPr>
          <a:xfrm>
            <a:off x="452569" y="257975"/>
            <a:ext cx="1052138" cy="24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Weekly Report </a:t>
            </a:r>
            <a:endParaRPr sz="1100" b="1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9;p8"/>
          <p:cNvSpPr txBox="1"/>
          <p:nvPr/>
        </p:nvSpPr>
        <p:spPr>
          <a:xfrm>
            <a:off x="7835117" y="6473565"/>
            <a:ext cx="194155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2021 C&amp;Tech All Rights Reserved.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/>
        </p:nvSpPr>
        <p:spPr>
          <a:xfrm>
            <a:off x="1476980" y="264550"/>
            <a:ext cx="3535099" cy="24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Malgun Gothic"/>
              <a:buNone/>
            </a:pPr>
            <a:r>
              <a:rPr lang="en-US" sz="1100" b="1" i="0" u="none" strike="noStrike" cap="none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r>
              <a:rPr lang="en-US" sz="1100" b="1" i="0" u="none" strike="noStrike" cap="none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sz="11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ARA </a:t>
            </a:r>
            <a:r>
              <a:rPr lang="ko-KR" altLang="en-US" sz="11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 </a:t>
            </a:r>
            <a:r>
              <a:rPr lang="ko-KR" altLang="en-US" sz="1100" b="1" dirty="0" err="1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금형자산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27;p1">
            <a:extLst>
              <a:ext uri="{FF2B5EF4-FFF2-40B4-BE49-F238E27FC236}">
                <a16:creationId xmlns:a16="http://schemas.microsoft.com/office/drawing/2014/main" id="{087232E4-58B1-4FF0-B01B-112CBEE871F2}"/>
              </a:ext>
            </a:extLst>
          </p:cNvPr>
          <p:cNvGrpSpPr/>
          <p:nvPr/>
        </p:nvGrpSpPr>
        <p:grpSpPr>
          <a:xfrm>
            <a:off x="404640" y="776880"/>
            <a:ext cx="9140400" cy="501120"/>
            <a:chOff x="404640" y="776880"/>
            <a:chExt cx="9140400" cy="501120"/>
          </a:xfrm>
        </p:grpSpPr>
        <p:sp>
          <p:nvSpPr>
            <p:cNvPr id="40" name="Google Shape;28;p1">
              <a:extLst>
                <a:ext uri="{FF2B5EF4-FFF2-40B4-BE49-F238E27FC236}">
                  <a16:creationId xmlns:a16="http://schemas.microsoft.com/office/drawing/2014/main" id="{809BC83D-9644-44F0-93F6-1BB91B5C0E85}"/>
                </a:ext>
              </a:extLst>
            </p:cNvPr>
            <p:cNvSpPr/>
            <p:nvPr/>
          </p:nvSpPr>
          <p:spPr>
            <a:xfrm>
              <a:off x="5011920" y="776880"/>
              <a:ext cx="4533120" cy="50112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" name="Google Shape;29;p1">
              <a:extLst>
                <a:ext uri="{FF2B5EF4-FFF2-40B4-BE49-F238E27FC236}">
                  <a16:creationId xmlns:a16="http://schemas.microsoft.com/office/drawing/2014/main" id="{7E2F5933-9F50-4917-B523-DE174D464AB5}"/>
                </a:ext>
              </a:extLst>
            </p:cNvPr>
            <p:cNvGrpSpPr/>
            <p:nvPr/>
          </p:nvGrpSpPr>
          <p:grpSpPr>
            <a:xfrm>
              <a:off x="475920" y="776880"/>
              <a:ext cx="4896000" cy="501120"/>
              <a:chOff x="475920" y="776880"/>
              <a:chExt cx="4896000" cy="501120"/>
            </a:xfrm>
          </p:grpSpPr>
          <p:sp>
            <p:nvSpPr>
              <p:cNvPr id="45" name="Google Shape;30;p1">
                <a:extLst>
                  <a:ext uri="{FF2B5EF4-FFF2-40B4-BE49-F238E27FC236}">
                    <a16:creationId xmlns:a16="http://schemas.microsoft.com/office/drawing/2014/main" id="{134C3F33-4F12-416B-BB6D-C1F3710DCEA7}"/>
                  </a:ext>
                </a:extLst>
              </p:cNvPr>
              <p:cNvSpPr/>
              <p:nvPr/>
            </p:nvSpPr>
            <p:spPr>
              <a:xfrm rot="5400000">
                <a:off x="4942800" y="848880"/>
                <a:ext cx="501120" cy="35712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31;p1">
                <a:extLst>
                  <a:ext uri="{FF2B5EF4-FFF2-40B4-BE49-F238E27FC236}">
                    <a16:creationId xmlns:a16="http://schemas.microsoft.com/office/drawing/2014/main" id="{26C27E93-091B-4C36-984B-D25A0ECB264E}"/>
                  </a:ext>
                </a:extLst>
              </p:cNvPr>
              <p:cNvSpPr/>
              <p:nvPr/>
            </p:nvSpPr>
            <p:spPr>
              <a:xfrm>
                <a:off x="475920" y="776880"/>
                <a:ext cx="4533120" cy="5011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" name="Google Shape;32;p1">
              <a:extLst>
                <a:ext uri="{FF2B5EF4-FFF2-40B4-BE49-F238E27FC236}">
                  <a16:creationId xmlns:a16="http://schemas.microsoft.com/office/drawing/2014/main" id="{67D95BC3-8DE5-4574-AE4E-0C0BB0C31519}"/>
                </a:ext>
              </a:extLst>
            </p:cNvPr>
            <p:cNvGrpSpPr/>
            <p:nvPr/>
          </p:nvGrpSpPr>
          <p:grpSpPr>
            <a:xfrm>
              <a:off x="404640" y="776880"/>
              <a:ext cx="4896000" cy="501120"/>
              <a:chOff x="404640" y="776880"/>
              <a:chExt cx="4896000" cy="501120"/>
            </a:xfrm>
          </p:grpSpPr>
          <p:sp>
            <p:nvSpPr>
              <p:cNvPr id="43" name="Google Shape;33;p1">
                <a:extLst>
                  <a:ext uri="{FF2B5EF4-FFF2-40B4-BE49-F238E27FC236}">
                    <a16:creationId xmlns:a16="http://schemas.microsoft.com/office/drawing/2014/main" id="{E6974D11-EA2B-4612-B12C-CABDC437B27E}"/>
                  </a:ext>
                </a:extLst>
              </p:cNvPr>
              <p:cNvSpPr/>
              <p:nvPr/>
            </p:nvSpPr>
            <p:spPr>
              <a:xfrm rot="5400000">
                <a:off x="4871520" y="848880"/>
                <a:ext cx="501120" cy="357120"/>
              </a:xfrm>
              <a:prstGeom prst="triangle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34;p1">
                <a:extLst>
                  <a:ext uri="{FF2B5EF4-FFF2-40B4-BE49-F238E27FC236}">
                    <a16:creationId xmlns:a16="http://schemas.microsoft.com/office/drawing/2014/main" id="{C5D4BC40-BCA4-47CB-9E3C-37BC11EF780C}"/>
                  </a:ext>
                </a:extLst>
              </p:cNvPr>
              <p:cNvSpPr/>
              <p:nvPr/>
            </p:nvSpPr>
            <p:spPr>
              <a:xfrm>
                <a:off x="404640" y="776880"/>
                <a:ext cx="4538880" cy="50112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" name="Google Shape;25;p1"/>
          <p:cNvSpPr/>
          <p:nvPr/>
        </p:nvSpPr>
        <p:spPr>
          <a:xfrm>
            <a:off x="404640" y="1329147"/>
            <a:ext cx="4533120" cy="38768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lvl="0">
              <a:lnSpc>
                <a:spcPct val="120000"/>
              </a:lnSpc>
              <a:buSzPts val="900"/>
            </a:pPr>
            <a:r>
              <a:rPr lang="en-US" altLang="ko-KR" sz="9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1.  ARA : CX-102 (LTE Cat.M1)</a:t>
            </a:r>
            <a:endParaRPr lang="ko-KR" altLang="en-US" sz="900" dirty="0">
              <a:latin typeface="+mn-ea"/>
            </a:endParaRPr>
          </a:p>
          <a:p>
            <a:pPr lvl="0">
              <a:lnSpc>
                <a:spcPct val="120000"/>
              </a:lnSpc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</a:t>
            </a:r>
            <a:r>
              <a:rPr lang="en-US" altLang="ko-KR" sz="900" dirty="0" smtClean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 1</a:t>
            </a:r>
            <a:r>
              <a:rPr lang="en-US" altLang="ko-KR" sz="9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) LG U+ </a:t>
            </a:r>
            <a:r>
              <a:rPr lang="ko-KR" altLang="en-US" sz="900" dirty="0" err="1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망연동</a:t>
            </a:r>
            <a:r>
              <a:rPr lang="ko-KR" altLang="en-US" sz="9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시험 준비</a:t>
            </a:r>
            <a:endParaRPr lang="en-US" altLang="ko-KR" sz="9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lvl="0">
              <a:lnSpc>
                <a:spcPct val="120000"/>
              </a:lnSpc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     </a:t>
            </a:r>
            <a:r>
              <a:rPr lang="en-US" altLang="ko-KR" sz="9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- </a:t>
            </a:r>
            <a:r>
              <a:rPr lang="ko-KR" altLang="en-US" sz="9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시험 입고 회의 일정 협의</a:t>
            </a:r>
            <a:r>
              <a:rPr lang="en-US" altLang="ko-KR" sz="9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: 1/4</a:t>
            </a:r>
            <a:r>
              <a:rPr lang="ko-KR" altLang="en-US" sz="9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일 예정</a:t>
            </a:r>
            <a:endParaRPr lang="en-US" altLang="ko-KR" sz="9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lvl="0">
              <a:lnSpc>
                <a:spcPct val="120000"/>
              </a:lnSpc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  2) FW </a:t>
            </a:r>
            <a:r>
              <a:rPr lang="ko-KR" altLang="en-US" sz="9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개발</a:t>
            </a:r>
            <a:endParaRPr lang="en-US" altLang="ko-KR" sz="9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lvl="0">
              <a:lnSpc>
                <a:spcPct val="120000"/>
              </a:lnSpc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     - LG U+ </a:t>
            </a:r>
            <a:r>
              <a:rPr lang="ko-KR" altLang="en-US" sz="9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요구 기능 구현 진행 </a:t>
            </a:r>
            <a:r>
              <a:rPr lang="ko-KR" altLang="en-US" sz="900" dirty="0" smtClean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중</a:t>
            </a:r>
            <a:endParaRPr lang="en-US" altLang="ko-KR" sz="900" dirty="0" smtClean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lvl="0">
              <a:lnSpc>
                <a:spcPct val="120000"/>
              </a:lnSpc>
              <a:buSzPts val="900"/>
            </a:pPr>
            <a:endParaRPr lang="en-US" altLang="ko-KR" sz="90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금형 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 단말기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CN-102H (LTE Cat.M1)</a:t>
            </a:r>
            <a:endParaRPr lang="ko-KR" altLang="en-US" dirty="0"/>
          </a:p>
          <a:p>
            <a:pPr lvl="0">
              <a:lnSpc>
                <a:spcPct val="120000"/>
              </a:lnSpc>
              <a:buSzPts val="900"/>
            </a:pPr>
            <a:r>
              <a:rPr lang="en-US" altLang="ko-KR" sz="9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1) HW </a:t>
            </a:r>
            <a:r>
              <a:rPr lang="ko-KR" altLang="en-US" sz="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개발</a:t>
            </a:r>
            <a:br>
              <a:rPr lang="ko-KR" altLang="en-US" sz="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altLang="ko-KR" sz="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altLang="ko-KR" sz="9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- </a:t>
            </a:r>
            <a:r>
              <a:rPr lang="ko-KR" altLang="en-US" sz="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안테나 개발</a:t>
            </a:r>
            <a:r>
              <a:rPr lang="en-US" altLang="ko-KR" sz="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altLang="ko-KR" sz="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altLang="ko-KR" sz="9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- </a:t>
            </a:r>
            <a:r>
              <a:rPr lang="ko-KR" altLang="en-US" sz="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안테나 성능 </a:t>
            </a:r>
            <a:r>
              <a:rPr lang="ko-KR" altLang="en-US" sz="9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측정</a:t>
            </a:r>
            <a:r>
              <a:rPr lang="en-US" altLang="ko-KR" sz="9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ETRI </a:t>
            </a:r>
            <a:r>
              <a:rPr lang="ko-KR" altLang="en-US" sz="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출장</a:t>
            </a:r>
            <a:r>
              <a:rPr lang="en-US" altLang="ko-KR" sz="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altLang="ko-KR" sz="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altLang="ko-KR" sz="9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2) </a:t>
            </a:r>
            <a:r>
              <a:rPr lang="ko-KR" altLang="en-US" sz="9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기구 및 케이스</a:t>
            </a:r>
            <a:r>
              <a:rPr lang="en-US" altLang="ko-KR" sz="9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Type </a:t>
            </a:r>
            <a:r>
              <a:rPr lang="en-US" altLang="ko-KR" sz="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ko-KR" altLang="en-US" sz="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로 안테나 구조 </a:t>
            </a:r>
            <a:r>
              <a:rPr lang="ko-KR" altLang="en-US" sz="9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결정</a:t>
            </a:r>
            <a:r>
              <a:rPr lang="en-US" altLang="ko-KR" sz="9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ko-KR" altLang="en-US" sz="9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제품 </a:t>
            </a:r>
            <a:r>
              <a:rPr lang="ko-KR" altLang="en-US" sz="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사이즈 증가</a:t>
            </a:r>
            <a:endParaRPr lang="ko-KR" altLang="en-US" sz="9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Google Shape;26;p1"/>
          <p:cNvSpPr/>
          <p:nvPr/>
        </p:nvSpPr>
        <p:spPr>
          <a:xfrm>
            <a:off x="5003128" y="1332000"/>
            <a:ext cx="4533120" cy="38768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lvl="0">
              <a:lnSpc>
                <a:spcPct val="120000"/>
              </a:lnSpc>
              <a:buSzPts val="900"/>
            </a:pPr>
            <a:r>
              <a:rPr lang="en-US" altLang="ko-KR" sz="9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1.  ARA : CX-102 (LTE Cat.M1)</a:t>
            </a:r>
            <a:endParaRPr lang="ko-KR" altLang="en-US" sz="900" dirty="0">
              <a:latin typeface="+mn-ea"/>
            </a:endParaRPr>
          </a:p>
          <a:p>
            <a:pPr lvl="0">
              <a:lnSpc>
                <a:spcPct val="120000"/>
              </a:lnSpc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</a:t>
            </a:r>
            <a:r>
              <a:rPr lang="en-US" altLang="ko-KR" sz="900" dirty="0" smtClean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 1</a:t>
            </a:r>
            <a:r>
              <a:rPr lang="en-US" altLang="ko-KR" sz="9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) LG U+ </a:t>
            </a:r>
            <a:r>
              <a:rPr lang="ko-KR" altLang="en-US" sz="900" dirty="0" err="1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망연동</a:t>
            </a:r>
            <a:r>
              <a:rPr lang="ko-KR" altLang="en-US" sz="9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시험 준비</a:t>
            </a:r>
            <a:endParaRPr lang="en-US" altLang="ko-KR" sz="9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lvl="0">
              <a:lnSpc>
                <a:spcPct val="120000"/>
              </a:lnSpc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     - </a:t>
            </a:r>
            <a:r>
              <a:rPr lang="ko-KR" altLang="en-US" sz="9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시험 입고 회의 일정 확정</a:t>
            </a:r>
            <a:r>
              <a:rPr lang="en-US" altLang="ko-KR" sz="9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: 1/4</a:t>
            </a:r>
            <a:r>
              <a:rPr lang="ko-KR" altLang="en-US" sz="9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일 예정</a:t>
            </a:r>
            <a:endParaRPr lang="en-US" altLang="ko-KR" sz="9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lvl="0">
              <a:lnSpc>
                <a:spcPct val="120000"/>
              </a:lnSpc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     - </a:t>
            </a:r>
            <a:r>
              <a:rPr lang="ko-KR" altLang="en-US" sz="9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입고 시료 준비</a:t>
            </a:r>
            <a:r>
              <a:rPr lang="en-US" altLang="ko-KR" sz="9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: 5EA</a:t>
            </a:r>
          </a:p>
          <a:p>
            <a:pPr lvl="0">
              <a:lnSpc>
                <a:spcPct val="120000"/>
              </a:lnSpc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  2) FW </a:t>
            </a:r>
            <a:r>
              <a:rPr lang="ko-KR" altLang="en-US" sz="9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개발</a:t>
            </a:r>
            <a:endParaRPr lang="en-US" altLang="ko-KR" sz="9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lvl="0">
              <a:lnSpc>
                <a:spcPct val="120000"/>
              </a:lnSpc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     - LG</a:t>
            </a:r>
            <a:r>
              <a:rPr lang="ko-KR" altLang="en-US" sz="9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U+ </a:t>
            </a:r>
            <a:r>
              <a:rPr lang="ko-KR" altLang="en-US" sz="9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요구 기능 구현 완료 </a:t>
            </a:r>
            <a:r>
              <a:rPr lang="en-US" altLang="ko-KR" sz="9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(~12/31</a:t>
            </a:r>
            <a:r>
              <a:rPr lang="en-US" altLang="ko-KR" sz="900" dirty="0" smtClean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)</a:t>
            </a:r>
          </a:p>
          <a:p>
            <a:pPr lvl="0">
              <a:lnSpc>
                <a:spcPct val="120000"/>
              </a:lnSpc>
              <a:buSzPts val="900"/>
            </a:pPr>
            <a:endParaRPr lang="en-US" altLang="ko-KR" sz="90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금형 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 단말기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CN-102H (LTE </a:t>
            </a:r>
            <a:r>
              <a:rPr lang="en-US" altLang="ko-KR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Cat.M1)</a:t>
            </a:r>
            <a:endParaRPr lang="en-US" altLang="ko-KR" dirty="0">
              <a:ea typeface="Malgun Gothic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Helvetica Neue"/>
                <a:sym typeface="Helvetica Neue"/>
              </a:rPr>
              <a:t>    1) </a:t>
            </a:r>
            <a:r>
              <a:rPr lang="en-US" altLang="ko-KR" sz="9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HW </a:t>
            </a:r>
            <a:r>
              <a:rPr lang="ko-KR" altLang="en-US" sz="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개발</a:t>
            </a:r>
            <a:br>
              <a:rPr lang="ko-KR" altLang="en-US" sz="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ko-KR" altLang="en-US" sz="9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</a:t>
            </a:r>
            <a:r>
              <a:rPr lang="en-US" altLang="ko-KR" sz="9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lang="ko-KR" altLang="en-US" sz="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안테나 개발</a:t>
            </a:r>
            <a:r>
              <a:rPr lang="en-US" altLang="ko-KR" sz="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altLang="ko-KR" sz="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altLang="ko-KR" sz="9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- </a:t>
            </a:r>
            <a:r>
              <a:rPr lang="ko-KR" altLang="en-US" sz="9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샘플 </a:t>
            </a:r>
            <a:r>
              <a:rPr lang="ko-KR" altLang="en-US" sz="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금형 </a:t>
            </a:r>
            <a:r>
              <a:rPr lang="ko-KR" altLang="en-US" sz="9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제작</a:t>
            </a:r>
            <a:r>
              <a:rPr lang="en-US" altLang="ko-KR" sz="9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ko-KR" altLang="en-US" sz="9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캐리어 </a:t>
            </a:r>
            <a:r>
              <a:rPr lang="ko-KR" altLang="en-US" sz="9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지그</a:t>
            </a:r>
            <a:r>
              <a:rPr lang="ko-KR" altLang="en-US" sz="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 altLang="en-US" sz="9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목업</a:t>
            </a:r>
            <a:r>
              <a:rPr lang="ko-KR" altLang="en-US" sz="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샘플 제작 및 </a:t>
            </a:r>
            <a:r>
              <a:rPr lang="en-US" altLang="ko-KR" sz="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LDS </a:t>
            </a:r>
            <a:r>
              <a:rPr lang="ko-KR" altLang="en-US" sz="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패턴 적용 후 테스트 진행</a:t>
            </a:r>
            <a:endParaRPr lang="en-US" altLang="ko-KR" sz="9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Google Shape;20;p2">
            <a:extLst>
              <a:ext uri="{FF2B5EF4-FFF2-40B4-BE49-F238E27FC236}">
                <a16:creationId xmlns:a16="http://schemas.microsoft.com/office/drawing/2014/main" id="{27D3FF79-1F83-4302-A810-2F728CE49F6C}"/>
              </a:ext>
            </a:extLst>
          </p:cNvPr>
          <p:cNvSpPr/>
          <p:nvPr/>
        </p:nvSpPr>
        <p:spPr>
          <a:xfrm>
            <a:off x="404640" y="5311080"/>
            <a:ext cx="1221120" cy="501120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1;p2">
            <a:extLst>
              <a:ext uri="{FF2B5EF4-FFF2-40B4-BE49-F238E27FC236}">
                <a16:creationId xmlns:a16="http://schemas.microsoft.com/office/drawing/2014/main" id="{F2E73327-17C2-4222-8122-3E034633FD2E}"/>
              </a:ext>
            </a:extLst>
          </p:cNvPr>
          <p:cNvSpPr/>
          <p:nvPr/>
        </p:nvSpPr>
        <p:spPr>
          <a:xfrm>
            <a:off x="1628640" y="5311080"/>
            <a:ext cx="7916760" cy="5011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22;p2">
            <a:extLst>
              <a:ext uri="{FF2B5EF4-FFF2-40B4-BE49-F238E27FC236}">
                <a16:creationId xmlns:a16="http://schemas.microsoft.com/office/drawing/2014/main" id="{A9C4A2C6-27C3-4CC8-8E17-77EE1C0390DB}"/>
              </a:ext>
            </a:extLst>
          </p:cNvPr>
          <p:cNvGrpSpPr/>
          <p:nvPr/>
        </p:nvGrpSpPr>
        <p:grpSpPr>
          <a:xfrm>
            <a:off x="404640" y="5914440"/>
            <a:ext cx="9140760" cy="501120"/>
            <a:chOff x="404640" y="5914440"/>
            <a:chExt cx="9140760" cy="501120"/>
          </a:xfrm>
        </p:grpSpPr>
        <p:sp>
          <p:nvSpPr>
            <p:cNvPr id="32" name="Google Shape;23;p2">
              <a:extLst>
                <a:ext uri="{FF2B5EF4-FFF2-40B4-BE49-F238E27FC236}">
                  <a16:creationId xmlns:a16="http://schemas.microsoft.com/office/drawing/2014/main" id="{B53AB1F9-4A21-48FA-B934-77DDF897877D}"/>
                </a:ext>
              </a:extLst>
            </p:cNvPr>
            <p:cNvSpPr/>
            <p:nvPr/>
          </p:nvSpPr>
          <p:spPr>
            <a:xfrm>
              <a:off x="404640" y="5914440"/>
              <a:ext cx="1221120" cy="501120"/>
            </a:xfrm>
            <a:prstGeom prst="rect">
              <a:avLst/>
            </a:prstGeom>
            <a:solidFill>
              <a:srgbClr val="262626"/>
            </a:solidFill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Notice</a:t>
              </a:r>
              <a:endPara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24;p2">
              <a:extLst>
                <a:ext uri="{FF2B5EF4-FFF2-40B4-BE49-F238E27FC236}">
                  <a16:creationId xmlns:a16="http://schemas.microsoft.com/office/drawing/2014/main" id="{57D09CDB-6925-4D7B-BCA1-2ECE25AD1076}"/>
                </a:ext>
              </a:extLst>
            </p:cNvPr>
            <p:cNvSpPr/>
            <p:nvPr/>
          </p:nvSpPr>
          <p:spPr>
            <a:xfrm>
              <a:off x="1628640" y="5914440"/>
              <a:ext cx="7916760" cy="50112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36;p3">
            <a:extLst>
              <a:ext uri="{FF2B5EF4-FFF2-40B4-BE49-F238E27FC236}">
                <a16:creationId xmlns:a16="http://schemas.microsoft.com/office/drawing/2014/main" id="{158FE228-EA26-4B84-BF5D-DD1DDA723466}"/>
              </a:ext>
            </a:extLst>
          </p:cNvPr>
          <p:cNvSpPr txBox="1"/>
          <p:nvPr/>
        </p:nvSpPr>
        <p:spPr>
          <a:xfrm>
            <a:off x="1442481" y="884760"/>
            <a:ext cx="25317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lvl="0" algn="ctr">
              <a:buSzPts val="1400"/>
            </a:pPr>
            <a:r>
              <a:rPr lang="en-US" sz="1400" b="1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주 </a:t>
            </a:r>
            <a:r>
              <a:rPr lang="en-US" sz="1400" b="1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현황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(12/20</a:t>
            </a:r>
            <a:r>
              <a:rPr lang="ko-KR" altLang="en-US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~ 12/24)</a:t>
            </a:r>
            <a:endParaRPr lang="ko-KR" altLang="en-US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37;p3">
            <a:extLst>
              <a:ext uri="{FF2B5EF4-FFF2-40B4-BE49-F238E27FC236}">
                <a16:creationId xmlns:a16="http://schemas.microsoft.com/office/drawing/2014/main" id="{C3AFE022-714D-4E29-974F-4807D680B79D}"/>
              </a:ext>
            </a:extLst>
          </p:cNvPr>
          <p:cNvSpPr txBox="1"/>
          <p:nvPr/>
        </p:nvSpPr>
        <p:spPr>
          <a:xfrm>
            <a:off x="6194223" y="884760"/>
            <a:ext cx="2531700" cy="28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lvl="0" algn="ctr">
              <a:buSzPts val="1400"/>
            </a:pPr>
            <a:r>
              <a:rPr lang="ko-KR" altLang="en-US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</a:t>
            </a:r>
            <a:r>
              <a:rPr lang="ko-KR" altLang="en-US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 계획 </a:t>
            </a:r>
            <a:r>
              <a:rPr lang="en-US" altLang="ko-KR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12/27</a:t>
            </a:r>
            <a:r>
              <a:rPr lang="ko-KR" altLang="en-US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~ </a:t>
            </a:r>
            <a:r>
              <a:rPr lang="en-US" altLang="ko-KR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12/31)</a:t>
            </a:r>
            <a:endParaRPr lang="ko-KR" altLang="en-US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564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/>
        </p:nvSpPr>
        <p:spPr>
          <a:xfrm>
            <a:off x="1476980" y="264550"/>
            <a:ext cx="4803387" cy="24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Malgun Gothic"/>
              <a:buNone/>
            </a:pPr>
            <a:r>
              <a:rPr lang="en-US" sz="1100" b="1" i="0" u="none" strike="noStrike" cap="none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r>
              <a:rPr lang="en-US" sz="1100" b="1" i="0" u="none" strike="noStrike" cap="none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sz="1100" b="1" i="0" u="none" strike="noStrike" cap="none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</a:t>
            </a:r>
            <a:r>
              <a:rPr lang="en-US" sz="1100" b="1" i="0" u="none" strike="noStrike" cap="none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i="0" u="none" strike="noStrike" cap="none" dirty="0" err="1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빌딩</a:t>
            </a:r>
            <a:r>
              <a:rPr lang="en-US" sz="1100" b="1" i="0" u="none" strike="noStrike" cap="none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&amp; </a:t>
            </a:r>
            <a:r>
              <a:rPr lang="ko-KR" altLang="en-US" sz="1100" b="1" i="0" u="none" strike="noStrike" cap="none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 </a:t>
            </a:r>
            <a:r>
              <a:rPr lang="ko-KR" altLang="en-US" sz="1100" b="1" i="0" u="none" strike="noStrike" cap="none" dirty="0" err="1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팩토리</a:t>
            </a:r>
            <a:r>
              <a:rPr lang="ko-KR" altLang="en-US" sz="1100" b="1" i="0" u="none" strike="noStrike" cap="none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b="1" i="0" u="none" strike="noStrike" cap="none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&amp; </a:t>
            </a:r>
            <a:r>
              <a:rPr lang="ko-KR" altLang="en-US" sz="1100" b="1" i="0" u="none" strike="noStrike" cap="none" dirty="0" err="1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차량관제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0;p2">
            <a:extLst>
              <a:ext uri="{FF2B5EF4-FFF2-40B4-BE49-F238E27FC236}">
                <a16:creationId xmlns:a16="http://schemas.microsoft.com/office/drawing/2014/main" id="{27D3FF79-1F83-4302-A810-2F728CE49F6C}"/>
              </a:ext>
            </a:extLst>
          </p:cNvPr>
          <p:cNvSpPr/>
          <p:nvPr/>
        </p:nvSpPr>
        <p:spPr>
          <a:xfrm>
            <a:off x="404640" y="5311080"/>
            <a:ext cx="1221120" cy="501120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1;p2">
            <a:extLst>
              <a:ext uri="{FF2B5EF4-FFF2-40B4-BE49-F238E27FC236}">
                <a16:creationId xmlns:a16="http://schemas.microsoft.com/office/drawing/2014/main" id="{F2E73327-17C2-4222-8122-3E034633FD2E}"/>
              </a:ext>
            </a:extLst>
          </p:cNvPr>
          <p:cNvSpPr/>
          <p:nvPr/>
        </p:nvSpPr>
        <p:spPr>
          <a:xfrm>
            <a:off x="1628640" y="5311080"/>
            <a:ext cx="7916760" cy="5011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22;p2">
            <a:extLst>
              <a:ext uri="{FF2B5EF4-FFF2-40B4-BE49-F238E27FC236}">
                <a16:creationId xmlns:a16="http://schemas.microsoft.com/office/drawing/2014/main" id="{A9C4A2C6-27C3-4CC8-8E17-77EE1C0390DB}"/>
              </a:ext>
            </a:extLst>
          </p:cNvPr>
          <p:cNvGrpSpPr/>
          <p:nvPr/>
        </p:nvGrpSpPr>
        <p:grpSpPr>
          <a:xfrm>
            <a:off x="404640" y="5914440"/>
            <a:ext cx="9140760" cy="501120"/>
            <a:chOff x="404640" y="5914440"/>
            <a:chExt cx="9140760" cy="501120"/>
          </a:xfrm>
        </p:grpSpPr>
        <p:sp>
          <p:nvSpPr>
            <p:cNvPr id="25" name="Google Shape;23;p2">
              <a:extLst>
                <a:ext uri="{FF2B5EF4-FFF2-40B4-BE49-F238E27FC236}">
                  <a16:creationId xmlns:a16="http://schemas.microsoft.com/office/drawing/2014/main" id="{B53AB1F9-4A21-48FA-B934-77DDF897877D}"/>
                </a:ext>
              </a:extLst>
            </p:cNvPr>
            <p:cNvSpPr/>
            <p:nvPr/>
          </p:nvSpPr>
          <p:spPr>
            <a:xfrm>
              <a:off x="404640" y="5914440"/>
              <a:ext cx="1221120" cy="501120"/>
            </a:xfrm>
            <a:prstGeom prst="rect">
              <a:avLst/>
            </a:prstGeom>
            <a:solidFill>
              <a:srgbClr val="262626"/>
            </a:solidFill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Notice</a:t>
              </a:r>
              <a:endPara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24;p2">
              <a:extLst>
                <a:ext uri="{FF2B5EF4-FFF2-40B4-BE49-F238E27FC236}">
                  <a16:creationId xmlns:a16="http://schemas.microsoft.com/office/drawing/2014/main" id="{57D09CDB-6925-4D7B-BCA1-2ECE25AD1076}"/>
                </a:ext>
              </a:extLst>
            </p:cNvPr>
            <p:cNvSpPr/>
            <p:nvPr/>
          </p:nvSpPr>
          <p:spPr>
            <a:xfrm>
              <a:off x="1628640" y="5914440"/>
              <a:ext cx="7916760" cy="50112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27;p3">
            <a:extLst>
              <a:ext uri="{FF2B5EF4-FFF2-40B4-BE49-F238E27FC236}">
                <a16:creationId xmlns:a16="http://schemas.microsoft.com/office/drawing/2014/main" id="{F3387535-844F-46FE-A252-7989EB6294E8}"/>
              </a:ext>
            </a:extLst>
          </p:cNvPr>
          <p:cNvGrpSpPr/>
          <p:nvPr/>
        </p:nvGrpSpPr>
        <p:grpSpPr>
          <a:xfrm>
            <a:off x="404640" y="776880"/>
            <a:ext cx="9140400" cy="501120"/>
            <a:chOff x="404640" y="776880"/>
            <a:chExt cx="9140400" cy="501120"/>
          </a:xfrm>
        </p:grpSpPr>
        <p:sp>
          <p:nvSpPr>
            <p:cNvPr id="32" name="Google Shape;28;p3">
              <a:extLst>
                <a:ext uri="{FF2B5EF4-FFF2-40B4-BE49-F238E27FC236}">
                  <a16:creationId xmlns:a16="http://schemas.microsoft.com/office/drawing/2014/main" id="{66F23991-00AD-4D25-8D97-94083B3E9F27}"/>
                </a:ext>
              </a:extLst>
            </p:cNvPr>
            <p:cNvSpPr/>
            <p:nvPr/>
          </p:nvSpPr>
          <p:spPr>
            <a:xfrm>
              <a:off x="5011920" y="776880"/>
              <a:ext cx="4533120" cy="50112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" name="Google Shape;29;p3">
              <a:extLst>
                <a:ext uri="{FF2B5EF4-FFF2-40B4-BE49-F238E27FC236}">
                  <a16:creationId xmlns:a16="http://schemas.microsoft.com/office/drawing/2014/main" id="{146252EC-01C9-4B2B-BB13-BA6C32D49AB3}"/>
                </a:ext>
              </a:extLst>
            </p:cNvPr>
            <p:cNvGrpSpPr/>
            <p:nvPr/>
          </p:nvGrpSpPr>
          <p:grpSpPr>
            <a:xfrm>
              <a:off x="475920" y="776880"/>
              <a:ext cx="4896000" cy="501120"/>
              <a:chOff x="475920" y="776880"/>
              <a:chExt cx="4896000" cy="501120"/>
            </a:xfrm>
          </p:grpSpPr>
          <p:sp>
            <p:nvSpPr>
              <p:cNvPr id="37" name="Google Shape;30;p3">
                <a:extLst>
                  <a:ext uri="{FF2B5EF4-FFF2-40B4-BE49-F238E27FC236}">
                    <a16:creationId xmlns:a16="http://schemas.microsoft.com/office/drawing/2014/main" id="{DA65B3C9-6E9A-45C9-8652-580405369B62}"/>
                  </a:ext>
                </a:extLst>
              </p:cNvPr>
              <p:cNvSpPr/>
              <p:nvPr/>
            </p:nvSpPr>
            <p:spPr>
              <a:xfrm rot="5400000">
                <a:off x="4942800" y="848880"/>
                <a:ext cx="501120" cy="35712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1;p3">
                <a:extLst>
                  <a:ext uri="{FF2B5EF4-FFF2-40B4-BE49-F238E27FC236}">
                    <a16:creationId xmlns:a16="http://schemas.microsoft.com/office/drawing/2014/main" id="{C7747A60-CE51-4FC6-89EF-DAEBC8460E30}"/>
                  </a:ext>
                </a:extLst>
              </p:cNvPr>
              <p:cNvSpPr/>
              <p:nvPr/>
            </p:nvSpPr>
            <p:spPr>
              <a:xfrm>
                <a:off x="475920" y="776880"/>
                <a:ext cx="4533120" cy="5011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" name="Google Shape;32;p3">
              <a:extLst>
                <a:ext uri="{FF2B5EF4-FFF2-40B4-BE49-F238E27FC236}">
                  <a16:creationId xmlns:a16="http://schemas.microsoft.com/office/drawing/2014/main" id="{2DD061D8-0F9F-4CAF-965C-2BDD79580D7E}"/>
                </a:ext>
              </a:extLst>
            </p:cNvPr>
            <p:cNvGrpSpPr/>
            <p:nvPr/>
          </p:nvGrpSpPr>
          <p:grpSpPr>
            <a:xfrm>
              <a:off x="404640" y="776880"/>
              <a:ext cx="4896000" cy="501120"/>
              <a:chOff x="404640" y="776880"/>
              <a:chExt cx="4896000" cy="501120"/>
            </a:xfrm>
          </p:grpSpPr>
          <p:sp>
            <p:nvSpPr>
              <p:cNvPr id="35" name="Google Shape;33;p3">
                <a:extLst>
                  <a:ext uri="{FF2B5EF4-FFF2-40B4-BE49-F238E27FC236}">
                    <a16:creationId xmlns:a16="http://schemas.microsoft.com/office/drawing/2014/main" id="{D7963FD2-4FA9-4696-BE58-D109C56418AB}"/>
                  </a:ext>
                </a:extLst>
              </p:cNvPr>
              <p:cNvSpPr/>
              <p:nvPr/>
            </p:nvSpPr>
            <p:spPr>
              <a:xfrm rot="5400000">
                <a:off x="4871520" y="848880"/>
                <a:ext cx="501120" cy="357120"/>
              </a:xfrm>
              <a:prstGeom prst="triangle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4;p3">
                <a:extLst>
                  <a:ext uri="{FF2B5EF4-FFF2-40B4-BE49-F238E27FC236}">
                    <a16:creationId xmlns:a16="http://schemas.microsoft.com/office/drawing/2014/main" id="{9BF127DA-F0A8-4F17-B7F7-A2EA5F2371FF}"/>
                  </a:ext>
                </a:extLst>
              </p:cNvPr>
              <p:cNvSpPr/>
              <p:nvPr/>
            </p:nvSpPr>
            <p:spPr>
              <a:xfrm>
                <a:off x="404640" y="776880"/>
                <a:ext cx="4538880" cy="50112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" name="Google Shape;25;p3"/>
          <p:cNvSpPr/>
          <p:nvPr/>
        </p:nvSpPr>
        <p:spPr>
          <a:xfrm>
            <a:off x="404640" y="1329147"/>
            <a:ext cx="4533120" cy="38768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>
              <a:lnSpc>
                <a:spcPct val="120000"/>
              </a:lnSpc>
              <a:buSzPts val="900"/>
            </a:pPr>
            <a:r>
              <a:rPr lang="en-US" sz="900" b="1" i="0" u="none" strike="noStrike" cap="none" dirty="0" smtClean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1. </a:t>
            </a:r>
            <a:r>
              <a:rPr lang="ko-KR" altLang="en-US" sz="900" b="1" dirty="0" smtClean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스마트 빌딩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buSzPts val="900"/>
            </a:pPr>
            <a:r>
              <a:rPr lang="en-US" altLang="ko-KR" sz="900" dirty="0" smtClean="0">
                <a:solidFill>
                  <a:schemeClr val="dk1"/>
                </a:solidFill>
                <a:latin typeface="+mn-ea"/>
                <a:ea typeface="+mn-ea"/>
                <a:cs typeface="Helvetica Neue"/>
                <a:sym typeface="Helvetica Neue"/>
              </a:rPr>
              <a:t>   1) </a:t>
            </a:r>
            <a:r>
              <a:rPr lang="ko-KR" altLang="en-US" sz="900" dirty="0" err="1" smtClean="0">
                <a:solidFill>
                  <a:schemeClr val="dk1"/>
                </a:solidFill>
                <a:latin typeface="+mn-ea"/>
                <a:ea typeface="+mn-ea"/>
                <a:cs typeface="Helvetica Neue"/>
                <a:sym typeface="Helvetica Neue"/>
              </a:rPr>
              <a:t>코원</a:t>
            </a:r>
            <a:r>
              <a:rPr lang="ko-KR" altLang="en-US" sz="900" dirty="0" smtClean="0">
                <a:solidFill>
                  <a:schemeClr val="dk1"/>
                </a:solidFill>
                <a:latin typeface="+mn-ea"/>
                <a:ea typeface="+mn-ea"/>
                <a:cs typeface="Helvetica Neue"/>
                <a:sym typeface="Helvetica Neue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+mn-ea"/>
                <a:ea typeface="+mn-ea"/>
                <a:cs typeface="Helvetica Neue"/>
                <a:sym typeface="Helvetica Neue"/>
              </a:rPr>
              <a:t>요청사항 </a:t>
            </a:r>
            <a:r>
              <a:rPr lang="ko-KR" altLang="en-US" sz="900" dirty="0" smtClean="0">
                <a:solidFill>
                  <a:schemeClr val="dk1"/>
                </a:solidFill>
                <a:latin typeface="+mn-ea"/>
                <a:ea typeface="+mn-ea"/>
                <a:cs typeface="Helvetica Neue"/>
                <a:sym typeface="Helvetica Neue"/>
              </a:rPr>
              <a:t>대응</a:t>
            </a:r>
            <a:endParaRPr lang="en-US" altLang="ko-KR" sz="900" dirty="0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  <a:p>
            <a:pPr lvl="0">
              <a:lnSpc>
                <a:spcPct val="120000"/>
              </a:lnSpc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 </a:t>
            </a:r>
            <a:r>
              <a:rPr lang="en-US" altLang="ko-KR" sz="900" dirty="0" smtClean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       - </a:t>
            </a:r>
            <a:r>
              <a:rPr lang="ko-KR" altLang="en-US" sz="900" dirty="0" smtClean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누수</a:t>
            </a:r>
            <a:r>
              <a:rPr lang="en-US" altLang="ko-KR" sz="900" dirty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/</a:t>
            </a:r>
            <a:r>
              <a:rPr lang="ko-KR" altLang="en-US" sz="900" dirty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정전</a:t>
            </a:r>
            <a:r>
              <a:rPr lang="en-US" altLang="ko-KR" sz="900" dirty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/</a:t>
            </a:r>
            <a:r>
              <a:rPr lang="ko-KR" altLang="en-US" sz="900" dirty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고전압 각 </a:t>
            </a:r>
            <a:r>
              <a:rPr lang="en-US" altLang="ko-KR" sz="900" dirty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2EA</a:t>
            </a:r>
          </a:p>
          <a:p>
            <a:pPr lvl="0">
              <a:lnSpc>
                <a:spcPct val="120000"/>
              </a:lnSpc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      </a:t>
            </a:r>
            <a:r>
              <a:rPr lang="en-US" altLang="ko-KR" sz="900" dirty="0" smtClean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  - </a:t>
            </a:r>
            <a:r>
              <a:rPr lang="ko-KR" altLang="en-US" sz="900" dirty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모두 상시 전원 사용하고 </a:t>
            </a:r>
            <a:r>
              <a:rPr lang="en-US" altLang="ko-KR" sz="900" dirty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LED </a:t>
            </a:r>
            <a:r>
              <a:rPr lang="ko-KR" altLang="en-US" sz="900" dirty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동작 시나리오에 </a:t>
            </a:r>
            <a:r>
              <a:rPr lang="ko-KR" altLang="en-US" sz="900" dirty="0" smtClean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반영</a:t>
            </a:r>
            <a:endParaRPr lang="en-US" altLang="ko-KR" sz="900" dirty="0" smtClean="0">
              <a:solidFill>
                <a:schemeClr val="dk1"/>
              </a:solidFill>
              <a:latin typeface="+mn-ea"/>
              <a:cs typeface="Helvetica Neue"/>
              <a:sym typeface="Helvetica Neue"/>
            </a:endParaRPr>
          </a:p>
          <a:p>
            <a:pPr lvl="0">
              <a:lnSpc>
                <a:spcPct val="120000"/>
              </a:lnSpc>
              <a:buSzPts val="900"/>
            </a:pPr>
            <a:endParaRPr lang="en-US" altLang="ko-KR" sz="900" dirty="0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  <a:p>
            <a:pPr lvl="0">
              <a:lnSpc>
                <a:spcPct val="120000"/>
              </a:lnSpc>
            </a:pPr>
            <a:r>
              <a:rPr lang="en-US" altLang="ko-KR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 </a:t>
            </a:r>
            <a:r>
              <a:rPr lang="ko-KR" altLang="en-US" sz="9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팩토리</a:t>
            </a:r>
            <a:endParaRPr lang="en-US" altLang="ko-KR" sz="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lnSpc>
                <a:spcPct val="120000"/>
              </a:lnSpc>
            </a:pPr>
            <a:r>
              <a:rPr lang="en-US" altLang="ko-KR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- </a:t>
            </a:r>
            <a:r>
              <a:rPr lang="en-US" altLang="ko-KR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진동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측정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프리테스트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예정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(12/21,0%)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/>
            </a:r>
            <a:b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센서연구소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측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변경으로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인한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측정일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lnSpc>
                <a:spcPct val="120000"/>
              </a:lnSpc>
            </a:pPr>
            <a:endParaRPr lang="en-US" altLang="ko-KR" sz="900" dirty="0" smtClean="0">
              <a:solidFill>
                <a:schemeClr val="dk1"/>
              </a:solidFill>
              <a:latin typeface="+mn-ea"/>
              <a:cs typeface="Helvetica Neue"/>
              <a:sym typeface="Helvetica Neue"/>
            </a:endParaRPr>
          </a:p>
          <a:p>
            <a:pPr lvl="0">
              <a:lnSpc>
                <a:spcPct val="120000"/>
              </a:lnSpc>
            </a:pPr>
            <a:r>
              <a:rPr lang="en-US" altLang="ko-KR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altLang="ko-KR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차량 관제</a:t>
            </a:r>
            <a:endParaRPr lang="en-US" altLang="ko-KR" sz="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85750">
              <a:lnSpc>
                <a:spcPct val="120000"/>
              </a:lnSpc>
              <a:buClr>
                <a:schemeClr val="dk1"/>
              </a:buClr>
              <a:buSzPts val="900"/>
              <a:buFont typeface="Malgun Gothic"/>
              <a:buChar char="-"/>
            </a:pP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ARA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소켓서버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생성</a:t>
            </a:r>
          </a:p>
          <a:p>
            <a:pPr marL="457200" lvl="0" indent="-285750">
              <a:lnSpc>
                <a:spcPct val="120000"/>
              </a:lnSpc>
              <a:buClr>
                <a:schemeClr val="dk1"/>
              </a:buClr>
              <a:buSzPts val="900"/>
              <a:buFont typeface="Malgun Gothic"/>
              <a:buChar char="-"/>
            </a:pP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parser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85750">
              <a:lnSpc>
                <a:spcPct val="120000"/>
              </a:lnSpc>
              <a:buClr>
                <a:schemeClr val="dk1"/>
              </a:buClr>
              <a:buSzPts val="900"/>
              <a:buFont typeface="Malgun Gothic"/>
              <a:buChar char="-"/>
            </a:pP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테스트용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프론트 작업 완료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6;p3"/>
          <p:cNvSpPr/>
          <p:nvPr/>
        </p:nvSpPr>
        <p:spPr>
          <a:xfrm>
            <a:off x="5003128" y="1332000"/>
            <a:ext cx="4533120" cy="38768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1. </a:t>
            </a:r>
            <a:r>
              <a:rPr lang="ko-KR" altLang="en-US" sz="900" b="1" i="0" u="none" strike="noStrike" cap="none" dirty="0" smtClean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스마트 빌딩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buSzPts val="900"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Helvetica Neue"/>
                <a:sym typeface="Helvetica Neue"/>
              </a:rPr>
              <a:t>   </a:t>
            </a:r>
            <a:r>
              <a:rPr lang="en-US" altLang="ko-KR" sz="900" dirty="0">
                <a:solidFill>
                  <a:schemeClr val="dk1"/>
                </a:solidFill>
                <a:latin typeface="+mn-ea"/>
                <a:ea typeface="+mn-ea"/>
                <a:cs typeface="Helvetica Neue"/>
                <a:sym typeface="Helvetica Neue"/>
              </a:rPr>
              <a:t>1)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Helvetica Neue"/>
                <a:sym typeface="Helvetica Neue"/>
              </a:rPr>
              <a:t> </a:t>
            </a:r>
            <a:r>
              <a:rPr lang="ko-KR" altLang="en-US" sz="900" dirty="0" err="1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코원</a:t>
            </a:r>
            <a:r>
              <a:rPr lang="ko-KR" altLang="en-US" sz="900" dirty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 요청사항 </a:t>
            </a:r>
            <a:r>
              <a:rPr lang="ko-KR" altLang="en-US" sz="900" dirty="0" smtClean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대응</a:t>
            </a:r>
            <a:endParaRPr lang="en-US" altLang="ko-KR" sz="900" dirty="0" smtClean="0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  <a:p>
            <a:pPr marL="274638" lvl="0">
              <a:lnSpc>
                <a:spcPct val="120000"/>
              </a:lnSpc>
              <a:buSzPts val="900"/>
            </a:pPr>
            <a:r>
              <a:rPr lang="en-US" altLang="ko-KR" sz="900" dirty="0" smtClean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- </a:t>
            </a:r>
            <a:r>
              <a:rPr lang="ko-KR" altLang="en-US" sz="900" dirty="0" smtClean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시료 회수 시 </a:t>
            </a:r>
            <a:r>
              <a:rPr lang="ko-KR" altLang="en-US" sz="900" dirty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관련 내용 검토 </a:t>
            </a:r>
            <a:r>
              <a:rPr lang="ko-KR" altLang="en-US" sz="900" dirty="0" smtClean="0">
                <a:solidFill>
                  <a:schemeClr val="dk1"/>
                </a:solidFill>
                <a:latin typeface="+mn-ea"/>
                <a:cs typeface="Helvetica Neue"/>
                <a:sym typeface="Helvetica Neue"/>
              </a:rPr>
              <a:t>예정</a:t>
            </a:r>
            <a:endParaRPr lang="en-US" altLang="ko-KR" sz="900" dirty="0">
              <a:solidFill>
                <a:schemeClr val="dk1"/>
              </a:solidFill>
              <a:latin typeface="+mn-ea"/>
              <a:cs typeface="Helvetica Neue"/>
              <a:sym typeface="Helvetica Neue"/>
            </a:endParaRPr>
          </a:p>
          <a:p>
            <a:pPr marL="446088" lvl="0" indent="-171450">
              <a:lnSpc>
                <a:spcPct val="120000"/>
              </a:lnSpc>
              <a:buSzPts val="900"/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dk1"/>
              </a:solidFill>
              <a:latin typeface="+mn-ea"/>
              <a:cs typeface="Helvetica Neue"/>
              <a:sym typeface="Helvetica Neue"/>
            </a:endParaRPr>
          </a:p>
          <a:p>
            <a:pPr lvl="0">
              <a:lnSpc>
                <a:spcPct val="120000"/>
              </a:lnSpc>
            </a:pP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 </a:t>
            </a:r>
            <a:r>
              <a:rPr lang="ko-KR" altLang="en-US" sz="9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팩토리</a:t>
            </a:r>
            <a:endParaRPr lang="en-US" altLang="ko-KR" sz="90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65100" lvl="0">
              <a:lnSpc>
                <a:spcPct val="125000"/>
              </a:lnSpc>
              <a:buClr>
                <a:schemeClr val="dk1"/>
              </a:buClr>
              <a:buSzPts val="1000"/>
            </a:pP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진동 측정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프리테스트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진행 예정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(12/29,0%)</a:t>
            </a:r>
            <a:endParaRPr lang="ko-KR" altLang="en-US" sz="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lnSpc>
                <a:spcPct val="120000"/>
              </a:lnSpc>
            </a:pPr>
            <a:r>
              <a:rPr lang="en-US" altLang="ko-KR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altLang="ko-KR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현장 설치 시나리오 기획 및 작성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lnSpc>
                <a:spcPct val="120000"/>
              </a:lnSpc>
              <a:buSzPts val="900"/>
            </a:pPr>
            <a:endParaRPr lang="en-US" altLang="ko-KR" sz="900" dirty="0">
              <a:solidFill>
                <a:schemeClr val="dk1"/>
              </a:solidFill>
              <a:latin typeface="+mn-ea"/>
              <a:cs typeface="Helvetica Neue"/>
              <a:sym typeface="Helvetica Neue"/>
            </a:endParaRPr>
          </a:p>
          <a:p>
            <a:pPr lvl="0">
              <a:lnSpc>
                <a:spcPct val="120000"/>
              </a:lnSpc>
            </a:pP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차량 관제</a:t>
            </a:r>
            <a:endParaRPr lang="en-US" altLang="ko-KR" sz="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lnSpc>
                <a:spcPct val="120000"/>
              </a:lnSpc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- 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ARA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 웹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런칭</a:t>
            </a:r>
            <a:endParaRPr lang="en-US" altLang="ko-KR" sz="900" dirty="0">
              <a:solidFill>
                <a:schemeClr val="dk1"/>
              </a:solidFill>
              <a:latin typeface="+mn-ea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altLang="ko-KR" sz="900" dirty="0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</p:txBody>
      </p:sp>
      <p:sp>
        <p:nvSpPr>
          <p:cNvPr id="29" name="Google Shape;36;p3">
            <a:extLst>
              <a:ext uri="{FF2B5EF4-FFF2-40B4-BE49-F238E27FC236}">
                <a16:creationId xmlns:a16="http://schemas.microsoft.com/office/drawing/2014/main" id="{158FE228-EA26-4B84-BF5D-DD1DDA723466}"/>
              </a:ext>
            </a:extLst>
          </p:cNvPr>
          <p:cNvSpPr txBox="1"/>
          <p:nvPr/>
        </p:nvSpPr>
        <p:spPr>
          <a:xfrm>
            <a:off x="1442481" y="884760"/>
            <a:ext cx="25317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lvl="0" algn="ctr">
              <a:buSzPts val="1400"/>
            </a:pPr>
            <a:r>
              <a:rPr lang="en-US" sz="1400" b="1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주 </a:t>
            </a:r>
            <a:r>
              <a:rPr lang="en-US" sz="1400" b="1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현황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(12/20</a:t>
            </a:r>
            <a:r>
              <a:rPr lang="ko-KR" altLang="en-US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~ 12/24)</a:t>
            </a:r>
            <a:endParaRPr lang="ko-KR" altLang="en-US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7;p3">
            <a:extLst>
              <a:ext uri="{FF2B5EF4-FFF2-40B4-BE49-F238E27FC236}">
                <a16:creationId xmlns:a16="http://schemas.microsoft.com/office/drawing/2014/main" id="{C3AFE022-714D-4E29-974F-4807D680B79D}"/>
              </a:ext>
            </a:extLst>
          </p:cNvPr>
          <p:cNvSpPr txBox="1"/>
          <p:nvPr/>
        </p:nvSpPr>
        <p:spPr>
          <a:xfrm>
            <a:off x="6194223" y="884760"/>
            <a:ext cx="2531700" cy="28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lvl="0" algn="ctr">
              <a:buSzPts val="1400"/>
            </a:pPr>
            <a:r>
              <a:rPr lang="ko-KR" altLang="en-US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</a:t>
            </a:r>
            <a:r>
              <a:rPr lang="ko-KR" altLang="en-US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 계획 </a:t>
            </a:r>
            <a:r>
              <a:rPr lang="en-US" altLang="ko-KR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12/27</a:t>
            </a:r>
            <a:r>
              <a:rPr lang="ko-KR" altLang="en-US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~ </a:t>
            </a:r>
            <a:r>
              <a:rPr lang="en-US" altLang="ko-KR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12/31)</a:t>
            </a:r>
            <a:endParaRPr lang="ko-KR" altLang="en-US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/>
        </p:nvSpPr>
        <p:spPr>
          <a:xfrm>
            <a:off x="1476980" y="264550"/>
            <a:ext cx="2497201" cy="24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Malgun Gothic"/>
              <a:buNone/>
            </a:pPr>
            <a:r>
              <a:rPr lang="en-US" sz="1100" b="1" i="0" u="none" strike="noStrike" cap="none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r>
              <a:rPr lang="en-US" sz="1100" b="1" i="0" u="none" strike="noStrike" cap="none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b="1" i="0" u="none" strike="noStrike" cap="none" dirty="0" err="1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동산담보</a:t>
            </a:r>
            <a:r>
              <a:rPr lang="ko-KR" altLang="en-US" sz="1100" b="1" i="0" u="none" strike="noStrike" cap="none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</a:t>
            </a:r>
            <a:r>
              <a:rPr lang="ko-KR" altLang="en-US" sz="11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표준화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22;p2">
            <a:extLst>
              <a:ext uri="{FF2B5EF4-FFF2-40B4-BE49-F238E27FC236}">
                <a16:creationId xmlns:a16="http://schemas.microsoft.com/office/drawing/2014/main" id="{A9C4A2C6-27C3-4CC8-8E17-77EE1C0390DB}"/>
              </a:ext>
            </a:extLst>
          </p:cNvPr>
          <p:cNvGrpSpPr/>
          <p:nvPr/>
        </p:nvGrpSpPr>
        <p:grpSpPr>
          <a:xfrm>
            <a:off x="404640" y="5914440"/>
            <a:ext cx="9140760" cy="501120"/>
            <a:chOff x="404640" y="5914440"/>
            <a:chExt cx="9140760" cy="501120"/>
          </a:xfrm>
        </p:grpSpPr>
        <p:sp>
          <p:nvSpPr>
            <p:cNvPr id="25" name="Google Shape;23;p2">
              <a:extLst>
                <a:ext uri="{FF2B5EF4-FFF2-40B4-BE49-F238E27FC236}">
                  <a16:creationId xmlns:a16="http://schemas.microsoft.com/office/drawing/2014/main" id="{B53AB1F9-4A21-48FA-B934-77DDF897877D}"/>
                </a:ext>
              </a:extLst>
            </p:cNvPr>
            <p:cNvSpPr/>
            <p:nvPr/>
          </p:nvSpPr>
          <p:spPr>
            <a:xfrm>
              <a:off x="404640" y="5914440"/>
              <a:ext cx="1221120" cy="501120"/>
            </a:xfrm>
            <a:prstGeom prst="rect">
              <a:avLst/>
            </a:prstGeom>
            <a:solidFill>
              <a:srgbClr val="262626"/>
            </a:solidFill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Notice</a:t>
              </a:r>
              <a:endPara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24;p2">
              <a:extLst>
                <a:ext uri="{FF2B5EF4-FFF2-40B4-BE49-F238E27FC236}">
                  <a16:creationId xmlns:a16="http://schemas.microsoft.com/office/drawing/2014/main" id="{57D09CDB-6925-4D7B-BCA1-2ECE25AD1076}"/>
                </a:ext>
              </a:extLst>
            </p:cNvPr>
            <p:cNvSpPr/>
            <p:nvPr/>
          </p:nvSpPr>
          <p:spPr>
            <a:xfrm>
              <a:off x="1628640" y="5914440"/>
              <a:ext cx="7916760" cy="50112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0;p3">
            <a:extLst>
              <a:ext uri="{FF2B5EF4-FFF2-40B4-BE49-F238E27FC236}">
                <a16:creationId xmlns:a16="http://schemas.microsoft.com/office/drawing/2014/main" id="{C1FD2C6D-9249-4991-A97F-5FF6E858DD21}"/>
              </a:ext>
            </a:extLst>
          </p:cNvPr>
          <p:cNvSpPr/>
          <p:nvPr/>
        </p:nvSpPr>
        <p:spPr>
          <a:xfrm>
            <a:off x="404640" y="5311080"/>
            <a:ext cx="1221120" cy="501120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1;p3">
            <a:extLst>
              <a:ext uri="{FF2B5EF4-FFF2-40B4-BE49-F238E27FC236}">
                <a16:creationId xmlns:a16="http://schemas.microsoft.com/office/drawing/2014/main" id="{3A917449-D69C-4B05-86FC-9D12E5B8E59E}"/>
              </a:ext>
            </a:extLst>
          </p:cNvPr>
          <p:cNvSpPr/>
          <p:nvPr/>
        </p:nvSpPr>
        <p:spPr>
          <a:xfrm>
            <a:off x="1628640" y="5311080"/>
            <a:ext cx="7916760" cy="5011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7;p3">
            <a:extLst>
              <a:ext uri="{FF2B5EF4-FFF2-40B4-BE49-F238E27FC236}">
                <a16:creationId xmlns:a16="http://schemas.microsoft.com/office/drawing/2014/main" id="{0D0DE3A3-B208-4899-A5E2-8D4E403490F4}"/>
              </a:ext>
            </a:extLst>
          </p:cNvPr>
          <p:cNvGrpSpPr/>
          <p:nvPr/>
        </p:nvGrpSpPr>
        <p:grpSpPr>
          <a:xfrm>
            <a:off x="404640" y="776880"/>
            <a:ext cx="9140400" cy="501120"/>
            <a:chOff x="404640" y="776880"/>
            <a:chExt cx="9140400" cy="501120"/>
          </a:xfrm>
        </p:grpSpPr>
        <p:sp>
          <p:nvSpPr>
            <p:cNvPr id="23" name="Google Shape;28;p3">
              <a:extLst>
                <a:ext uri="{FF2B5EF4-FFF2-40B4-BE49-F238E27FC236}">
                  <a16:creationId xmlns:a16="http://schemas.microsoft.com/office/drawing/2014/main" id="{A3366E0E-23C8-4263-BC79-DCE77E73B52C}"/>
                </a:ext>
              </a:extLst>
            </p:cNvPr>
            <p:cNvSpPr/>
            <p:nvPr/>
          </p:nvSpPr>
          <p:spPr>
            <a:xfrm>
              <a:off x="5011920" y="776880"/>
              <a:ext cx="4533120" cy="50112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" name="Google Shape;29;p3">
              <a:extLst>
                <a:ext uri="{FF2B5EF4-FFF2-40B4-BE49-F238E27FC236}">
                  <a16:creationId xmlns:a16="http://schemas.microsoft.com/office/drawing/2014/main" id="{4BDF84C8-9184-4FCE-B929-2AD39CDA457E}"/>
                </a:ext>
              </a:extLst>
            </p:cNvPr>
            <p:cNvGrpSpPr/>
            <p:nvPr/>
          </p:nvGrpSpPr>
          <p:grpSpPr>
            <a:xfrm>
              <a:off x="475920" y="776880"/>
              <a:ext cx="4896000" cy="501120"/>
              <a:chOff x="475920" y="776880"/>
              <a:chExt cx="4896000" cy="501120"/>
            </a:xfrm>
          </p:grpSpPr>
          <p:sp>
            <p:nvSpPr>
              <p:cNvPr id="35" name="Google Shape;30;p3">
                <a:extLst>
                  <a:ext uri="{FF2B5EF4-FFF2-40B4-BE49-F238E27FC236}">
                    <a16:creationId xmlns:a16="http://schemas.microsoft.com/office/drawing/2014/main" id="{7CCDD27E-0E1B-4F26-8642-A4D67DF1BB8B}"/>
                  </a:ext>
                </a:extLst>
              </p:cNvPr>
              <p:cNvSpPr/>
              <p:nvPr/>
            </p:nvSpPr>
            <p:spPr>
              <a:xfrm rot="5400000">
                <a:off x="4942800" y="848880"/>
                <a:ext cx="501120" cy="35712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1;p3">
                <a:extLst>
                  <a:ext uri="{FF2B5EF4-FFF2-40B4-BE49-F238E27FC236}">
                    <a16:creationId xmlns:a16="http://schemas.microsoft.com/office/drawing/2014/main" id="{D390EB83-5005-479D-9488-5E5F611C68B5}"/>
                  </a:ext>
                </a:extLst>
              </p:cNvPr>
              <p:cNvSpPr/>
              <p:nvPr/>
            </p:nvSpPr>
            <p:spPr>
              <a:xfrm>
                <a:off x="475920" y="776880"/>
                <a:ext cx="4533120" cy="5011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" name="Google Shape;32;p3">
              <a:extLst>
                <a:ext uri="{FF2B5EF4-FFF2-40B4-BE49-F238E27FC236}">
                  <a16:creationId xmlns:a16="http://schemas.microsoft.com/office/drawing/2014/main" id="{85AF78BD-B9BC-4659-8983-7448621DB180}"/>
                </a:ext>
              </a:extLst>
            </p:cNvPr>
            <p:cNvGrpSpPr/>
            <p:nvPr/>
          </p:nvGrpSpPr>
          <p:grpSpPr>
            <a:xfrm>
              <a:off x="404640" y="776880"/>
              <a:ext cx="4896000" cy="501120"/>
              <a:chOff x="404640" y="776880"/>
              <a:chExt cx="4896000" cy="501120"/>
            </a:xfrm>
          </p:grpSpPr>
          <p:sp>
            <p:nvSpPr>
              <p:cNvPr id="33" name="Google Shape;33;p3">
                <a:extLst>
                  <a:ext uri="{FF2B5EF4-FFF2-40B4-BE49-F238E27FC236}">
                    <a16:creationId xmlns:a16="http://schemas.microsoft.com/office/drawing/2014/main" id="{D316EC8B-D597-4E1C-8912-9D55E9DF100D}"/>
                  </a:ext>
                </a:extLst>
              </p:cNvPr>
              <p:cNvSpPr/>
              <p:nvPr/>
            </p:nvSpPr>
            <p:spPr>
              <a:xfrm rot="5400000">
                <a:off x="4871520" y="848880"/>
                <a:ext cx="501120" cy="357120"/>
              </a:xfrm>
              <a:prstGeom prst="triangle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3">
                <a:extLst>
                  <a:ext uri="{FF2B5EF4-FFF2-40B4-BE49-F238E27FC236}">
                    <a16:creationId xmlns:a16="http://schemas.microsoft.com/office/drawing/2014/main" id="{980CEB20-981A-4CC3-8518-C9025FFF5531}"/>
                  </a:ext>
                </a:extLst>
              </p:cNvPr>
              <p:cNvSpPr/>
              <p:nvPr/>
            </p:nvSpPr>
            <p:spPr>
              <a:xfrm>
                <a:off x="404640" y="776880"/>
                <a:ext cx="4538880" cy="50112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" name="Google Shape;36;p3">
            <a:extLst>
              <a:ext uri="{FF2B5EF4-FFF2-40B4-BE49-F238E27FC236}">
                <a16:creationId xmlns:a16="http://schemas.microsoft.com/office/drawing/2014/main" id="{158FE228-EA26-4B84-BF5D-DD1DDA723466}"/>
              </a:ext>
            </a:extLst>
          </p:cNvPr>
          <p:cNvSpPr txBox="1"/>
          <p:nvPr/>
        </p:nvSpPr>
        <p:spPr>
          <a:xfrm>
            <a:off x="1442481" y="884760"/>
            <a:ext cx="25317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lvl="0" algn="ctr">
              <a:buSzPts val="1400"/>
            </a:pPr>
            <a:r>
              <a:rPr lang="en-US" sz="1400" b="1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주 </a:t>
            </a:r>
            <a:r>
              <a:rPr lang="en-US" sz="1400" b="1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현황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(12/20</a:t>
            </a:r>
            <a:r>
              <a:rPr lang="ko-KR" altLang="en-US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~ 12/24)</a:t>
            </a:r>
            <a:endParaRPr lang="ko-KR" altLang="en-US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37;p3">
            <a:extLst>
              <a:ext uri="{FF2B5EF4-FFF2-40B4-BE49-F238E27FC236}">
                <a16:creationId xmlns:a16="http://schemas.microsoft.com/office/drawing/2014/main" id="{C3AFE022-714D-4E29-974F-4807D680B79D}"/>
              </a:ext>
            </a:extLst>
          </p:cNvPr>
          <p:cNvSpPr txBox="1"/>
          <p:nvPr/>
        </p:nvSpPr>
        <p:spPr>
          <a:xfrm>
            <a:off x="6194223" y="884760"/>
            <a:ext cx="2531700" cy="28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lvl="0" algn="ctr">
              <a:buSzPts val="1400"/>
            </a:pPr>
            <a:r>
              <a:rPr lang="ko-KR" altLang="en-US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</a:t>
            </a:r>
            <a:r>
              <a:rPr lang="ko-KR" altLang="en-US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 계획 </a:t>
            </a:r>
            <a:r>
              <a:rPr lang="en-US" altLang="ko-KR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12/27</a:t>
            </a:r>
            <a:r>
              <a:rPr lang="ko-KR" altLang="en-US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~ </a:t>
            </a:r>
            <a:r>
              <a:rPr lang="en-US" altLang="ko-KR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12/31)</a:t>
            </a:r>
            <a:endParaRPr lang="ko-KR" altLang="en-US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2;p1"/>
          <p:cNvSpPr/>
          <p:nvPr/>
        </p:nvSpPr>
        <p:spPr>
          <a:xfrm>
            <a:off x="401560" y="1380241"/>
            <a:ext cx="4535999" cy="37627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lvl="0">
              <a:lnSpc>
                <a:spcPct val="140000"/>
              </a:lnSpc>
              <a:buClr>
                <a:schemeClr val="dk1"/>
              </a:buClr>
              <a:buSzPts val="1000"/>
            </a:pPr>
            <a:r>
              <a:rPr lang="en-US" altLang="ko-KR" sz="1000" b="1" dirty="0">
                <a:solidFill>
                  <a:schemeClr val="dk1"/>
                </a:solidFill>
              </a:rPr>
              <a:t>1. [</a:t>
            </a:r>
            <a:r>
              <a:rPr lang="ko-KR" altLang="en-US" sz="1000" b="1" dirty="0" err="1">
                <a:solidFill>
                  <a:schemeClr val="dk1"/>
                </a:solidFill>
              </a:rPr>
              <a:t>동산담보</a:t>
            </a:r>
            <a:r>
              <a:rPr lang="en-US" altLang="ko-KR" sz="1000" b="1" dirty="0">
                <a:solidFill>
                  <a:schemeClr val="dk1"/>
                </a:solidFill>
              </a:rPr>
              <a:t>] </a:t>
            </a:r>
            <a:r>
              <a:rPr lang="ko-KR" altLang="en-US" sz="1000" b="1" dirty="0">
                <a:solidFill>
                  <a:schemeClr val="dk1"/>
                </a:solidFill>
              </a:rPr>
              <a:t>업체</a:t>
            </a:r>
            <a:r>
              <a:rPr lang="en-US" altLang="ko-KR" sz="1000" b="1" dirty="0">
                <a:solidFill>
                  <a:schemeClr val="dk1"/>
                </a:solidFill>
              </a:rPr>
              <a:t>, </a:t>
            </a:r>
            <a:r>
              <a:rPr lang="ko-KR" altLang="en-US" sz="1000" b="1" dirty="0">
                <a:solidFill>
                  <a:schemeClr val="dk1"/>
                </a:solidFill>
              </a:rPr>
              <a:t>담보물 </a:t>
            </a:r>
            <a:r>
              <a:rPr lang="en-US" altLang="ko-KR" sz="1000" b="1" dirty="0">
                <a:solidFill>
                  <a:schemeClr val="dk1"/>
                </a:solidFill>
              </a:rPr>
              <a:t>DB </a:t>
            </a:r>
            <a:r>
              <a:rPr lang="ko-KR" altLang="en-US" sz="1000" b="1" dirty="0" err="1" smtClean="0">
                <a:solidFill>
                  <a:schemeClr val="dk1"/>
                </a:solidFill>
              </a:rPr>
              <a:t>재구축</a:t>
            </a:r>
            <a:r>
              <a:rPr lang="ko-KR" altLang="en-US" sz="1000" b="1" dirty="0" smtClean="0">
                <a:solidFill>
                  <a:schemeClr val="dk1"/>
                </a:solidFill>
              </a:rPr>
              <a:t> </a:t>
            </a:r>
            <a:r>
              <a:rPr lang="en-US" altLang="ko-KR" sz="1000" b="1" dirty="0" smtClean="0">
                <a:solidFill>
                  <a:schemeClr val="dk1"/>
                </a:solidFill>
              </a:rPr>
              <a:t>(</a:t>
            </a:r>
            <a:r>
              <a:rPr lang="ko-KR" altLang="en-US" sz="1000" b="1" dirty="0">
                <a:solidFill>
                  <a:schemeClr val="dk1"/>
                </a:solidFill>
              </a:rPr>
              <a:t>계속</a:t>
            </a:r>
            <a:r>
              <a:rPr lang="en-US" altLang="ko-KR" sz="1000" b="1" dirty="0">
                <a:solidFill>
                  <a:schemeClr val="dk1"/>
                </a:solidFill>
              </a:rPr>
              <a:t>)</a:t>
            </a:r>
            <a:endParaRPr lang="ko-KR" altLang="en-US" sz="1000" b="1" dirty="0">
              <a:solidFill>
                <a:schemeClr val="dk1"/>
              </a:solidFill>
            </a:endParaRPr>
          </a:p>
          <a:p>
            <a:pPr lvl="0">
              <a:lnSpc>
                <a:spcPct val="140000"/>
              </a:lnSpc>
              <a:buClr>
                <a:schemeClr val="dk1"/>
              </a:buClr>
              <a:buSzPts val="1000"/>
            </a:pPr>
            <a:r>
              <a:rPr lang="ko-KR" altLang="en-US" sz="1000" dirty="0">
                <a:solidFill>
                  <a:schemeClr val="dk1"/>
                </a:solidFill>
              </a:rPr>
              <a:t>        </a:t>
            </a:r>
            <a:r>
              <a:rPr lang="en-US" altLang="ko-KR" sz="1000" dirty="0">
                <a:solidFill>
                  <a:schemeClr val="dk1"/>
                </a:solidFill>
              </a:rPr>
              <a:t>- </a:t>
            </a:r>
            <a:r>
              <a:rPr lang="ko-KR" altLang="en-US" sz="1000" dirty="0">
                <a:solidFill>
                  <a:schemeClr val="dk1"/>
                </a:solidFill>
              </a:rPr>
              <a:t>수집된 업체 정보 현황 모니터링을 위한 시스템 </a:t>
            </a:r>
            <a:r>
              <a:rPr lang="ko-KR" altLang="en-US" sz="1000" dirty="0" smtClean="0">
                <a:solidFill>
                  <a:schemeClr val="dk1"/>
                </a:solidFill>
              </a:rPr>
              <a:t>기획</a:t>
            </a:r>
            <a:endParaRPr lang="ko-KR" altLang="en-US" sz="1000" dirty="0">
              <a:solidFill>
                <a:schemeClr val="dk1"/>
              </a:solidFill>
            </a:endParaRPr>
          </a:p>
          <a:p>
            <a:pPr lvl="0">
              <a:lnSpc>
                <a:spcPct val="140000"/>
              </a:lnSpc>
              <a:buClr>
                <a:schemeClr val="dk1"/>
              </a:buClr>
              <a:buSzPts val="1000"/>
            </a:pPr>
            <a:r>
              <a:rPr lang="ko-KR" altLang="en-US" sz="1000" dirty="0">
                <a:solidFill>
                  <a:schemeClr val="dk1"/>
                </a:solidFill>
              </a:rPr>
              <a:t>        </a:t>
            </a:r>
            <a:r>
              <a:rPr lang="en-US" altLang="ko-KR" sz="1000" dirty="0">
                <a:solidFill>
                  <a:schemeClr val="dk1"/>
                </a:solidFill>
              </a:rPr>
              <a:t>- </a:t>
            </a:r>
            <a:r>
              <a:rPr lang="ko-KR" altLang="en-US" sz="1000" dirty="0">
                <a:solidFill>
                  <a:schemeClr val="dk1"/>
                </a:solidFill>
              </a:rPr>
              <a:t>담보물 </a:t>
            </a:r>
            <a:r>
              <a:rPr lang="en-US" altLang="ko-KR" sz="1000" dirty="0" err="1">
                <a:solidFill>
                  <a:schemeClr val="dk1"/>
                </a:solidFill>
              </a:rPr>
              <a:t>hs</a:t>
            </a:r>
            <a:r>
              <a:rPr lang="en-US" altLang="ko-KR" sz="1000" dirty="0">
                <a:solidFill>
                  <a:schemeClr val="dk1"/>
                </a:solidFill>
              </a:rPr>
              <a:t> code </a:t>
            </a:r>
            <a:r>
              <a:rPr lang="ko-KR" altLang="en-US" sz="1000" dirty="0">
                <a:solidFill>
                  <a:schemeClr val="dk1"/>
                </a:solidFill>
              </a:rPr>
              <a:t>기준 분류</a:t>
            </a:r>
            <a:r>
              <a:rPr lang="en-US" altLang="ko-KR" sz="1000" dirty="0">
                <a:solidFill>
                  <a:schemeClr val="dk1"/>
                </a:solidFill>
              </a:rPr>
              <a:t>(</a:t>
            </a:r>
            <a:r>
              <a:rPr lang="ko-KR" altLang="en-US" sz="1000" dirty="0">
                <a:solidFill>
                  <a:schemeClr val="dk1"/>
                </a:solidFill>
              </a:rPr>
              <a:t>계속</a:t>
            </a:r>
            <a:r>
              <a:rPr lang="en-US" altLang="ko-KR" sz="1000" dirty="0">
                <a:solidFill>
                  <a:schemeClr val="dk1"/>
                </a:solidFill>
              </a:rPr>
              <a:t>) : </a:t>
            </a:r>
            <a:r>
              <a:rPr lang="en-US" altLang="ko-KR" sz="1000" dirty="0" err="1">
                <a:solidFill>
                  <a:schemeClr val="dk1"/>
                </a:solidFill>
              </a:rPr>
              <a:t>hs</a:t>
            </a:r>
            <a:r>
              <a:rPr lang="en-US" altLang="ko-KR" sz="1000" dirty="0">
                <a:solidFill>
                  <a:schemeClr val="dk1"/>
                </a:solidFill>
              </a:rPr>
              <a:t> code</a:t>
            </a:r>
            <a:r>
              <a:rPr lang="ko-KR" altLang="en-US" sz="1000" dirty="0">
                <a:solidFill>
                  <a:schemeClr val="dk1"/>
                </a:solidFill>
              </a:rPr>
              <a:t>를 기준으로 담보물 </a:t>
            </a:r>
            <a:r>
              <a:rPr lang="ko-KR" altLang="en-US" sz="1000" dirty="0" smtClean="0">
                <a:solidFill>
                  <a:schemeClr val="dk1"/>
                </a:solidFill>
              </a:rPr>
              <a:t>분류</a:t>
            </a:r>
            <a:endParaRPr lang="en-US" altLang="ko-KR" sz="1000" dirty="0" smtClean="0">
              <a:solidFill>
                <a:schemeClr val="dk1"/>
              </a:solidFill>
            </a:endParaRPr>
          </a:p>
          <a:p>
            <a:pPr lvl="0">
              <a:lnSpc>
                <a:spcPct val="140000"/>
              </a:lnSpc>
              <a:buClr>
                <a:schemeClr val="dk1"/>
              </a:buClr>
              <a:buSzPts val="1000"/>
            </a:pPr>
            <a:r>
              <a:rPr lang="ko-KR" altLang="en-US" sz="1000" dirty="0" smtClean="0">
                <a:solidFill>
                  <a:schemeClr val="dk1"/>
                </a:solidFill>
              </a:rPr>
              <a:t>   </a:t>
            </a:r>
            <a:endParaRPr lang="ko-KR" altLang="en-US" sz="1000" dirty="0">
              <a:solidFill>
                <a:schemeClr val="dk1"/>
              </a:solidFill>
            </a:endParaRPr>
          </a:p>
          <a:p>
            <a:pPr lvl="0">
              <a:lnSpc>
                <a:spcPct val="140000"/>
              </a:lnSpc>
              <a:buClr>
                <a:schemeClr val="dk1"/>
              </a:buClr>
              <a:buSzPts val="1000"/>
            </a:pPr>
            <a:r>
              <a:rPr lang="en-US" altLang="ko-KR" sz="1000" b="1" dirty="0">
                <a:solidFill>
                  <a:schemeClr val="dk1"/>
                </a:solidFill>
              </a:rPr>
              <a:t>2. [</a:t>
            </a:r>
            <a:r>
              <a:rPr lang="ko-KR" altLang="en-US" sz="1000" b="1" dirty="0" err="1">
                <a:solidFill>
                  <a:schemeClr val="dk1"/>
                </a:solidFill>
              </a:rPr>
              <a:t>동산담보</a:t>
            </a:r>
            <a:r>
              <a:rPr lang="en-US" altLang="ko-KR" sz="1000" b="1" dirty="0">
                <a:solidFill>
                  <a:schemeClr val="dk1"/>
                </a:solidFill>
              </a:rPr>
              <a:t>] Combination </a:t>
            </a:r>
            <a:r>
              <a:rPr lang="ko-KR" altLang="en-US" sz="1000" b="1" dirty="0">
                <a:solidFill>
                  <a:schemeClr val="dk1"/>
                </a:solidFill>
              </a:rPr>
              <a:t>알고리즘 </a:t>
            </a:r>
            <a:r>
              <a:rPr lang="ko-KR" altLang="en-US" sz="1000" b="1" dirty="0" smtClean="0">
                <a:solidFill>
                  <a:schemeClr val="dk1"/>
                </a:solidFill>
              </a:rPr>
              <a:t>개발 </a:t>
            </a:r>
            <a:r>
              <a:rPr lang="en-US" altLang="ko-KR" sz="1000" b="1" dirty="0" smtClean="0">
                <a:solidFill>
                  <a:schemeClr val="dk1"/>
                </a:solidFill>
              </a:rPr>
              <a:t>(</a:t>
            </a:r>
            <a:r>
              <a:rPr lang="ko-KR" altLang="en-US" sz="1000" b="1" dirty="0">
                <a:solidFill>
                  <a:schemeClr val="dk1"/>
                </a:solidFill>
              </a:rPr>
              <a:t>계속</a:t>
            </a:r>
            <a:r>
              <a:rPr lang="en-US" altLang="ko-KR" sz="1000" b="1" dirty="0">
                <a:solidFill>
                  <a:schemeClr val="dk1"/>
                </a:solidFill>
              </a:rPr>
              <a:t>)</a:t>
            </a:r>
            <a:endParaRPr lang="ko-KR" altLang="en-US" sz="1000" b="1" dirty="0">
              <a:solidFill>
                <a:schemeClr val="dk1"/>
              </a:solidFill>
            </a:endParaRPr>
          </a:p>
          <a:p>
            <a:pPr marL="439738" lvl="0" indent="-171450">
              <a:lnSpc>
                <a:spcPct val="140000"/>
              </a:lnSpc>
              <a:buClr>
                <a:schemeClr val="dk1"/>
              </a:buClr>
              <a:buSzPts val="1000"/>
              <a:buFontTx/>
              <a:buChar char="-"/>
            </a:pPr>
            <a:r>
              <a:rPr lang="ko-KR" altLang="en-US" sz="1000" dirty="0" smtClean="0">
                <a:solidFill>
                  <a:schemeClr val="dk1"/>
                </a:solidFill>
              </a:rPr>
              <a:t>셀</a:t>
            </a:r>
            <a:r>
              <a:rPr lang="en-US" altLang="ko-KR" sz="1000" dirty="0" smtClean="0">
                <a:solidFill>
                  <a:schemeClr val="dk1"/>
                </a:solidFill>
              </a:rPr>
              <a:t>-</a:t>
            </a:r>
            <a:r>
              <a:rPr lang="ko-KR" altLang="en-US" sz="1000" dirty="0">
                <a:solidFill>
                  <a:schemeClr val="dk1"/>
                </a:solidFill>
              </a:rPr>
              <a:t>튐 분류 다층 </a:t>
            </a:r>
            <a:r>
              <a:rPr lang="en-US" altLang="ko-KR" sz="1000" dirty="0">
                <a:solidFill>
                  <a:schemeClr val="dk1"/>
                </a:solidFill>
              </a:rPr>
              <a:t>buffer system </a:t>
            </a:r>
            <a:r>
              <a:rPr lang="ko-KR" altLang="en-US" sz="1000" dirty="0" smtClean="0">
                <a:solidFill>
                  <a:schemeClr val="dk1"/>
                </a:solidFill>
              </a:rPr>
              <a:t>개발</a:t>
            </a:r>
            <a:r>
              <a:rPr lang="en-US" altLang="ko-KR" sz="1000" dirty="0" smtClean="0">
                <a:solidFill>
                  <a:schemeClr val="dk1"/>
                </a:solidFill>
              </a:rPr>
              <a:t>: </a:t>
            </a:r>
          </a:p>
          <a:p>
            <a:pPr marL="628650" lvl="1" indent="-171450">
              <a:lnSpc>
                <a:spcPct val="140000"/>
              </a:lnSpc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dk1"/>
                </a:solidFill>
              </a:rPr>
              <a:t>삼각측량</a:t>
            </a:r>
            <a:r>
              <a:rPr lang="ko-KR" altLang="en-US" sz="1000" dirty="0" smtClean="0">
                <a:solidFill>
                  <a:schemeClr val="dk1"/>
                </a:solidFill>
              </a:rPr>
              <a:t> </a:t>
            </a:r>
            <a:r>
              <a:rPr lang="ko-KR" altLang="en-US" sz="1000" dirty="0">
                <a:solidFill>
                  <a:schemeClr val="dk1"/>
                </a:solidFill>
              </a:rPr>
              <a:t>알고리즘 개선</a:t>
            </a:r>
            <a:r>
              <a:rPr lang="en-US" altLang="ko-KR" sz="1000" dirty="0">
                <a:solidFill>
                  <a:schemeClr val="dk1"/>
                </a:solidFill>
              </a:rPr>
              <a:t>, </a:t>
            </a:r>
            <a:r>
              <a:rPr lang="ko-KR" altLang="en-US" sz="1000" dirty="0">
                <a:solidFill>
                  <a:schemeClr val="dk1"/>
                </a:solidFill>
              </a:rPr>
              <a:t>셀</a:t>
            </a:r>
            <a:r>
              <a:rPr lang="en-US" altLang="ko-KR" sz="1000" dirty="0">
                <a:solidFill>
                  <a:schemeClr val="dk1"/>
                </a:solidFill>
              </a:rPr>
              <a:t>-</a:t>
            </a:r>
            <a:r>
              <a:rPr lang="ko-KR" altLang="en-US" sz="1000" dirty="0">
                <a:solidFill>
                  <a:schemeClr val="dk1"/>
                </a:solidFill>
              </a:rPr>
              <a:t>튐 분류 알고리즘</a:t>
            </a:r>
            <a:r>
              <a:rPr lang="en-US" altLang="ko-KR" sz="1000" dirty="0">
                <a:solidFill>
                  <a:schemeClr val="dk1"/>
                </a:solidFill>
              </a:rPr>
              <a:t>, </a:t>
            </a:r>
            <a:r>
              <a:rPr lang="ko-KR" altLang="en-US" sz="1000" dirty="0" err="1">
                <a:solidFill>
                  <a:schemeClr val="dk1"/>
                </a:solidFill>
              </a:rPr>
              <a:t>이동감지</a:t>
            </a:r>
            <a:r>
              <a:rPr lang="ko-KR" altLang="en-US" sz="1000" dirty="0">
                <a:solidFill>
                  <a:schemeClr val="dk1"/>
                </a:solidFill>
              </a:rPr>
              <a:t> </a:t>
            </a:r>
            <a:r>
              <a:rPr lang="ko-KR" altLang="en-US" sz="1000" dirty="0" smtClean="0">
                <a:solidFill>
                  <a:schemeClr val="dk1"/>
                </a:solidFill>
              </a:rPr>
              <a:t>알고리즘 등의 </a:t>
            </a:r>
            <a:r>
              <a:rPr lang="en-US" altLang="ko-KR" sz="1000" dirty="0">
                <a:solidFill>
                  <a:schemeClr val="dk1"/>
                </a:solidFill>
              </a:rPr>
              <a:t>combination</a:t>
            </a:r>
            <a:r>
              <a:rPr lang="ko-KR" altLang="en-US" sz="1000" dirty="0">
                <a:solidFill>
                  <a:schemeClr val="dk1"/>
                </a:solidFill>
              </a:rPr>
              <a:t>을 통한 </a:t>
            </a:r>
            <a:r>
              <a:rPr lang="ko-KR" altLang="en-US" sz="1000" dirty="0" err="1">
                <a:solidFill>
                  <a:schemeClr val="dk1"/>
                </a:solidFill>
              </a:rPr>
              <a:t>이동판단</a:t>
            </a:r>
            <a:r>
              <a:rPr lang="ko-KR" altLang="en-US" sz="1000" dirty="0">
                <a:solidFill>
                  <a:schemeClr val="dk1"/>
                </a:solidFill>
              </a:rPr>
              <a:t> </a:t>
            </a:r>
            <a:r>
              <a:rPr lang="ko-KR" altLang="en-US" sz="1000" dirty="0" smtClean="0">
                <a:solidFill>
                  <a:schemeClr val="dk1"/>
                </a:solidFill>
              </a:rPr>
              <a:t>모델링</a:t>
            </a:r>
            <a:endParaRPr lang="en-US" altLang="ko-KR" sz="1000" dirty="0" smtClean="0">
              <a:solidFill>
                <a:schemeClr val="dk1"/>
              </a:solidFill>
            </a:endParaRPr>
          </a:p>
          <a:p>
            <a:pPr marL="628650" lvl="0" indent="-171450">
              <a:lnSpc>
                <a:spcPct val="140000"/>
              </a:lnSpc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dk1"/>
                </a:solidFill>
              </a:rPr>
              <a:t>알고리즘 </a:t>
            </a:r>
            <a:r>
              <a:rPr lang="ko-KR" altLang="en-US" sz="1000" dirty="0">
                <a:solidFill>
                  <a:schemeClr val="dk1"/>
                </a:solidFill>
              </a:rPr>
              <a:t>지표를 활용한 </a:t>
            </a:r>
            <a:r>
              <a:rPr lang="en-US" altLang="ko-KR" sz="1000" dirty="0">
                <a:solidFill>
                  <a:schemeClr val="dk1"/>
                </a:solidFill>
              </a:rPr>
              <a:t>ML </a:t>
            </a:r>
            <a:r>
              <a:rPr lang="ko-KR" altLang="en-US" sz="1000" dirty="0">
                <a:solidFill>
                  <a:schemeClr val="dk1"/>
                </a:solidFill>
              </a:rPr>
              <a:t>모델링 적용 여부 분석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dirty="0"/>
          </a:p>
        </p:txBody>
      </p:sp>
      <p:sp>
        <p:nvSpPr>
          <p:cNvPr id="21" name="Google Shape;23;p1"/>
          <p:cNvSpPr/>
          <p:nvPr/>
        </p:nvSpPr>
        <p:spPr>
          <a:xfrm>
            <a:off x="5009040" y="1380241"/>
            <a:ext cx="4535999" cy="37627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lvl="0">
              <a:lnSpc>
                <a:spcPct val="140000"/>
              </a:lnSpc>
              <a:buSzPts val="1000"/>
            </a:pPr>
            <a:r>
              <a:rPr lang="en-US" altLang="ko-KR" sz="1000" b="1" dirty="0"/>
              <a:t>1. [</a:t>
            </a:r>
            <a:r>
              <a:rPr lang="ko-KR" altLang="en-US" sz="1000" b="1" dirty="0" err="1"/>
              <a:t>동산담보</a:t>
            </a:r>
            <a:r>
              <a:rPr lang="en-US" altLang="ko-KR" sz="1000" b="1" dirty="0"/>
              <a:t>] </a:t>
            </a:r>
            <a:r>
              <a:rPr lang="ko-KR" altLang="en-US" sz="1000" b="1" dirty="0"/>
              <a:t>업체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담보물 </a:t>
            </a:r>
            <a:r>
              <a:rPr lang="en-US" altLang="ko-KR" sz="1000" b="1" dirty="0"/>
              <a:t>DB </a:t>
            </a:r>
            <a:r>
              <a:rPr lang="ko-KR" altLang="en-US" sz="1000" b="1" dirty="0" err="1"/>
              <a:t>재구축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계속</a:t>
            </a:r>
            <a:r>
              <a:rPr lang="en-US" altLang="ko-KR" sz="1000" b="1" dirty="0"/>
              <a:t>)</a:t>
            </a:r>
            <a:endParaRPr lang="ko-KR" altLang="en-US" sz="1000" b="1" dirty="0"/>
          </a:p>
          <a:p>
            <a:pPr lvl="0">
              <a:lnSpc>
                <a:spcPct val="140000"/>
              </a:lnSpc>
              <a:buSzPts val="1000"/>
            </a:pPr>
            <a:r>
              <a:rPr lang="ko-KR" altLang="en-US" sz="1000" dirty="0"/>
              <a:t>        </a:t>
            </a:r>
            <a:r>
              <a:rPr lang="en-US" altLang="ko-KR" sz="1000" dirty="0"/>
              <a:t>- </a:t>
            </a:r>
            <a:r>
              <a:rPr lang="ko-KR" altLang="en-US" sz="1000" dirty="0"/>
              <a:t>수집된 업체 정보 현황 모니터링을 위한 시스템 </a:t>
            </a:r>
            <a:r>
              <a:rPr lang="ko-KR" altLang="en-US" sz="1000" dirty="0" smtClean="0"/>
              <a:t>기획</a:t>
            </a:r>
            <a:endParaRPr lang="ko-KR" altLang="en-US" dirty="0"/>
          </a:p>
          <a:p>
            <a:pPr lvl="0">
              <a:lnSpc>
                <a:spcPct val="140000"/>
              </a:lnSpc>
              <a:buSzPts val="1000"/>
            </a:pPr>
            <a:r>
              <a:rPr lang="ko-KR" altLang="en-US" sz="1000" dirty="0"/>
              <a:t>        </a:t>
            </a:r>
            <a:r>
              <a:rPr lang="en-US" altLang="ko-KR" sz="1000" dirty="0"/>
              <a:t>- </a:t>
            </a:r>
            <a:r>
              <a:rPr lang="ko-KR" altLang="en-US" sz="1000" dirty="0"/>
              <a:t>담보물 </a:t>
            </a:r>
            <a:r>
              <a:rPr lang="en-US" altLang="ko-KR" sz="1000" dirty="0" err="1"/>
              <a:t>hs</a:t>
            </a:r>
            <a:r>
              <a:rPr lang="en-US" altLang="ko-KR" sz="1000" dirty="0"/>
              <a:t> code </a:t>
            </a:r>
            <a:r>
              <a:rPr lang="ko-KR" altLang="en-US" sz="1000" dirty="0"/>
              <a:t>기준 분류</a:t>
            </a:r>
            <a:r>
              <a:rPr lang="en-US" altLang="ko-KR" sz="1000" dirty="0"/>
              <a:t>(</a:t>
            </a:r>
            <a:r>
              <a:rPr lang="ko-KR" altLang="en-US" sz="1000" dirty="0"/>
              <a:t>계속</a:t>
            </a:r>
            <a:r>
              <a:rPr lang="en-US" altLang="ko-KR" sz="1000" dirty="0"/>
              <a:t>) : </a:t>
            </a:r>
            <a:r>
              <a:rPr lang="en-US" altLang="ko-KR" sz="1000" dirty="0" err="1"/>
              <a:t>hs</a:t>
            </a:r>
            <a:r>
              <a:rPr lang="en-US" altLang="ko-KR" sz="1000" dirty="0"/>
              <a:t> code</a:t>
            </a:r>
            <a:r>
              <a:rPr lang="ko-KR" altLang="en-US" sz="1000" dirty="0"/>
              <a:t>를 기준으로 담보물 분류 </a:t>
            </a:r>
            <a:endParaRPr lang="en-US" altLang="ko-KR" sz="1000" dirty="0" smtClean="0"/>
          </a:p>
          <a:p>
            <a:pPr lvl="0">
              <a:lnSpc>
                <a:spcPct val="140000"/>
              </a:lnSpc>
              <a:buSzPts val="1000"/>
            </a:pPr>
            <a:r>
              <a:rPr lang="ko-KR" altLang="en-US" sz="1000" dirty="0" smtClean="0"/>
              <a:t>  </a:t>
            </a:r>
            <a:endParaRPr lang="ko-KR" altLang="en-US" sz="1000" dirty="0"/>
          </a:p>
          <a:p>
            <a:pPr lvl="0">
              <a:lnSpc>
                <a:spcPct val="140000"/>
              </a:lnSpc>
              <a:buClr>
                <a:schemeClr val="dk1"/>
              </a:buClr>
              <a:buSzPts val="1000"/>
            </a:pPr>
            <a:r>
              <a:rPr lang="en-US" altLang="ko-KR" sz="1000" b="1" dirty="0"/>
              <a:t>2. [</a:t>
            </a:r>
            <a:r>
              <a:rPr lang="ko-KR" altLang="en-US" sz="1000" b="1" dirty="0" err="1"/>
              <a:t>동산담보</a:t>
            </a:r>
            <a:r>
              <a:rPr lang="en-US" altLang="ko-KR" sz="1000" b="1" dirty="0"/>
              <a:t>] </a:t>
            </a:r>
            <a:r>
              <a:rPr lang="ko-KR" altLang="en-US" sz="1000" b="1" dirty="0" err="1"/>
              <a:t>이동감지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머신러닝</a:t>
            </a:r>
            <a:r>
              <a:rPr lang="ko-KR" altLang="en-US" sz="1000" b="1" dirty="0"/>
              <a:t> 모델링 </a:t>
            </a:r>
            <a:r>
              <a:rPr lang="ko-KR" altLang="en-US" sz="1000" b="1" dirty="0" smtClean="0"/>
              <a:t>개발</a:t>
            </a:r>
            <a:endParaRPr lang="ko-KR" altLang="en-US" sz="1000" b="1" dirty="0">
              <a:solidFill>
                <a:schemeClr val="dk1"/>
              </a:solidFill>
            </a:endParaRPr>
          </a:p>
          <a:p>
            <a:pPr marL="439738" indent="-171450">
              <a:lnSpc>
                <a:spcPct val="140000"/>
              </a:lnSpc>
              <a:buClr>
                <a:schemeClr val="dk1"/>
              </a:buClr>
              <a:buSzPts val="1000"/>
              <a:buFontTx/>
              <a:buChar char="-"/>
            </a:pPr>
            <a:r>
              <a:rPr lang="ko-KR" altLang="en-US" sz="1000" dirty="0" err="1"/>
              <a:t>이동감지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분류지표</a:t>
            </a:r>
            <a:r>
              <a:rPr lang="ko-KR" altLang="en-US" sz="1000" dirty="0"/>
              <a:t> </a:t>
            </a:r>
            <a:r>
              <a:rPr lang="ko-KR" altLang="en-US" sz="1000" dirty="0" smtClean="0">
                <a:solidFill>
                  <a:schemeClr val="dk1"/>
                </a:solidFill>
              </a:rPr>
              <a:t>개발</a:t>
            </a:r>
            <a:r>
              <a:rPr lang="en-US" altLang="ko-KR" sz="1000" dirty="0">
                <a:solidFill>
                  <a:schemeClr val="dk1"/>
                </a:solidFill>
              </a:rPr>
              <a:t>: </a:t>
            </a:r>
          </a:p>
          <a:p>
            <a:pPr marL="628650" lvl="1" indent="-171450">
              <a:lnSpc>
                <a:spcPct val="140000"/>
              </a:lnSpc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알고리즘 지표를 활용한 </a:t>
            </a:r>
            <a:r>
              <a:rPr lang="en-US" altLang="ko-KR" sz="1000" dirty="0" smtClean="0"/>
              <a:t>ML </a:t>
            </a:r>
            <a:r>
              <a:rPr lang="ko-KR" altLang="en-US" sz="1000" dirty="0" smtClean="0"/>
              <a:t>모델링 적용</a:t>
            </a:r>
            <a:endParaRPr lang="ko-KR" altLang="en-US" sz="1000" b="1" dirty="0">
              <a:solidFill>
                <a:schemeClr val="dk1"/>
              </a:solidFill>
            </a:endParaRPr>
          </a:p>
          <a:p>
            <a:pPr marL="439738" indent="-171450">
              <a:lnSpc>
                <a:spcPct val="140000"/>
              </a:lnSpc>
              <a:buClr>
                <a:schemeClr val="dk1"/>
              </a:buClr>
              <a:buSzPts val="1000"/>
              <a:buFontTx/>
              <a:buChar char="-"/>
            </a:pPr>
            <a:r>
              <a:rPr lang="ko-KR" altLang="en-US" sz="1000" dirty="0">
                <a:solidFill>
                  <a:schemeClr val="dk1"/>
                </a:solidFill>
              </a:rPr>
              <a:t>개발된 </a:t>
            </a:r>
            <a:r>
              <a:rPr lang="ko-KR" altLang="en-US" sz="1000" dirty="0" err="1">
                <a:solidFill>
                  <a:schemeClr val="dk1"/>
                </a:solidFill>
              </a:rPr>
              <a:t>분류지표</a:t>
            </a:r>
            <a:r>
              <a:rPr lang="ko-KR" altLang="en-US" sz="1000" dirty="0">
                <a:solidFill>
                  <a:schemeClr val="dk1"/>
                </a:solidFill>
              </a:rPr>
              <a:t> 기반 학습 </a:t>
            </a:r>
            <a:r>
              <a:rPr lang="ko-KR" altLang="en-US" sz="1000" dirty="0" err="1">
                <a:solidFill>
                  <a:schemeClr val="dk1"/>
                </a:solidFill>
              </a:rPr>
              <a:t>데이터셋</a:t>
            </a:r>
            <a:r>
              <a:rPr lang="ko-KR" altLang="en-US" sz="1000" dirty="0">
                <a:solidFill>
                  <a:schemeClr val="dk1"/>
                </a:solidFill>
              </a:rPr>
              <a:t> 구축 및 </a:t>
            </a:r>
            <a:r>
              <a:rPr lang="ko-KR" altLang="en-US" sz="1000" dirty="0" err="1">
                <a:solidFill>
                  <a:schemeClr val="dk1"/>
                </a:solidFill>
              </a:rPr>
              <a:t>성능지표</a:t>
            </a:r>
            <a:r>
              <a:rPr lang="ko-KR" altLang="en-US" sz="1000" dirty="0">
                <a:solidFill>
                  <a:schemeClr val="dk1"/>
                </a:solidFill>
              </a:rPr>
              <a:t> </a:t>
            </a:r>
            <a:r>
              <a:rPr lang="ko-KR" altLang="en-US" sz="1000" dirty="0" smtClean="0">
                <a:solidFill>
                  <a:schemeClr val="dk1"/>
                </a:solidFill>
              </a:rPr>
              <a:t>계산</a:t>
            </a:r>
            <a:r>
              <a:rPr lang="en-US" altLang="ko-KR" sz="1000" dirty="0" smtClean="0">
                <a:solidFill>
                  <a:schemeClr val="dk1"/>
                </a:solidFill>
              </a:rPr>
              <a:t>: </a:t>
            </a:r>
            <a:endParaRPr lang="en-US" altLang="ko-KR" sz="1000" dirty="0">
              <a:solidFill>
                <a:schemeClr val="dk1"/>
              </a:solidFill>
            </a:endParaRPr>
          </a:p>
          <a:p>
            <a:pPr marL="628650" lvl="1" indent="-171450">
              <a:lnSpc>
                <a:spcPct val="140000"/>
              </a:lnSpc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dk1"/>
                </a:solidFill>
              </a:rPr>
              <a:t>모델링 </a:t>
            </a:r>
            <a:r>
              <a:rPr lang="en-US" altLang="ko-KR" sz="1000" dirty="0">
                <a:solidFill>
                  <a:schemeClr val="dk1"/>
                </a:solidFill>
              </a:rPr>
              <a:t>technical report </a:t>
            </a:r>
            <a:r>
              <a:rPr lang="ko-KR" altLang="en-US" sz="1000" dirty="0" smtClean="0">
                <a:solidFill>
                  <a:schemeClr val="dk1"/>
                </a:solidFill>
              </a:rPr>
              <a:t>작성</a:t>
            </a:r>
            <a:endParaRPr lang="ko-KR" altLang="en-US" sz="1000" b="1" dirty="0">
              <a:solidFill>
                <a:schemeClr val="dk1"/>
              </a:solidFill>
            </a:endParaRPr>
          </a:p>
          <a:p>
            <a:pPr marL="439738" indent="-171450">
              <a:lnSpc>
                <a:spcPct val="140000"/>
              </a:lnSpc>
              <a:buClr>
                <a:schemeClr val="dk1"/>
              </a:buClr>
              <a:buSzPts val="1000"/>
              <a:buFontTx/>
              <a:buChar char="-"/>
            </a:pPr>
            <a:r>
              <a:rPr lang="ko-KR" altLang="en-US" sz="1000" dirty="0" err="1" smtClean="0">
                <a:solidFill>
                  <a:schemeClr val="dk1"/>
                </a:solidFill>
              </a:rPr>
              <a:t>품질팀</a:t>
            </a:r>
            <a:r>
              <a:rPr lang="en-US" altLang="ko-KR" sz="1000" dirty="0">
                <a:solidFill>
                  <a:schemeClr val="dk1"/>
                </a:solidFill>
              </a:rPr>
              <a:t>, WEB</a:t>
            </a:r>
            <a:r>
              <a:rPr lang="ko-KR" altLang="en-US" sz="1000" dirty="0">
                <a:solidFill>
                  <a:schemeClr val="dk1"/>
                </a:solidFill>
              </a:rPr>
              <a:t>팀 시스템 구현 계획 협의 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dirty="0"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808434"/>
      </p:ext>
    </p:extLst>
  </p:cSld>
  <p:clrMapOvr>
    <a:masterClrMapping/>
  </p:clrMapOvr>
</p:sld>
</file>

<file path=ppt/theme/theme1.xml><?xml version="1.0" encoding="utf-8"?>
<a:theme xmlns:a="http://schemas.openxmlformats.org/drawingml/2006/main" name="Nemo SCG">
  <a:themeElements>
    <a:clrScheme name="Nemo SC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mo SCG">
  <a:themeElements>
    <a:clrScheme name="Nemo SC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339</Words>
  <Application>Microsoft Office PowerPoint</Application>
  <PresentationFormat>A4 용지(210x297mm)</PresentationFormat>
  <Paragraphs>72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맑은 고딕</vt:lpstr>
      <vt:lpstr>Helvetica Neue</vt:lpstr>
      <vt:lpstr>Arial</vt:lpstr>
      <vt:lpstr>Nemo SCG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Seunghyun Park</cp:lastModifiedBy>
  <cp:revision>19</cp:revision>
  <dcterms:modified xsi:type="dcterms:W3CDTF">2021-12-27T04:51:07Z</dcterms:modified>
</cp:coreProperties>
</file>