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906000" cy="6858000" type="A4"/>
  <p:notesSz cx="7559675" cy="10691813"/>
  <p:embeddedFontLst>
    <p:embeddedFont>
      <p:font typeface="Helvetica Neue" panose="020B0600000101010101" charset="0"/>
      <p:regular r:id="rId6"/>
      <p:bold r:id="rId7"/>
      <p:italic r:id="rId8"/>
      <p:boldItalic r:id="rId9"/>
    </p:embeddedFont>
    <p:embeddedFont>
      <p:font typeface="Malgun Gothic" panose="020B0503020000020004" pitchFamily="50" charset="-127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nMXikptUtSjSRsrZaK0Dksktc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302" y="6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customschemas.google.com/relationships/presentationmetadata" Target="meta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73163" y="1336675"/>
            <a:ext cx="521335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" name="Google Shape;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1336675"/>
            <a:ext cx="521335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6f7e5c8cd_0_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" name="Google Shape;40;g106f7e5c8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1336675"/>
            <a:ext cx="521335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6f7e5c8cd_0_4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" name="Google Shape;60;g106f7e5c8c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1336675"/>
            <a:ext cx="521335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ubTitle" idx="1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✓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►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9499111" y="6509766"/>
            <a:ext cx="182216" cy="17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4"/>
          <p:cNvCxnSpPr/>
          <p:nvPr/>
        </p:nvCxnSpPr>
        <p:spPr>
          <a:xfrm>
            <a:off x="357954" y="306965"/>
            <a:ext cx="0" cy="144000"/>
          </a:xfrm>
          <a:prstGeom prst="straightConnector1">
            <a:avLst/>
          </a:prstGeom>
          <a:noFill/>
          <a:ln w="25400" cap="flat" cmpd="sng">
            <a:solidFill>
              <a:srgbClr val="0096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4"/>
          <p:cNvSpPr txBox="1"/>
          <p:nvPr/>
        </p:nvSpPr>
        <p:spPr>
          <a:xfrm>
            <a:off x="452569" y="257975"/>
            <a:ext cx="1052138" cy="24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Weekly Report </a:t>
            </a:r>
            <a:endParaRPr sz="1100" b="1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404640" y="5311080"/>
            <a:ext cx="1221120" cy="501120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628640" y="5311080"/>
            <a:ext cx="7916760" cy="50112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사전정보 공표목록에서 어떤 목록을 </a:t>
            </a:r>
            <a:r>
              <a:rPr lang="ko-KR" altLang="en-US" sz="900" b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의미하는지 </a:t>
            </a:r>
            <a:r>
              <a:rPr lang="ko-KR" altLang="en-US" sz="900" b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모르겠음</a:t>
            </a:r>
            <a:r>
              <a:rPr lang="en-US" altLang="ko-KR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9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Google Shape;22;p3"/>
          <p:cNvGrpSpPr/>
          <p:nvPr/>
        </p:nvGrpSpPr>
        <p:grpSpPr>
          <a:xfrm>
            <a:off x="404640" y="5914440"/>
            <a:ext cx="9140760" cy="501120"/>
            <a:chOff x="404640" y="5914440"/>
            <a:chExt cx="9140760" cy="501120"/>
          </a:xfrm>
        </p:grpSpPr>
        <p:sp>
          <p:nvSpPr>
            <p:cNvPr id="23" name="Google Shape;23;p3"/>
            <p:cNvSpPr/>
            <p:nvPr/>
          </p:nvSpPr>
          <p:spPr>
            <a:xfrm>
              <a:off x="404640" y="5914440"/>
              <a:ext cx="1221120" cy="501120"/>
            </a:xfrm>
            <a:prstGeom prst="rect">
              <a:avLst/>
            </a:prstGeom>
            <a:solidFill>
              <a:srgbClr val="262626"/>
            </a:solidFill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Notice</a:t>
              </a:r>
              <a:endPara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628640" y="5914440"/>
              <a:ext cx="7916760" cy="50112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3"/>
          <p:cNvSpPr/>
          <p:nvPr/>
        </p:nvSpPr>
        <p:spPr>
          <a:xfrm>
            <a:off x="404640" y="1329147"/>
            <a:ext cx="4533000" cy="3876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WEB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286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9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개발환경 세팅</a:t>
            </a:r>
            <a:endParaRPr lang="en-US" altLang="ko-KR" sz="900" b="1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  </a:t>
            </a:r>
            <a:r>
              <a:rPr lang="ko-KR" altLang="en-US" sz="9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행정정보공개</a:t>
            </a:r>
            <a:r>
              <a:rPr lang="en-US" altLang="ko-KR" sz="9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정보공개 작업 예정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5003128" y="1332000"/>
            <a:ext cx="4533000" cy="3876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WEB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28650" indent="-171450">
              <a:lnSpc>
                <a:spcPct val="120000"/>
              </a:lnSpc>
              <a:buSzPts val="900"/>
              <a:buFontTx/>
              <a:buChar char="-"/>
            </a:pPr>
            <a:r>
              <a:rPr lang="ko-KR" alt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국민참여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, 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민원 이용안내 기능 명세서 </a:t>
            </a:r>
            <a:r>
              <a:rPr lang="ko-KR" alt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작성</a:t>
            </a:r>
            <a:endParaRPr lang="en-US" altLang="ko-KR" sz="900" b="1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marL="628650" indent="-171450">
              <a:lnSpc>
                <a:spcPct val="120000"/>
              </a:lnSpc>
              <a:buSzPts val="900"/>
              <a:buFontTx/>
              <a:buChar char="-"/>
            </a:pPr>
            <a:r>
              <a:rPr lang="ko-KR" alt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정리</a:t>
            </a:r>
            <a:endParaRPr lang="en-US" altLang="ko-KR" sz="9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Char char="-"/>
            </a:pP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" name="Google Shape;27;p3"/>
          <p:cNvGrpSpPr/>
          <p:nvPr/>
        </p:nvGrpSpPr>
        <p:grpSpPr>
          <a:xfrm>
            <a:off x="404640" y="776880"/>
            <a:ext cx="9140400" cy="501120"/>
            <a:chOff x="404640" y="776880"/>
            <a:chExt cx="9140400" cy="501120"/>
          </a:xfrm>
        </p:grpSpPr>
        <p:sp>
          <p:nvSpPr>
            <p:cNvPr id="28" name="Google Shape;28;p3"/>
            <p:cNvSpPr/>
            <p:nvPr/>
          </p:nvSpPr>
          <p:spPr>
            <a:xfrm>
              <a:off x="5011920" y="776880"/>
              <a:ext cx="4533120" cy="50112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" name="Google Shape;29;p3"/>
            <p:cNvGrpSpPr/>
            <p:nvPr/>
          </p:nvGrpSpPr>
          <p:grpSpPr>
            <a:xfrm>
              <a:off x="475920" y="776880"/>
              <a:ext cx="4896000" cy="501120"/>
              <a:chOff x="475920" y="776880"/>
              <a:chExt cx="4896000" cy="501120"/>
            </a:xfrm>
          </p:grpSpPr>
          <p:sp>
            <p:nvSpPr>
              <p:cNvPr id="30" name="Google Shape;30;p3"/>
              <p:cNvSpPr/>
              <p:nvPr/>
            </p:nvSpPr>
            <p:spPr>
              <a:xfrm rot="5400000">
                <a:off x="4942800" y="848880"/>
                <a:ext cx="501120" cy="35712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475920" y="776880"/>
                <a:ext cx="4533120" cy="5011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" name="Google Shape;32;p3"/>
            <p:cNvGrpSpPr/>
            <p:nvPr/>
          </p:nvGrpSpPr>
          <p:grpSpPr>
            <a:xfrm>
              <a:off x="404640" y="776880"/>
              <a:ext cx="4896000" cy="501120"/>
              <a:chOff x="404640" y="776880"/>
              <a:chExt cx="4896000" cy="501120"/>
            </a:xfrm>
          </p:grpSpPr>
          <p:sp>
            <p:nvSpPr>
              <p:cNvPr id="33" name="Google Shape;33;p3"/>
              <p:cNvSpPr/>
              <p:nvPr/>
            </p:nvSpPr>
            <p:spPr>
              <a:xfrm rot="5400000">
                <a:off x="4871520" y="848880"/>
                <a:ext cx="501120" cy="357120"/>
              </a:xfrm>
              <a:prstGeom prst="triangle">
                <a:avLst>
                  <a:gd name="adj" fmla="val 50000"/>
                </a:avLst>
              </a:prstGeom>
              <a:solidFill>
                <a:srgbClr val="2626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404640" y="776880"/>
                <a:ext cx="4538880" cy="50112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" name="Google Shape;35;p3"/>
          <p:cNvSpPr txBox="1"/>
          <p:nvPr/>
        </p:nvSpPr>
        <p:spPr>
          <a:xfrm>
            <a:off x="1476969" y="264549"/>
            <a:ext cx="731538" cy="24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 – </a:t>
            </a:r>
            <a:r>
              <a:rPr lang="en-US" sz="1100" b="1" i="0" u="none" strike="noStrike" cap="none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</a:t>
            </a:r>
            <a:endParaRPr sz="1100" b="1" i="0" u="none" strike="noStrike" cap="none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1442481" y="884760"/>
            <a:ext cx="25317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주 </a:t>
            </a:r>
            <a:r>
              <a:rPr lang="en-US" sz="1400" b="1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현황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en-US" sz="1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1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r>
              <a:rPr lang="en-US" sz="1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~ </a:t>
            </a:r>
            <a:r>
              <a:rPr lang="en-US" sz="1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1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/7)</a:t>
            </a:r>
            <a:endParaRPr sz="1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6194223" y="884760"/>
            <a:ext cx="25317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주 </a:t>
            </a:r>
            <a:r>
              <a:rPr lang="en-US" sz="1400" b="1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계획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en-US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r>
              <a:rPr lang="en-US" sz="1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en-US" sz="1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~ </a:t>
            </a:r>
            <a:r>
              <a:rPr lang="en-US" sz="1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1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r>
            <a:r>
              <a:rPr lang="en-US" sz="1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06f7e5c8cd_0_5"/>
          <p:cNvSpPr txBox="1"/>
          <p:nvPr/>
        </p:nvSpPr>
        <p:spPr>
          <a:xfrm>
            <a:off x="1476969" y="264549"/>
            <a:ext cx="731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 – IoT</a:t>
            </a:r>
            <a:endParaRPr sz="1100" b="1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43;g106f7e5c8cd_0_5"/>
          <p:cNvSpPr txBox="1"/>
          <p:nvPr/>
        </p:nvSpPr>
        <p:spPr>
          <a:xfrm>
            <a:off x="1442481" y="884760"/>
            <a:ext cx="25317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 주 현황 (1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~ 1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/1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4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44;g106f7e5c8cd_0_5"/>
          <p:cNvSpPr txBox="1"/>
          <p:nvPr/>
        </p:nvSpPr>
        <p:spPr>
          <a:xfrm>
            <a:off x="6194223" y="884760"/>
            <a:ext cx="25317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주 계획 (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~ 1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4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" name="Google Shape;45;g106f7e5c8cd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050" y="569763"/>
            <a:ext cx="7759899" cy="513927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g106f7e5c8cd_0_5"/>
          <p:cNvSpPr/>
          <p:nvPr/>
        </p:nvSpPr>
        <p:spPr>
          <a:xfrm>
            <a:off x="481465" y="5925805"/>
            <a:ext cx="1221000" cy="501000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7;g106f7e5c8cd_0_5"/>
          <p:cNvSpPr/>
          <p:nvPr/>
        </p:nvSpPr>
        <p:spPr>
          <a:xfrm>
            <a:off x="1705465" y="5925805"/>
            <a:ext cx="7916700" cy="50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Char char="-"/>
            </a:pPr>
            <a:r>
              <a:rPr lang="en-US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 라이브러리는 Leaflet Routing Machine을 활용하여 UI 표현. React.js은 있지만 React Native 버전은 없음. </a:t>
            </a:r>
            <a:endParaRPr sz="9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6f7e5c8cd_0_40"/>
          <p:cNvSpPr txBox="1"/>
          <p:nvPr/>
        </p:nvSpPr>
        <p:spPr>
          <a:xfrm>
            <a:off x="1476969" y="264549"/>
            <a:ext cx="731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 – IoT</a:t>
            </a:r>
            <a:endParaRPr sz="1100" b="1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63;g106f7e5c8cd_0_40"/>
          <p:cNvSpPr txBox="1"/>
          <p:nvPr/>
        </p:nvSpPr>
        <p:spPr>
          <a:xfrm>
            <a:off x="1442481" y="884760"/>
            <a:ext cx="25317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 주 현황 (1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~ 1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/1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4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64;g106f7e5c8cd_0_40"/>
          <p:cNvSpPr txBox="1"/>
          <p:nvPr/>
        </p:nvSpPr>
        <p:spPr>
          <a:xfrm>
            <a:off x="6194223" y="884760"/>
            <a:ext cx="25317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주 계획 (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~ 1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4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g106f7e5c8cd_0_40"/>
          <p:cNvSpPr/>
          <p:nvPr/>
        </p:nvSpPr>
        <p:spPr>
          <a:xfrm>
            <a:off x="481465" y="5925805"/>
            <a:ext cx="1221000" cy="501000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66;g106f7e5c8cd_0_40"/>
          <p:cNvSpPr/>
          <p:nvPr/>
        </p:nvSpPr>
        <p:spPr>
          <a:xfrm>
            <a:off x="1705465" y="5925805"/>
            <a:ext cx="7916700" cy="50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Char char="-"/>
            </a:pP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React Native Leaflet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버전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이슈로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사용불가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-&gt; 맵박스.js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9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Char char="-"/>
            </a:pP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맵박스.js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에는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라우팅기능이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존재하지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않음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9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Char char="-"/>
            </a:pP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React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Native로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MapBox를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사용하기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위해선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Expo로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환경을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구축하면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안됨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-&gt;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CLI로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환경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해야함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9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7" name="Google Shape;67;g106f7e5c8cd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925" y="264548"/>
            <a:ext cx="2681075" cy="529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mo SCG">
  <a:themeElements>
    <a:clrScheme name="Nemo SC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149</Words>
  <Application>Microsoft Office PowerPoint</Application>
  <PresentationFormat>A4 용지(210x297mm)</PresentationFormat>
  <Paragraphs>27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Helvetica Neue</vt:lpstr>
      <vt:lpstr>Malgun Gothic</vt:lpstr>
      <vt:lpstr>Nemo SCG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Seunghyun Park</dc:creator>
  <cp:lastModifiedBy>29</cp:lastModifiedBy>
  <cp:revision>8</cp:revision>
  <dcterms:modified xsi:type="dcterms:W3CDTF">2022-01-03T05:12:25Z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A4 용지(210x297mm)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