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Open Sauce" charset="1" panose="00000500000000000000"/>
      <p:regular r:id="rId20"/>
    </p:embeddedFont>
    <p:embeddedFont>
      <p:font typeface="Open Sauce Light" charset="1" panose="00000400000000000000"/>
      <p:regular r:id="rId21"/>
    </p:embeddedFont>
    <p:embeddedFont>
      <p:font typeface="Open Sauce Bold" charset="1" panose="000008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7.pn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5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5432558" y="-2548306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3" y="0"/>
                </a:lnTo>
                <a:lnTo>
                  <a:pt x="7401663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734990" y="6480113"/>
            <a:ext cx="8796800" cy="904906"/>
            <a:chOff x="0" y="0"/>
            <a:chExt cx="1738671" cy="17885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738671" cy="178853"/>
            </a:xfrm>
            <a:custGeom>
              <a:avLst/>
              <a:gdLst/>
              <a:ahLst/>
              <a:cxnLst/>
              <a:rect r="r" b="b" t="t" l="l"/>
              <a:pathLst>
                <a:path h="178853" w="1738671">
                  <a:moveTo>
                    <a:pt x="88008" y="0"/>
                  </a:moveTo>
                  <a:lnTo>
                    <a:pt x="1650663" y="0"/>
                  </a:lnTo>
                  <a:cubicBezTo>
                    <a:pt x="1699269" y="0"/>
                    <a:pt x="1738671" y="39403"/>
                    <a:pt x="1738671" y="88008"/>
                  </a:cubicBezTo>
                  <a:lnTo>
                    <a:pt x="1738671" y="90845"/>
                  </a:lnTo>
                  <a:cubicBezTo>
                    <a:pt x="1738671" y="139450"/>
                    <a:pt x="1699269" y="178853"/>
                    <a:pt x="1650663" y="178853"/>
                  </a:cubicBezTo>
                  <a:lnTo>
                    <a:pt x="88008" y="178853"/>
                  </a:lnTo>
                  <a:cubicBezTo>
                    <a:pt x="39403" y="178853"/>
                    <a:pt x="0" y="139450"/>
                    <a:pt x="0" y="90845"/>
                  </a:cubicBezTo>
                  <a:lnTo>
                    <a:pt x="0" y="88008"/>
                  </a:lnTo>
                  <a:cubicBezTo>
                    <a:pt x="0" y="39403"/>
                    <a:pt x="39403" y="0"/>
                    <a:pt x="8800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8C52FF">
                    <a:alpha val="100000"/>
                  </a:srgbClr>
                </a:gs>
                <a:gs pos="100000">
                  <a:srgbClr val="5CE1E6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738671" cy="2169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0665696" y="-67127"/>
            <a:ext cx="8301667" cy="8301667"/>
          </a:xfrm>
          <a:custGeom>
            <a:avLst/>
            <a:gdLst/>
            <a:ahLst/>
            <a:cxnLst/>
            <a:rect r="r" b="b" t="t" l="l"/>
            <a:pathLst>
              <a:path h="8301667" w="8301667">
                <a:moveTo>
                  <a:pt x="0" y="0"/>
                </a:moveTo>
                <a:lnTo>
                  <a:pt x="8301668" y="0"/>
                </a:lnTo>
                <a:lnTo>
                  <a:pt x="8301668" y="8301667"/>
                </a:lnTo>
                <a:lnTo>
                  <a:pt x="0" y="83016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0" y="4582084"/>
            <a:ext cx="5667692" cy="5667692"/>
          </a:xfrm>
          <a:custGeom>
            <a:avLst/>
            <a:gdLst/>
            <a:ahLst/>
            <a:cxnLst/>
            <a:rect r="r" b="b" t="t" l="l"/>
            <a:pathLst>
              <a:path h="5667692" w="5667692">
                <a:moveTo>
                  <a:pt x="0" y="0"/>
                </a:moveTo>
                <a:lnTo>
                  <a:pt x="5667692" y="0"/>
                </a:lnTo>
                <a:lnTo>
                  <a:pt x="5667692" y="5667692"/>
                </a:lnTo>
                <a:lnTo>
                  <a:pt x="0" y="5667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544788" y="3941804"/>
            <a:ext cx="13242506" cy="2056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857"/>
              </a:lnSpc>
              <a:spcBef>
                <a:spcPct val="0"/>
              </a:spcBef>
            </a:pPr>
            <a:r>
              <a:rPr lang="en-US" sz="12040" spc="-565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停車場管理系統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0" y="330656"/>
            <a:ext cx="9598099" cy="1396087"/>
          </a:xfrm>
          <a:custGeom>
            <a:avLst/>
            <a:gdLst/>
            <a:ahLst/>
            <a:cxnLst/>
            <a:rect r="r" b="b" t="t" l="l"/>
            <a:pathLst>
              <a:path h="1396087" w="9598099">
                <a:moveTo>
                  <a:pt x="0" y="0"/>
                </a:moveTo>
                <a:lnTo>
                  <a:pt x="9598099" y="0"/>
                </a:lnTo>
                <a:lnTo>
                  <a:pt x="9598099" y="1396088"/>
                </a:lnTo>
                <a:lnTo>
                  <a:pt x="0" y="13960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17766" y="2682967"/>
            <a:ext cx="9052468" cy="1087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820"/>
              </a:lnSpc>
              <a:spcBef>
                <a:spcPct val="0"/>
              </a:spcBef>
            </a:pPr>
            <a:r>
              <a:rPr lang="en-US" sz="6300" spc="-296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C++ 物件導向程式設計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16730" y="8212182"/>
            <a:ext cx="6233318" cy="486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716"/>
              </a:lnSpc>
            </a:pPr>
            <a:r>
              <a:rPr lang="en-US" b="true" sz="3378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組員：</a:t>
            </a:r>
            <a:r>
              <a:rPr lang="en-US" b="true" sz="3378" spc="6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周貽洋、陳柏鈞、林湧晉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285175" y="6732138"/>
            <a:ext cx="7696429" cy="429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391"/>
              </a:lnSpc>
            </a:pPr>
            <a:r>
              <a:rPr lang="en-US" b="true" sz="3083" spc="6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PARKING LOT MANAGEMENT SYSTEM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834781" y="9225879"/>
            <a:ext cx="7280020" cy="1136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07"/>
              </a:lnSpc>
              <a:spcBef>
                <a:spcPct val="0"/>
              </a:spcBef>
            </a:pPr>
          </a:p>
          <a:p>
            <a:pPr algn="ctr">
              <a:lnSpc>
                <a:spcPts val="2822"/>
              </a:lnSpc>
              <a:spcBef>
                <a:spcPct val="0"/>
              </a:spcBef>
            </a:pPr>
            <a:r>
              <a:rPr lang="en-US" sz="201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github網址:https://github.com/YYJOU/Parking_Lot_Manager</a:t>
            </a:r>
          </a:p>
          <a:p>
            <a:pPr algn="ctr">
              <a:lnSpc>
                <a:spcPts val="28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程式特點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1988"/>
            <a:ext cx="16230600" cy="5605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1. 物件導向設計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程式以</a:t>
            </a:r>
            <a:r>
              <a:rPr lang="en-US" sz="3199" spc="6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多類別（Car、ParkingSlot、ParkingLot、ParkingSystem）分工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，</a:t>
            </a: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結構清楚，易於維護與擴充。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2. 使用動態陣列Vectort儲存資料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自動配置陣列大小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，有效避免程式出錯，節省記憶體空間。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3. 資料匯入與匯出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可將停車場與月租車</a:t>
            </a:r>
            <a:r>
              <a:rPr lang="en-US" sz="3199" spc="6">
                <a:solidFill>
                  <a:srgbClr val="FFDE59"/>
                </a:solidFill>
                <a:latin typeface="Open Sauce"/>
                <a:ea typeface="Open Sauce"/>
                <a:cs typeface="Open Sauce"/>
                <a:sym typeface="Open Sauce"/>
              </a:rPr>
              <a:t>資料存檔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，方便下次啟動時還原狀態。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962025"/>
            <a:ext cx="16230600" cy="8976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4. 月租車管理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可新增、查詢、移除月租車車牌，並</a:t>
            </a:r>
            <a:r>
              <a:rPr lang="en-US" sz="3199" spc="6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自動辨識月租車進出不收費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5. 管理員模式與密碼保護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進入管理員模式需密碼，</a:t>
            </a:r>
            <a:r>
              <a:rPr lang="en-US" sz="3199" spc="6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保護資料操作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（如盈收查詢、月租車管理、資料匯入匯出）。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6. 收費與盈收統計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非月租車出場時</a:t>
            </a:r>
            <a:r>
              <a:rPr lang="en-US" sz="3199" spc="6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自動計算停車費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，並累計總盈收。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7. 車輛進出與車位管理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支援車輛進場、出場，並能查詢與顯示所有車位的狀態。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可</a:t>
            </a:r>
            <a:r>
              <a:rPr lang="en-US" sz="3199" spc="6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依車位編號選擇停車位置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。</a:t>
            </a:r>
          </a:p>
          <a:p>
            <a:pPr algn="just">
              <a:lnSpc>
                <a:spcPts val="4479"/>
              </a:lnSpc>
            </a:pP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8. 多層樓停車場支援</a:t>
            </a:r>
          </a:p>
          <a:p>
            <a:pPr algn="just" marL="690868" indent="-345434" lvl="1">
              <a:lnSpc>
                <a:spcPts val="4479"/>
              </a:lnSpc>
              <a:buFont typeface="Arial"/>
              <a:buChar char="•"/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可</a:t>
            </a:r>
            <a:r>
              <a:rPr lang="en-US" sz="3199" spc="6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自訂樓層數、每層列數與欄數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，彈性建構不同規模的停車場。</a:t>
            </a:r>
          </a:p>
          <a:p>
            <a:pPr algn="just">
              <a:lnSpc>
                <a:spcPts val="4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2345314"/>
            <a:ext cx="16230600" cy="6861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b="true" sz="3999" spc="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ParkingSystem（系統）</a:t>
            </a: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整合所有功能</a:t>
            </a:r>
          </a:p>
          <a:p>
            <a:pPr algn="just">
              <a:lnSpc>
                <a:spcPts val="4479"/>
              </a:lnSpc>
            </a:pP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</a:t>
            </a:r>
            <a:r>
              <a:rPr lang="en-US" sz="3199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（使用者介面、資料匯入匯出、月租車管理、收費）</a:t>
            </a:r>
          </a:p>
          <a:p>
            <a:pPr algn="just">
              <a:lnSpc>
                <a:spcPts val="1819"/>
              </a:lnSpc>
            </a:pPr>
          </a:p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b="true" sz="3999" spc="7" strike="noStrike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Car（車輛）</a:t>
            </a:r>
          </a:p>
          <a:p>
            <a:pPr algn="just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儲存停車、月租</a:t>
            </a: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車牌號碼</a:t>
            </a:r>
          </a:p>
          <a:p>
            <a:pPr algn="just" marL="0" indent="0" lvl="0">
              <a:lnSpc>
                <a:spcPts val="1819"/>
              </a:lnSpc>
              <a:spcBef>
                <a:spcPct val="0"/>
              </a:spcBef>
            </a:pPr>
          </a:p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b="true" sz="3999" spc="7" strike="noStrike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ParkingSlot（車位）</a:t>
            </a:r>
          </a:p>
          <a:p>
            <a:pPr algn="just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</a:t>
            </a: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管理</a:t>
            </a:r>
            <a:r>
              <a:rPr lang="en-US" sz="3200" spc="6" strike="noStrike" u="none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單一</a:t>
            </a: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車位的狀態、車輛進出</a:t>
            </a:r>
          </a:p>
          <a:p>
            <a:pPr algn="just" marL="0" indent="0" lvl="0">
              <a:lnSpc>
                <a:spcPts val="1819"/>
              </a:lnSpc>
              <a:spcBef>
                <a:spcPct val="0"/>
              </a:spcBef>
            </a:pPr>
          </a:p>
          <a:p>
            <a:pPr algn="just" marL="863598" indent="-431799" lvl="1">
              <a:lnSpc>
                <a:spcPts val="5599"/>
              </a:lnSpc>
              <a:buFont typeface="Arial"/>
              <a:buChar char="•"/>
            </a:pPr>
            <a:r>
              <a:rPr lang="en-US" b="true" sz="3999" spc="7" strike="noStrike" u="non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ParkingLot（停車場）</a:t>
            </a:r>
          </a:p>
          <a:p>
            <a:pPr algn="just" marL="0" indent="0" lvl="0">
              <a:lnSpc>
                <a:spcPts val="4480"/>
              </a:lnSpc>
              <a:spcBef>
                <a:spcPct val="0"/>
              </a:spcBef>
            </a:pP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</a:t>
            </a: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管理</a:t>
            </a:r>
            <a:r>
              <a:rPr lang="en-US" sz="3200" spc="6" strike="noStrike" u="none">
                <a:solidFill>
                  <a:srgbClr val="E3D80B"/>
                </a:solidFill>
                <a:latin typeface="Open Sauce"/>
                <a:ea typeface="Open Sauce"/>
                <a:cs typeface="Open Sauce"/>
                <a:sym typeface="Open Sauce"/>
              </a:rPr>
              <a:t>所有</a:t>
            </a:r>
            <a:r>
              <a:rPr lang="en-US" sz="3200" spc="6" strike="noStrike" u="none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車位進出場、顯示剩餘車位</a:t>
            </a:r>
          </a:p>
          <a:p>
            <a:pPr algn="just" marL="0" indent="0" lvl="0">
              <a:lnSpc>
                <a:spcPts val="448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142747" y="2508663"/>
            <a:ext cx="4580287" cy="6067394"/>
          </a:xfrm>
          <a:custGeom>
            <a:avLst/>
            <a:gdLst/>
            <a:ahLst/>
            <a:cxnLst/>
            <a:rect r="r" b="b" t="t" l="l"/>
            <a:pathLst>
              <a:path h="6067394" w="4580287">
                <a:moveTo>
                  <a:pt x="0" y="0"/>
                </a:moveTo>
                <a:lnTo>
                  <a:pt x="4580287" y="0"/>
                </a:lnTo>
                <a:lnTo>
                  <a:pt x="4580287" y="6067394"/>
                </a:lnTo>
                <a:lnTo>
                  <a:pt x="0" y="60673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主要類別說明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519634"/>
            <a:ext cx="4460297" cy="5734668"/>
          </a:xfrm>
          <a:custGeom>
            <a:avLst/>
            <a:gdLst/>
            <a:ahLst/>
            <a:cxnLst/>
            <a:rect r="r" b="b" t="t" l="l"/>
            <a:pathLst>
              <a:path h="5734668" w="4460297">
                <a:moveTo>
                  <a:pt x="0" y="0"/>
                </a:moveTo>
                <a:lnTo>
                  <a:pt x="4460297" y="0"/>
                </a:lnTo>
                <a:lnTo>
                  <a:pt x="4460297" y="5734668"/>
                </a:lnTo>
                <a:lnTo>
                  <a:pt x="0" y="57346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99090" y="1028700"/>
            <a:ext cx="7468277" cy="4667673"/>
          </a:xfrm>
          <a:custGeom>
            <a:avLst/>
            <a:gdLst/>
            <a:ahLst/>
            <a:cxnLst/>
            <a:rect r="r" b="b" t="t" l="l"/>
            <a:pathLst>
              <a:path h="4667673" w="7468277">
                <a:moveTo>
                  <a:pt x="0" y="0"/>
                </a:moveTo>
                <a:lnTo>
                  <a:pt x="7468277" y="0"/>
                </a:lnTo>
                <a:lnTo>
                  <a:pt x="7468277" y="4667673"/>
                </a:lnTo>
                <a:lnTo>
                  <a:pt x="0" y="46676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99090" y="6974581"/>
            <a:ext cx="3047610" cy="2283719"/>
          </a:xfrm>
          <a:custGeom>
            <a:avLst/>
            <a:gdLst/>
            <a:ahLst/>
            <a:cxnLst/>
            <a:rect r="r" b="b" t="t" l="l"/>
            <a:pathLst>
              <a:path h="2283719" w="3047610">
                <a:moveTo>
                  <a:pt x="0" y="0"/>
                </a:moveTo>
                <a:lnTo>
                  <a:pt x="3047611" y="0"/>
                </a:lnTo>
                <a:lnTo>
                  <a:pt x="3047611" y="2283719"/>
                </a:lnTo>
                <a:lnTo>
                  <a:pt x="0" y="228371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77460" y="3037367"/>
            <a:ext cx="3081840" cy="4699202"/>
          </a:xfrm>
          <a:custGeom>
            <a:avLst/>
            <a:gdLst/>
            <a:ahLst/>
            <a:cxnLst/>
            <a:rect r="r" b="b" t="t" l="l"/>
            <a:pathLst>
              <a:path h="4699202" w="3081840">
                <a:moveTo>
                  <a:pt x="0" y="0"/>
                </a:moveTo>
                <a:lnTo>
                  <a:pt x="3081840" y="0"/>
                </a:lnTo>
                <a:lnTo>
                  <a:pt x="3081840" y="4699202"/>
                </a:lnTo>
                <a:lnTo>
                  <a:pt x="0" y="469920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057275"/>
            <a:ext cx="4648195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UML</a:t>
            </a:r>
          </a:p>
        </p:txBody>
      </p:sp>
      <p:sp>
        <p:nvSpPr>
          <p:cNvPr name="AutoShape 9" id="9"/>
          <p:cNvSpPr/>
          <p:nvPr/>
        </p:nvSpPr>
        <p:spPr>
          <a:xfrm flipV="true">
            <a:off x="5539516" y="3362536"/>
            <a:ext cx="559574" cy="2088360"/>
          </a:xfrm>
          <a:prstGeom prst="line">
            <a:avLst/>
          </a:prstGeom>
          <a:ln cap="flat" w="38100">
            <a:solidFill>
              <a:srgbClr val="DC9A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13535519" y="3362536"/>
            <a:ext cx="641942" cy="2024431"/>
          </a:xfrm>
          <a:prstGeom prst="line">
            <a:avLst/>
          </a:prstGeom>
          <a:ln cap="flat" w="38100">
            <a:solidFill>
              <a:srgbClr val="DC9A0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>
            <a:off x="5488997" y="5386968"/>
            <a:ext cx="610093" cy="2729473"/>
          </a:xfrm>
          <a:prstGeom prst="line">
            <a:avLst/>
          </a:prstGeom>
          <a:ln cap="flat" w="38100">
            <a:solidFill>
              <a:srgbClr val="DC9A06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378924" y="4181031"/>
            <a:ext cx="3530153" cy="1972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15427"/>
              </a:lnSpc>
            </a:pPr>
            <a:r>
              <a:rPr lang="en-US" b="true" sz="13299" spc="-62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分工細節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577049"/>
            <a:ext cx="10617594" cy="493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周貽洋：</a:t>
            </a:r>
          </a:p>
          <a:p>
            <a:pPr algn="just">
              <a:lnSpc>
                <a:spcPts val="4900"/>
              </a:lnSpc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程式設計、封裝、撰寫、簡報製作、影片錄製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陳柏鈞：</a:t>
            </a:r>
          </a:p>
          <a:p>
            <a:pPr algn="just">
              <a:lnSpc>
                <a:spcPts val="4900"/>
              </a:lnSpc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程式設計、簡報製作、影片錄製</a:t>
            </a:r>
          </a:p>
          <a:p>
            <a:pPr algn="just">
              <a:lnSpc>
                <a:spcPts val="4900"/>
              </a:lnSpc>
            </a:pP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林湧晉：</a:t>
            </a:r>
          </a:p>
          <a:p>
            <a:pPr algn="just">
              <a:lnSpc>
                <a:spcPts val="4900"/>
              </a:lnSpc>
              <a:spcBef>
                <a:spcPct val="0"/>
              </a:spcBef>
            </a:pPr>
            <a:r>
              <a:rPr lang="en-US" sz="35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程式測試、提供想法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製作動機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635250"/>
            <a:ext cx="15628620" cy="2646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19"/>
              </a:lnSpc>
            </a:pPr>
            <a:r>
              <a:rPr lang="en-US" sz="3799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靈感來自於大孝館的停車空間配置，發現管理上有許多可以優化的地方，因此決定以「停車場管理系統」作為出發點，設計一套完整的車輛進出場登記、收費計算及車位狀態即時更新的模擬系統，並結合實際需求進行功能延伸與應用。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專案簡介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22938"/>
            <a:ext cx="16230600" cy="6367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 spc="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目的：</a:t>
            </a:r>
          </a:p>
          <a:p>
            <a:pPr algn="just">
              <a:lnSpc>
                <a:spcPts val="5040"/>
              </a:lnSpc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</a:t>
            </a: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管理多層樓停</a:t>
            </a: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車場的車位、</a:t>
            </a: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車輛進出、月租車、收費與資料保存</a:t>
            </a:r>
          </a:p>
          <a:p>
            <a:pPr algn="just">
              <a:lnSpc>
                <a:spcPts val="3080"/>
              </a:lnSpc>
            </a:pPr>
          </a:p>
          <a:p>
            <a:pPr algn="just" marL="928369" indent="-464185" lvl="1">
              <a:lnSpc>
                <a:spcPts val="6019"/>
              </a:lnSpc>
              <a:buFont typeface="Arial"/>
              <a:buChar char="•"/>
            </a:pPr>
            <a:r>
              <a:rPr lang="en-US" b="true" sz="4299" spc="8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主要功能：</a:t>
            </a:r>
          </a:p>
          <a:p>
            <a:pPr algn="just">
              <a:lnSpc>
                <a:spcPts val="5040"/>
              </a:lnSpc>
            </a:pPr>
            <a:r>
              <a:rPr lang="en-US" b="true" sz="3600" spc="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       </a:t>
            </a: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車輛進出場</a:t>
            </a:r>
          </a:p>
          <a:p>
            <a:pPr algn="just">
              <a:lnSpc>
                <a:spcPts val="5040"/>
              </a:lnSpc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月租車管理</a:t>
            </a:r>
          </a:p>
          <a:p>
            <a:pPr algn="just">
              <a:lnSpc>
                <a:spcPts val="5040"/>
              </a:lnSpc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停車場狀態查詢</a:t>
            </a:r>
          </a:p>
          <a:p>
            <a:pPr algn="just">
              <a:lnSpc>
                <a:spcPts val="5040"/>
              </a:lnSpc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管理員模式（含密碼）</a:t>
            </a:r>
          </a:p>
          <a:p>
            <a:pPr algn="just">
              <a:lnSpc>
                <a:spcPts val="5040"/>
              </a:lnSpc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收費與盈收統計</a:t>
            </a:r>
          </a:p>
          <a:p>
            <a:pPr algn="just">
              <a:lnSpc>
                <a:spcPts val="5040"/>
              </a:lnSpc>
              <a:spcBef>
                <a:spcPct val="0"/>
              </a:spcBef>
            </a:pPr>
            <a:r>
              <a:rPr lang="en-US" sz="3600" spc="7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      資料匯入/匯出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0738" y="3413633"/>
            <a:ext cx="16198562" cy="750665"/>
          </a:xfrm>
          <a:custGeom>
            <a:avLst/>
            <a:gdLst/>
            <a:ahLst/>
            <a:cxnLst/>
            <a:rect r="r" b="b" t="t" l="l"/>
            <a:pathLst>
              <a:path h="750665" w="16198562">
                <a:moveTo>
                  <a:pt x="0" y="0"/>
                </a:moveTo>
                <a:lnTo>
                  <a:pt x="16198562" y="0"/>
                </a:lnTo>
                <a:lnTo>
                  <a:pt x="16198562" y="750665"/>
                </a:lnTo>
                <a:lnTo>
                  <a:pt x="0" y="750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7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60738" y="5415757"/>
            <a:ext cx="16198562" cy="1683925"/>
          </a:xfrm>
          <a:custGeom>
            <a:avLst/>
            <a:gdLst/>
            <a:ahLst/>
            <a:cxnLst/>
            <a:rect r="r" b="b" t="t" l="l"/>
            <a:pathLst>
              <a:path h="1683925" w="16198562">
                <a:moveTo>
                  <a:pt x="0" y="0"/>
                </a:moveTo>
                <a:lnTo>
                  <a:pt x="16198562" y="0"/>
                </a:lnTo>
                <a:lnTo>
                  <a:pt x="16198562" y="1683925"/>
                </a:lnTo>
                <a:lnTo>
                  <a:pt x="0" y="16839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7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程式演示-初始設定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606135"/>
            <a:ext cx="16230600" cy="2880932"/>
          </a:xfrm>
          <a:custGeom>
            <a:avLst/>
            <a:gdLst/>
            <a:ahLst/>
            <a:cxnLst/>
            <a:rect r="r" b="b" t="t" l="l"/>
            <a:pathLst>
              <a:path h="2880932" w="16230600">
                <a:moveTo>
                  <a:pt x="0" y="0"/>
                </a:moveTo>
                <a:lnTo>
                  <a:pt x="16230600" y="0"/>
                </a:lnTo>
                <a:lnTo>
                  <a:pt x="16230600" y="2880932"/>
                </a:lnTo>
                <a:lnTo>
                  <a:pt x="0" y="2880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931027"/>
            <a:ext cx="16230600" cy="3327273"/>
          </a:xfrm>
          <a:custGeom>
            <a:avLst/>
            <a:gdLst/>
            <a:ahLst/>
            <a:cxnLst/>
            <a:rect r="r" b="b" t="t" l="l"/>
            <a:pathLst>
              <a:path h="3327273" w="16230600">
                <a:moveTo>
                  <a:pt x="0" y="0"/>
                </a:moveTo>
                <a:lnTo>
                  <a:pt x="16230600" y="0"/>
                </a:lnTo>
                <a:lnTo>
                  <a:pt x="16230600" y="3327273"/>
                </a:lnTo>
                <a:lnTo>
                  <a:pt x="0" y="332727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程式演示-使用者介面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162175"/>
            <a:ext cx="16207740" cy="2843122"/>
          </a:xfrm>
          <a:custGeom>
            <a:avLst/>
            <a:gdLst/>
            <a:ahLst/>
            <a:cxnLst/>
            <a:rect r="r" b="b" t="t" l="l"/>
            <a:pathLst>
              <a:path h="2843122" w="16207740">
                <a:moveTo>
                  <a:pt x="0" y="0"/>
                </a:moveTo>
                <a:lnTo>
                  <a:pt x="16207740" y="0"/>
                </a:lnTo>
                <a:lnTo>
                  <a:pt x="16207740" y="2843122"/>
                </a:lnTo>
                <a:lnTo>
                  <a:pt x="0" y="28431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41" t="-3065" r="0" b="-1452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7399310"/>
            <a:ext cx="16222980" cy="2475167"/>
          </a:xfrm>
          <a:custGeom>
            <a:avLst/>
            <a:gdLst/>
            <a:ahLst/>
            <a:cxnLst/>
            <a:rect r="r" b="b" t="t" l="l"/>
            <a:pathLst>
              <a:path h="2475167" w="16222980">
                <a:moveTo>
                  <a:pt x="0" y="0"/>
                </a:moveTo>
                <a:lnTo>
                  <a:pt x="16222980" y="0"/>
                </a:lnTo>
                <a:lnTo>
                  <a:pt x="16222980" y="2475167"/>
                </a:lnTo>
                <a:lnTo>
                  <a:pt x="0" y="247516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328" t="-140" r="0" b="-14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43940" y="5005297"/>
            <a:ext cx="16200120" cy="2394014"/>
          </a:xfrm>
          <a:custGeom>
            <a:avLst/>
            <a:gdLst/>
            <a:ahLst/>
            <a:cxnLst/>
            <a:rect r="r" b="b" t="t" l="l"/>
            <a:pathLst>
              <a:path h="2394014" w="16200120">
                <a:moveTo>
                  <a:pt x="0" y="0"/>
                </a:moveTo>
                <a:lnTo>
                  <a:pt x="16200120" y="0"/>
                </a:lnTo>
                <a:lnTo>
                  <a:pt x="16200120" y="2394013"/>
                </a:lnTo>
                <a:lnTo>
                  <a:pt x="0" y="23940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8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程式演示-進出停車場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508663"/>
            <a:ext cx="16198562" cy="756347"/>
          </a:xfrm>
          <a:custGeom>
            <a:avLst/>
            <a:gdLst/>
            <a:ahLst/>
            <a:cxnLst/>
            <a:rect r="r" b="b" t="t" l="l"/>
            <a:pathLst>
              <a:path h="756347" w="16198562">
                <a:moveTo>
                  <a:pt x="0" y="0"/>
                </a:moveTo>
                <a:lnTo>
                  <a:pt x="16198562" y="0"/>
                </a:lnTo>
                <a:lnTo>
                  <a:pt x="16198562" y="756347"/>
                </a:lnTo>
                <a:lnTo>
                  <a:pt x="0" y="7563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97" t="0" r="-758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3725730"/>
            <a:ext cx="16198562" cy="1322520"/>
          </a:xfrm>
          <a:custGeom>
            <a:avLst/>
            <a:gdLst/>
            <a:ahLst/>
            <a:cxnLst/>
            <a:rect r="r" b="b" t="t" l="l"/>
            <a:pathLst>
              <a:path h="1322520" w="16198562">
                <a:moveTo>
                  <a:pt x="0" y="0"/>
                </a:moveTo>
                <a:lnTo>
                  <a:pt x="16198562" y="0"/>
                </a:lnTo>
                <a:lnTo>
                  <a:pt x="16198562" y="1322520"/>
                </a:lnTo>
                <a:lnTo>
                  <a:pt x="0" y="132252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97" t="-2782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6934339"/>
            <a:ext cx="16230600" cy="973836"/>
          </a:xfrm>
          <a:custGeom>
            <a:avLst/>
            <a:gdLst/>
            <a:ahLst/>
            <a:cxnLst/>
            <a:rect r="r" b="b" t="t" l="l"/>
            <a:pathLst>
              <a:path h="973836" w="16230600">
                <a:moveTo>
                  <a:pt x="0" y="0"/>
                </a:moveTo>
                <a:lnTo>
                  <a:pt x="16230600" y="0"/>
                </a:lnTo>
                <a:lnTo>
                  <a:pt x="16230600" y="973836"/>
                </a:lnTo>
                <a:lnTo>
                  <a:pt x="0" y="97383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47923" y="5391150"/>
            <a:ext cx="16211377" cy="1014412"/>
          </a:xfrm>
          <a:custGeom>
            <a:avLst/>
            <a:gdLst/>
            <a:ahLst/>
            <a:cxnLst/>
            <a:rect r="r" b="b" t="t" l="l"/>
            <a:pathLst>
              <a:path h="1014412" w="16211377">
                <a:moveTo>
                  <a:pt x="0" y="0"/>
                </a:moveTo>
                <a:lnTo>
                  <a:pt x="16211377" y="0"/>
                </a:lnTo>
                <a:lnTo>
                  <a:pt x="16211377" y="1014412"/>
                </a:lnTo>
                <a:lnTo>
                  <a:pt x="0" y="10144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18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8467058"/>
            <a:ext cx="16230600" cy="791242"/>
          </a:xfrm>
          <a:custGeom>
            <a:avLst/>
            <a:gdLst/>
            <a:ahLst/>
            <a:cxnLst/>
            <a:rect r="r" b="b" t="t" l="l"/>
            <a:pathLst>
              <a:path h="791242" w="16230600">
                <a:moveTo>
                  <a:pt x="0" y="0"/>
                </a:moveTo>
                <a:lnTo>
                  <a:pt x="16230600" y="0"/>
                </a:lnTo>
                <a:lnTo>
                  <a:pt x="16230600" y="791242"/>
                </a:lnTo>
                <a:lnTo>
                  <a:pt x="0" y="7912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程式演示-管理員模式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2270793" y="2385093"/>
            <a:ext cx="13746414" cy="6873207"/>
          </a:xfrm>
          <a:custGeom>
            <a:avLst/>
            <a:gdLst/>
            <a:ahLst/>
            <a:cxnLst/>
            <a:rect r="r" b="b" t="t" l="l"/>
            <a:pathLst>
              <a:path h="6873207" w="13746414">
                <a:moveTo>
                  <a:pt x="0" y="0"/>
                </a:moveTo>
                <a:lnTo>
                  <a:pt x="13746414" y="0"/>
                </a:lnTo>
                <a:lnTo>
                  <a:pt x="13746414" y="6873207"/>
                </a:lnTo>
                <a:lnTo>
                  <a:pt x="0" y="687320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057275"/>
            <a:ext cx="1157110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99"/>
              </a:lnSpc>
            </a:pPr>
            <a:r>
              <a:rPr lang="en-US" b="true" sz="7499" spc="-352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程式演示-資料匯出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DAGlnGGD8bg</dc:identifier>
  <dcterms:modified xsi:type="dcterms:W3CDTF">2011-08-01T06:04:30Z</dcterms:modified>
  <cp:revision>1</cp:revision>
  <dc:title>C++ 物件導向程式設計</dc:title>
</cp:coreProperties>
</file>