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1" r:id="rId3"/>
    <p:sldId id="265" r:id="rId5"/>
    <p:sldId id="318" r:id="rId6"/>
    <p:sldId id="344" r:id="rId7"/>
    <p:sldId id="357" r:id="rId8"/>
    <p:sldId id="325" r:id="rId9"/>
    <p:sldId id="358" r:id="rId10"/>
    <p:sldId id="359" r:id="rId11"/>
    <p:sldId id="319" r:id="rId12"/>
    <p:sldId id="326" r:id="rId13"/>
    <p:sldId id="346" r:id="rId14"/>
    <p:sldId id="348" r:id="rId15"/>
    <p:sldId id="321" r:id="rId16"/>
    <p:sldId id="315" r:id="rId17"/>
    <p:sldId id="27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62" y="66"/>
      </p:cViewPr>
      <p:guideLst>
        <p:guide pos="3840"/>
        <p:guide orient="horz" pos="2160"/>
        <p:guide orient="horz" pos="263"/>
        <p:guide orient="horz" pos="4120"/>
        <p:guide pos="4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84996" y="3014460"/>
            <a:ext cx="8422005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一种SaaS社交微信小程序综述</a:t>
            </a:r>
            <a:endParaRPr lang="zh-CN" altLang="en-US" sz="48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673100" y="1767840"/>
            <a:ext cx="10845800" cy="332295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对比上述案例以及国内其他的微信小程序，不难发现很多应用设计与实现过于繁杂且可复用性较低。而在移动社交领域，对于功能接近或相同的平台，可以使用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SaaS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（Software-as-a-Service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软件即服务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，以下简称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SaaS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平台实现所需功能，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所以开发这样一个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SaaS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平台成为了必然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910590"/>
            <a:ext cx="1238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800" b="1">
                <a:latin typeface="微软雅黑" charset="0"/>
                <a:ea typeface="微软雅黑" charset="0"/>
              </a:rPr>
              <a:t>现状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94030" y="2090420"/>
            <a:ext cx="11054715" cy="267652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随着技术的发展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SaaS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模式迅速兴起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，企业或用户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服务商所提供的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服务，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节省了更多的成本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，降低了运营和管理的时间周期。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构建和研发一种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SaaS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社交微信小程序，让其为多个企业同时提供所需服务成为现实。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下图展示了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SaaS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的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几个孪生兄弟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及其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云服务模式部署区别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030" y="1260475"/>
            <a:ext cx="33731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800" b="1">
                <a:latin typeface="微软雅黑" charset="0"/>
                <a:ea typeface="微软雅黑" charset="0"/>
              </a:rPr>
              <a:t>软件即服务</a:t>
            </a:r>
            <a:r>
              <a:rPr lang="en-US" altLang="zh-CN" sz="2800" b="1">
                <a:latin typeface="微软雅黑" charset="0"/>
                <a:ea typeface="微软雅黑" charset="0"/>
              </a:rPr>
              <a:t>-SaaS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1270000"/>
            <a:ext cx="9627870" cy="43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752975" y="5812790"/>
            <a:ext cx="2686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5 云服务模式部署区别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THREE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  <a:sym typeface="+mn-ea"/>
              </a:rPr>
              <a:t>参考文献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0065" y="1075055"/>
            <a:ext cx="111518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2000">
                <a:latin typeface="微软雅黑" charset="0"/>
                <a:ea typeface="微软雅黑" charset="0"/>
              </a:rPr>
              <a:t>[1] 王天泥. 当图书馆遇上微信小程序 When Library Encounters WeChat Mini-Apps[J]. 图书与情报, 000(6):83-86.</a:t>
            </a:r>
            <a:endParaRPr sz="2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2000">
                <a:latin typeface="微软雅黑" charset="0"/>
                <a:ea typeface="微软雅黑" charset="0"/>
              </a:rPr>
              <a:t>[2] 刘琦, 丁萍莉. 基于微信小程序的互联网+教育学习平台的研究与设计[J]. 内江科技(12). </a:t>
            </a:r>
            <a:endParaRPr sz="2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2000">
                <a:latin typeface="微软雅黑" charset="0"/>
                <a:ea typeface="微软雅黑" charset="0"/>
              </a:rPr>
              <a:t>[</a:t>
            </a:r>
            <a:r>
              <a:rPr lang="en-US" sz="2000">
                <a:latin typeface="微软雅黑" charset="0"/>
                <a:ea typeface="微软雅黑" charset="0"/>
              </a:rPr>
              <a:t>3</a:t>
            </a:r>
            <a:r>
              <a:rPr sz="2000">
                <a:latin typeface="微软雅黑" charset="0"/>
                <a:ea typeface="微软雅黑" charset="0"/>
              </a:rPr>
              <a:t>] Lei Z ,  Tu W . Six Degrees of Separation in Online Society.  2009.</a:t>
            </a:r>
            <a:endParaRPr sz="2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2000">
                <a:latin typeface="微软雅黑" charset="0"/>
                <a:ea typeface="微软雅黑" charset="0"/>
              </a:rPr>
              <a:t>[</a:t>
            </a:r>
            <a:r>
              <a:rPr lang="en-US" sz="2000">
                <a:latin typeface="微软雅黑" charset="0"/>
                <a:ea typeface="微软雅黑" charset="0"/>
              </a:rPr>
              <a:t>4</a:t>
            </a:r>
            <a:r>
              <a:rPr sz="2000">
                <a:latin typeface="微软雅黑" charset="0"/>
                <a:ea typeface="微软雅黑" charset="0"/>
              </a:rPr>
              <a:t>]李庆, 谭程程, 吴小勇. 互联网个人通讯录好友有选择性的向其他用户开放的方法:, CN110232274A[P]. 2019.</a:t>
            </a:r>
            <a:endParaRPr sz="2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2000">
                <a:latin typeface="微软雅黑" charset="0"/>
                <a:ea typeface="微软雅黑" charset="0"/>
              </a:rPr>
              <a:t>[</a:t>
            </a:r>
            <a:r>
              <a:rPr lang="en-US" sz="2000">
                <a:latin typeface="微软雅黑" charset="0"/>
                <a:ea typeface="微软雅黑" charset="0"/>
              </a:rPr>
              <a:t>5</a:t>
            </a:r>
            <a:r>
              <a:rPr sz="2000">
                <a:latin typeface="微软雅黑" charset="0"/>
                <a:ea typeface="微软雅黑" charset="0"/>
              </a:rPr>
              <a:t>] Benlian A ,  Hess T ,  Buxmann P . Drivers of SaaS-Adoption – An Empirical Study of different Application Types[J]. Publications of Darmstadt Technical University, Institute for Business Studies (BWL), 2009, 1(5):357.</a:t>
            </a:r>
            <a:endParaRPr sz="2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2000">
                <a:latin typeface="微软雅黑" charset="0"/>
                <a:ea typeface="微软雅黑" charset="0"/>
              </a:rPr>
              <a:t>[</a:t>
            </a:r>
            <a:r>
              <a:rPr lang="en-US" sz="2000">
                <a:latin typeface="微软雅黑" charset="0"/>
                <a:ea typeface="微软雅黑" charset="0"/>
              </a:rPr>
              <a:t>6</a:t>
            </a:r>
            <a:r>
              <a:rPr sz="2000">
                <a:latin typeface="微软雅黑" charset="0"/>
                <a:ea typeface="微软雅黑" charset="0"/>
              </a:rPr>
              <a:t>] Ce M B C . Cloud Computing Business Models - SaaS, PaaS, IaaS. </a:t>
            </a:r>
            <a:endParaRPr sz="2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0983" y="3044940"/>
            <a:ext cx="662876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For Watching</a:t>
            </a:r>
            <a:endParaRPr lang="en-US" altLang="zh-CN" sz="4400" b="1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89866" y="1312645"/>
            <a:ext cx="1663065" cy="1353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800" dirty="0">
                <a:latin typeface="微软雅黑" charset="0"/>
                <a:ea typeface="微软雅黑" charset="0"/>
                <a:cs typeface="微软雅黑" charset="0"/>
              </a:rPr>
              <a:t>目录</a:t>
            </a:r>
            <a:endParaRPr lang="en-US" altLang="zh-CN" sz="6000" dirty="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CONTENT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0995" y="3452495"/>
            <a:ext cx="1751965" cy="1052830"/>
            <a:chOff x="3784" y="6435"/>
            <a:chExt cx="2759" cy="1658"/>
          </a:xfrm>
        </p:grpSpPr>
        <p:sp>
          <p:nvSpPr>
            <p:cNvPr id="17" name="文本框 16"/>
            <p:cNvSpPr txBox="1"/>
            <p:nvPr/>
          </p:nvSpPr>
          <p:spPr>
            <a:xfrm>
              <a:off x="3914" y="7205"/>
              <a:ext cx="2499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ONE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84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研发背景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87" y="7915"/>
              <a:ext cx="2580" cy="17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85105" y="3452495"/>
            <a:ext cx="1751965" cy="1052830"/>
            <a:chOff x="6748" y="6435"/>
            <a:chExt cx="2759" cy="1658"/>
          </a:xfrm>
        </p:grpSpPr>
        <p:sp>
          <p:nvSpPr>
            <p:cNvPr id="18" name="文本框 17"/>
            <p:cNvSpPr txBox="1"/>
            <p:nvPr/>
          </p:nvSpPr>
          <p:spPr>
            <a:xfrm>
              <a:off x="6786" y="7167"/>
              <a:ext cx="2696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TWO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48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现状分析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59" y="7915"/>
              <a:ext cx="2580" cy="1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99070" y="3452495"/>
            <a:ext cx="1751965" cy="1052830"/>
            <a:chOff x="13201" y="6435"/>
            <a:chExt cx="2759" cy="1658"/>
          </a:xfrm>
        </p:grpSpPr>
        <p:sp>
          <p:nvSpPr>
            <p:cNvPr id="20" name="文本框 19"/>
            <p:cNvSpPr txBox="1"/>
            <p:nvPr/>
          </p:nvSpPr>
          <p:spPr>
            <a:xfrm>
              <a:off x="13291" y="7167"/>
              <a:ext cx="2580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THREE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01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参考文献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90" y="7915"/>
              <a:ext cx="2580" cy="1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ONE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  <a:sym typeface="+mn-ea"/>
              </a:rPr>
              <a:t>研发背景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8985" y="1767205"/>
            <a:ext cx="10654030" cy="3322955"/>
          </a:xfrm>
          <a:prstGeom prst="rect">
            <a:avLst/>
          </a:prstGeom>
        </p:spPr>
        <p:txBody>
          <a:bodyPr wrap="square">
            <a:spAutoFit/>
          </a:bodyPr>
          <a:p>
            <a:pPr indent="7112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近年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来Android、IOS应用在移动市场掀起了APP热潮，如今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来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到“互联网的下半场”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红利热度逐渐褪去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。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微信无疑是社交APP的引导者。马化腾在“世界互联网大会”上曾提出未来腾讯的目标是“连接一切”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。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所谓人与人连接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已经在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微信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中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实现了，如今每个有手机的中国人都被微信连接着。</a:t>
            </a:r>
            <a:endParaRPr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8985" y="1010920"/>
            <a:ext cx="1238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800" b="1">
                <a:latin typeface="微软雅黑" charset="0"/>
                <a:ea typeface="微软雅黑" charset="0"/>
              </a:rPr>
              <a:t>背景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361315"/>
            <a:ext cx="10785475" cy="5782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53610" y="6242050"/>
            <a:ext cx="2686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典型社交微信小程序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0400" y="1767840"/>
            <a:ext cx="10871200" cy="3322955"/>
          </a:xfrm>
          <a:prstGeom prst="rect">
            <a:avLst/>
          </a:prstGeom>
        </p:spPr>
        <p:txBody>
          <a:bodyPr wrap="square">
            <a:spAutoFit/>
          </a:bodyPr>
          <a:p>
            <a:pPr indent="7112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互联网社交的本质就是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将人与人联系起来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，减少隔阂。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以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高校社交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为例，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旨在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各高校中拥有不同兴趣链、不同话题的人组成一个紧密相连网络社群关系网。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自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从“人人网”的落寞之后，高校社交由传统的BBS论坛转到了移动社交上来，微信成为了组织这一社交关系</a:t>
            </a:r>
            <a:r>
              <a:rPr lang="zh-CN" sz="2800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sz="2800" dirty="0">
                <a:latin typeface="微软雅黑" charset="0"/>
                <a:ea typeface="微软雅黑" charset="0"/>
                <a:cs typeface="微软雅黑" charset="0"/>
              </a:rPr>
              <a:t>最大平台之一。</a:t>
            </a:r>
            <a:endParaRPr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2975" y="6105525"/>
            <a:ext cx="2686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校园助手系统架构图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070" y="2461895"/>
            <a:ext cx="6498590" cy="3422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210" y="1202055"/>
            <a:ext cx="10864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微软雅黑" charset="0"/>
                <a:ea typeface="微软雅黑" charset="0"/>
                <a:cs typeface="微软雅黑" charset="0"/>
              </a:rPr>
              <a:t>该文献是</a:t>
            </a:r>
            <a:r>
              <a:rPr lang="zh-CN" sz="2000" dirty="0">
                <a:latin typeface="微软雅黑" charset="0"/>
                <a:ea typeface="微软雅黑" charset="0"/>
                <a:cs typeface="微软雅黑" charset="0"/>
              </a:rPr>
              <a:t>一款</a:t>
            </a:r>
            <a:r>
              <a:rPr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涉及</a:t>
            </a:r>
            <a:r>
              <a:rPr sz="2000" dirty="0">
                <a:latin typeface="微软雅黑" charset="0"/>
                <a:ea typeface="微软雅黑" charset="0"/>
                <a:cs typeface="微软雅黑" charset="0"/>
              </a:rPr>
              <a:t>针对校园助手的应用，</a:t>
            </a:r>
            <a:r>
              <a:rPr lang="zh-CN" sz="2000" dirty="0">
                <a:latin typeface="微软雅黑" charset="0"/>
                <a:ea typeface="微软雅黑" charset="0"/>
                <a:cs typeface="微软雅黑" charset="0"/>
              </a:rPr>
              <a:t>其方案是</a:t>
            </a:r>
            <a:r>
              <a:rPr sz="2000" dirty="0">
                <a:latin typeface="微软雅黑" charset="0"/>
                <a:ea typeface="微软雅黑" charset="0"/>
                <a:cs typeface="微软雅黑" charset="0"/>
              </a:rPr>
              <a:t>基于微信小程的数据抓取与代理模型DSAM（Date Scrapy and Agent Module）的设计思路。</a:t>
            </a:r>
            <a:r>
              <a:rPr lang="zh-CN" sz="2000" dirty="0">
                <a:latin typeface="微软雅黑" charset="0"/>
                <a:ea typeface="微软雅黑" charset="0"/>
                <a:cs typeface="微软雅黑" charset="0"/>
              </a:rPr>
              <a:t>该模型系统架构如图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所示</a:t>
            </a:r>
            <a:r>
              <a:rPr sz="2000" dirty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sz="20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3575" y="436880"/>
            <a:ext cx="812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800" b="1">
                <a:latin typeface="微软雅黑" charset="0"/>
                <a:ea typeface="微软雅黑" charset="0"/>
              </a:rPr>
              <a:t>案例文献 基于微信小程序的校园助手设计与实现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1440" y="6193155"/>
            <a:ext cx="3143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3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在线学习平台系统架构图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2410460"/>
            <a:ext cx="4538345" cy="3630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0" y="2553335"/>
            <a:ext cx="5699125" cy="3390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4210" y="436880"/>
            <a:ext cx="8835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800" b="1">
                <a:latin typeface="微软雅黑" charset="0"/>
                <a:ea typeface="微软雅黑" charset="0"/>
              </a:rPr>
              <a:t>案例文献 基于微信小程序的在线学习平台设计与实现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210" y="1171575"/>
            <a:ext cx="109448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微软雅黑" charset="0"/>
                <a:ea typeface="微软雅黑" charset="0"/>
                <a:cs typeface="微软雅黑" charset="0"/>
              </a:rPr>
              <a:t>该文献</a:t>
            </a:r>
            <a:r>
              <a:rPr lang="zh-CN" sz="2000" dirty="0">
                <a:latin typeface="微软雅黑" charset="0"/>
                <a:ea typeface="微软雅黑" charset="0"/>
                <a:cs typeface="微软雅黑" charset="0"/>
              </a:rPr>
              <a:t>实现了一套移动在线学习平台，用户可以使用微信小程序进入系统，随时随地学习，在线学习平台让用户有效地利用时间做更有意义的事，其系统架构和功能结构如图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所示。</a:t>
            </a:r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6270" y="6193155"/>
            <a:ext cx="3143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图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4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在线学习平台功能结构图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  <a:sym typeface="+mn-ea"/>
              </a:rPr>
              <a:t>现状分析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ISPRING_PRESENTATION_TITLE" val="创意极简点线设计PPT模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1513</Words>
  <Application>WPS 演示</Application>
  <PresentationFormat>宽屏</PresentationFormat>
  <Paragraphs>70</Paragraphs>
  <Slides>15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方正书宋_GBK</vt:lpstr>
      <vt:lpstr>Wingdings</vt:lpstr>
      <vt:lpstr>Segoe UI Light</vt:lpstr>
      <vt:lpstr>苹方-简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创意极简点线设计PPT模板</dc:title>
  <dc:creator>优品PPT</dc:creator>
  <cp:keywords>http:/www.ypppt.com</cp:keywords>
  <dc:description>http://www.ypppt.com/</dc:description>
  <cp:lastModifiedBy>jeffrey</cp:lastModifiedBy>
  <cp:revision>372</cp:revision>
  <dcterms:created xsi:type="dcterms:W3CDTF">2021-10-28T13:22:22Z</dcterms:created>
  <dcterms:modified xsi:type="dcterms:W3CDTF">2021-10-28T13:22:22Z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