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91" r:id="rId3"/>
    <p:sldId id="265" r:id="rId5"/>
    <p:sldId id="318" r:id="rId6"/>
    <p:sldId id="325" r:id="rId7"/>
    <p:sldId id="346" r:id="rId8"/>
    <p:sldId id="347" r:id="rId9"/>
    <p:sldId id="344" r:id="rId10"/>
    <p:sldId id="345" r:id="rId11"/>
    <p:sldId id="349" r:id="rId12"/>
    <p:sldId id="343" r:id="rId13"/>
    <p:sldId id="353" r:id="rId14"/>
    <p:sldId id="350" r:id="rId15"/>
    <p:sldId id="354" r:id="rId16"/>
    <p:sldId id="348" r:id="rId17"/>
    <p:sldId id="351" r:id="rId18"/>
    <p:sldId id="352" r:id="rId19"/>
    <p:sldId id="355" r:id="rId20"/>
    <p:sldId id="357" r:id="rId21"/>
    <p:sldId id="358" r:id="rId22"/>
    <p:sldId id="360" r:id="rId23"/>
    <p:sldId id="361" r:id="rId24"/>
    <p:sldId id="362" r:id="rId25"/>
    <p:sldId id="364" r:id="rId26"/>
    <p:sldId id="359" r:id="rId27"/>
    <p:sldId id="365" r:id="rId28"/>
    <p:sldId id="272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762" y="66"/>
      </p:cViewPr>
      <p:guideLst>
        <p:guide pos="3840"/>
        <p:guide orient="horz" pos="2160"/>
        <p:guide orient="horz" pos="271"/>
        <p:guide orient="horz" pos="4108"/>
        <p:guide pos="5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E8A47-3D46-4DC9-AB0D-52AB6CF44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rdoproject.org/install/packstack/&#13;" TargetMode="External"/><Relationship Id="rId1" Type="http://schemas.openxmlformats.org/officeDocument/2006/relationships/hyperlink" Target="http://isoredirect.centos.org/centos/7/isos/x86_64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www.bilibili.com/video/BV1KQ4y1U7vd&#13;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77539" y="3013825"/>
            <a:ext cx="5836920" cy="82994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800" b="1">
                <a:latin typeface="微软雅黑" charset="0"/>
                <a:ea typeface="微软雅黑" charset="0"/>
                <a:cs typeface="微软雅黑" charset="0"/>
                <a:sym typeface="+mn-ea"/>
              </a:rPr>
              <a:t>OpenStack对象存储</a:t>
            </a:r>
            <a:endParaRPr lang="zh-CN" altLang="en-US" sz="4800" b="1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97230" y="69659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latin typeface="微软雅黑" charset="0"/>
                <a:ea typeface="微软雅黑" charset="0"/>
              </a:rPr>
              <a:t>实验环境</a:t>
            </a:r>
            <a:endParaRPr lang="zh-CN" altLang="en-US" sz="2800" b="1"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7230" y="1998345"/>
            <a:ext cx="10796905" cy="286131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400" b="1" dirty="0">
                <a:latin typeface="微软雅黑" charset="0"/>
                <a:ea typeface="微软雅黑" charset="0"/>
                <a:cs typeface="微软雅黑" charset="0"/>
              </a:rPr>
              <a:t>系统：</a:t>
            </a:r>
            <a:r>
              <a:rPr lang="en-US" altLang="zh-CN" sz="2400" b="1" dirty="0">
                <a:latin typeface="微软雅黑" charset="0"/>
                <a:ea typeface="微软雅黑" charset="0"/>
                <a:cs typeface="微软雅黑" charset="0"/>
              </a:rPr>
              <a:t>CentOS7</a:t>
            </a:r>
            <a:r>
              <a:rPr lang="zh-CN" altLang="en-US" sz="2400" b="1" dirty="0"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 sz="2400" b="1" dirty="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2400" b="1" dirty="0">
                <a:latin typeface="微软雅黑" charset="0"/>
                <a:ea typeface="微软雅黑" charset="0"/>
                <a:cs typeface="微软雅黑" charset="0"/>
              </a:rPr>
              <a:t>核</a:t>
            </a:r>
            <a:r>
              <a:rPr lang="en-US" altLang="zh-CN" sz="2400" b="1" dirty="0">
                <a:latin typeface="微软雅黑" charset="0"/>
                <a:ea typeface="微软雅黑" charset="0"/>
                <a:cs typeface="微软雅黑" charset="0"/>
              </a:rPr>
              <a:t>16G</a:t>
            </a:r>
            <a:r>
              <a:rPr lang="zh-CN" altLang="en-US" sz="2400" b="1" dirty="0"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  <a:hlinkClick r:id="rId1"/>
              </a:rPr>
              <a:t>http://isoredirect.centos.org/centos/7/isos/x86_64/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latin typeface="微软雅黑" charset="0"/>
                <a:ea typeface="微软雅黑" charset="0"/>
                <a:cs typeface="微软雅黑" charset="0"/>
              </a:rPr>
              <a:t>工具：</a:t>
            </a:r>
            <a:r>
              <a:rPr lang="en-US" altLang="zh-CN" sz="2400" b="1" dirty="0">
                <a:latin typeface="微软雅黑" charset="0"/>
                <a:ea typeface="微软雅黑" charset="0"/>
                <a:cs typeface="微软雅黑" charset="0"/>
              </a:rPr>
              <a:t>Packstack</a:t>
            </a:r>
            <a:endParaRPr lang="en-US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  <a:hlinkClick r:id="rId2" action="ppaction://hlinkfile"/>
              </a:rPr>
              <a:t>https://www.rdoproject.org/install/packstack/</a:t>
            </a:r>
            <a:endParaRPr lang="en-US" altLang="zh-CN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97230" y="696595"/>
            <a:ext cx="19342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charset="0"/>
                <a:ea typeface="微软雅黑" charset="0"/>
              </a:rPr>
              <a:t>Packstack</a:t>
            </a:r>
            <a:endParaRPr lang="en-US" altLang="zh-CN" sz="2800" b="1"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7230" y="1771650"/>
            <a:ext cx="10796905" cy="396938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</a:pPr>
            <a:r>
              <a:rPr lang="zh-CN" sz="2400" b="1" dirty="0">
                <a:latin typeface="微软雅黑" charset="0"/>
                <a:ea typeface="微软雅黑" charset="0"/>
                <a:cs typeface="微软雅黑" charset="0"/>
              </a:rPr>
              <a:t>简介：</a:t>
            </a:r>
            <a:endParaRPr sz="2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sz="2400" dirty="0">
                <a:latin typeface="微软雅黑" charset="0"/>
                <a:ea typeface="微软雅黑" charset="0"/>
                <a:cs typeface="微软雅黑" charset="0"/>
              </a:rPr>
              <a:t>Packstack是由Redhat推出的用于概念验证（PoC）环境快速部署的工具。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此类部署工具还有：</a:t>
            </a:r>
            <a:r>
              <a:rPr lang="en-US" sz="2400" dirty="0">
                <a:latin typeface="微软雅黑" charset="0"/>
                <a:ea typeface="微软雅黑" charset="0"/>
                <a:cs typeface="微软雅黑" charset="0"/>
              </a:rPr>
              <a:t>Feul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Kolla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OSA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DevStack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等。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latin typeface="微软雅黑" charset="0"/>
                <a:ea typeface="微软雅黑" charset="0"/>
                <a:cs typeface="微软雅黑" charset="0"/>
              </a:rPr>
              <a:t>两种部署模式：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All-in-One：所有的服务部署到一台服务器上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Multi-Node：控制节点和计算机分离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97230" y="696595"/>
            <a:ext cx="50139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charset="0"/>
                <a:ea typeface="微软雅黑" charset="0"/>
              </a:rPr>
              <a:t>CentOS7</a:t>
            </a:r>
            <a:r>
              <a:rPr lang="zh-CN" altLang="en-US" sz="2800" b="1">
                <a:latin typeface="微软雅黑" charset="0"/>
                <a:ea typeface="微软雅黑" charset="0"/>
              </a:rPr>
              <a:t>搭建</a:t>
            </a:r>
            <a:r>
              <a:rPr lang="en-US" altLang="zh-CN" sz="2800" b="1">
                <a:latin typeface="微软雅黑" charset="0"/>
                <a:ea typeface="微软雅黑" charset="0"/>
              </a:rPr>
              <a:t>OpenStack</a:t>
            </a:r>
            <a:r>
              <a:rPr lang="zh-CN" altLang="en-US" sz="2800" b="1">
                <a:latin typeface="微软雅黑" charset="0"/>
                <a:ea typeface="微软雅黑" charset="0"/>
              </a:rPr>
              <a:t>之前</a:t>
            </a:r>
            <a:endParaRPr lang="zh-CN" altLang="en-US" sz="2800" b="1">
              <a:latin typeface="微软雅黑" charset="0"/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0410" y="1903095"/>
            <a:ext cx="8171180" cy="3052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97230" y="696595"/>
            <a:ext cx="50139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charset="0"/>
                <a:ea typeface="微软雅黑" charset="0"/>
              </a:rPr>
              <a:t>CentOS7</a:t>
            </a:r>
            <a:r>
              <a:rPr lang="zh-CN" altLang="en-US" sz="2800" b="1">
                <a:latin typeface="微软雅黑" charset="0"/>
                <a:ea typeface="微软雅黑" charset="0"/>
              </a:rPr>
              <a:t>搭建</a:t>
            </a:r>
            <a:r>
              <a:rPr lang="en-US" altLang="zh-CN" sz="2800" b="1">
                <a:latin typeface="微软雅黑" charset="0"/>
                <a:ea typeface="微软雅黑" charset="0"/>
              </a:rPr>
              <a:t>OpenStack</a:t>
            </a:r>
            <a:r>
              <a:rPr lang="zh-CN" altLang="en-US" sz="2800" b="1">
                <a:latin typeface="微软雅黑" charset="0"/>
                <a:ea typeface="微软雅黑" charset="0"/>
              </a:rPr>
              <a:t>之前</a:t>
            </a:r>
            <a:endParaRPr lang="zh-CN" altLang="en-US" sz="2800" b="1">
              <a:latin typeface="微软雅黑" charset="0"/>
              <a:ea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2780" y="1906905"/>
            <a:ext cx="8346440" cy="3854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 152"/>
          <p:cNvSpPr/>
          <p:nvPr/>
        </p:nvSpPr>
        <p:spPr>
          <a:xfrm>
            <a:off x="2524125" y="3106420"/>
            <a:ext cx="714438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400">
                <a:sym typeface="+mn-ea"/>
                <a:hlinkClick r:id="rId1" action="ppaction://hlinkfile"/>
              </a:rPr>
              <a:t>https://www.bilibili.com/video/BV1KQ4y1U7vd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97230" y="696595"/>
            <a:ext cx="66617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charset="0"/>
                <a:ea typeface="微软雅黑" charset="0"/>
              </a:rPr>
              <a:t>Packstack</a:t>
            </a:r>
            <a:r>
              <a:rPr lang="zh-CN" altLang="en-US" sz="2800" b="1">
                <a:latin typeface="微软雅黑" charset="0"/>
                <a:ea typeface="微软雅黑" charset="0"/>
              </a:rPr>
              <a:t>搭建</a:t>
            </a:r>
            <a:r>
              <a:rPr lang="en-US" altLang="zh-CN" sz="2800" b="1">
                <a:latin typeface="微软雅黑" charset="0"/>
                <a:ea typeface="微软雅黑" charset="0"/>
              </a:rPr>
              <a:t>OpenStack</a:t>
            </a:r>
            <a:r>
              <a:rPr lang="zh-CN" altLang="en-US" sz="2800" b="1">
                <a:latin typeface="微软雅黑" charset="0"/>
                <a:ea typeface="微软雅黑" charset="0"/>
              </a:rPr>
              <a:t>——先决条件</a:t>
            </a:r>
            <a:endParaRPr lang="zh-CN" altLang="en-US" sz="2800" b="1">
              <a:latin typeface="微软雅黑" charset="0"/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240" y="2165985"/>
            <a:ext cx="8605520" cy="2961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97230" y="696595"/>
            <a:ext cx="77304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charset="0"/>
                <a:ea typeface="微软雅黑" charset="0"/>
              </a:rPr>
              <a:t>Packstack</a:t>
            </a:r>
            <a:r>
              <a:rPr lang="zh-CN" altLang="en-US" sz="2800" b="1">
                <a:latin typeface="微软雅黑" charset="0"/>
                <a:ea typeface="微软雅黑" charset="0"/>
              </a:rPr>
              <a:t>搭建</a:t>
            </a:r>
            <a:r>
              <a:rPr lang="en-US" altLang="zh-CN" sz="2800" b="1">
                <a:latin typeface="微软雅黑" charset="0"/>
                <a:ea typeface="微软雅黑" charset="0"/>
              </a:rPr>
              <a:t>OpenStack</a:t>
            </a:r>
            <a:r>
              <a:rPr lang="zh-CN" altLang="en-US" sz="2800" b="1">
                <a:latin typeface="微软雅黑" charset="0"/>
                <a:ea typeface="微软雅黑" charset="0"/>
              </a:rPr>
              <a:t>——软件安装及启动</a:t>
            </a:r>
            <a:endParaRPr lang="zh-CN" altLang="en-US" sz="2800" b="1">
              <a:latin typeface="微软雅黑" charset="0"/>
              <a:ea typeface="微软雅黑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6235" y="2021840"/>
            <a:ext cx="8939530" cy="2813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成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825" y="252095"/>
            <a:ext cx="9657715" cy="60344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23130" y="6337300"/>
            <a:ext cx="2745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图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3 OpenStack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搭建完成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97230" y="696595"/>
            <a:ext cx="47485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latin typeface="微软雅黑" charset="0"/>
                <a:ea typeface="微软雅黑" charset="0"/>
              </a:rPr>
              <a:t>登录</a:t>
            </a:r>
            <a:r>
              <a:rPr lang="en-US" altLang="zh-CN" sz="2800" b="1">
                <a:latin typeface="微软雅黑" charset="0"/>
                <a:ea typeface="微软雅黑" charset="0"/>
              </a:rPr>
              <a:t>OpenStack Dashboard</a:t>
            </a:r>
            <a:endParaRPr lang="en-US" altLang="zh-CN" sz="2800" b="1"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7865" y="1998345"/>
            <a:ext cx="10796905" cy="286131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微软雅黑" charset="0"/>
                <a:ea typeface="微软雅黑" charset="0"/>
                <a:cs typeface="微软雅黑" charset="0"/>
              </a:rPr>
              <a:t># Dashboard URL</a:t>
            </a:r>
            <a:endParaRPr lang="zh-CN" sz="2400" b="1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zh-CN" sz="2400" dirty="0">
                <a:latin typeface="微软雅黑" charset="0"/>
                <a:ea typeface="微软雅黑" charset="0"/>
                <a:cs typeface="微软雅黑" charset="0"/>
              </a:rPr>
              <a:t>http://192.168.123.15/dashboard</a:t>
            </a:r>
            <a:endParaRPr lang="zh-CN" sz="2400" b="1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endParaRPr lang="zh-CN" sz="2400" b="1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微软雅黑" charset="0"/>
                <a:ea typeface="微软雅黑" charset="0"/>
                <a:cs typeface="微软雅黑" charset="0"/>
              </a:rPr>
              <a:t># </a:t>
            </a:r>
            <a:r>
              <a:rPr lang="zh-CN" altLang="en-US" sz="2400" b="1" dirty="0">
                <a:latin typeface="微软雅黑" charset="0"/>
                <a:ea typeface="微软雅黑" charset="0"/>
                <a:cs typeface="微软雅黑" charset="0"/>
              </a:rPr>
              <a:t>查看管理员密码</a:t>
            </a:r>
            <a:endParaRPr 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zh-CN" sz="2400" dirty="0">
                <a:latin typeface="微软雅黑" charset="0"/>
                <a:ea typeface="微软雅黑" charset="0"/>
                <a:cs typeface="微软雅黑" charset="0"/>
              </a:rPr>
              <a:t>cat /root/keystonerc_admin</a:t>
            </a:r>
            <a:endParaRPr lang="zh-CN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97230" y="696595"/>
            <a:ext cx="7650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charset="0"/>
                <a:ea typeface="微软雅黑" charset="0"/>
              </a:rPr>
              <a:t>CLI</a:t>
            </a:r>
            <a:r>
              <a:rPr lang="zh-CN" altLang="en-US" sz="2800" b="1">
                <a:latin typeface="微软雅黑" charset="0"/>
                <a:ea typeface="微软雅黑" charset="0"/>
              </a:rPr>
              <a:t>方式搭建</a:t>
            </a:r>
            <a:r>
              <a:rPr lang="en-US" altLang="zh-CN" sz="2800" b="1">
                <a:latin typeface="微软雅黑" charset="0"/>
                <a:ea typeface="微软雅黑" charset="0"/>
              </a:rPr>
              <a:t>Swift</a:t>
            </a:r>
            <a:r>
              <a:rPr lang="zh-CN" altLang="en-US" sz="2800" b="1">
                <a:latin typeface="微软雅黑" charset="0"/>
                <a:ea typeface="微软雅黑" charset="0"/>
              </a:rPr>
              <a:t>——加载环境变量并创建容器</a:t>
            </a:r>
            <a:endParaRPr lang="zh-CN" altLang="en-US" sz="2800" b="1">
              <a:latin typeface="微软雅黑" charset="0"/>
              <a:ea typeface="微软雅黑" charset="0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745" y="4465320"/>
            <a:ext cx="8907145" cy="13354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7230" y="1688465"/>
            <a:ext cx="10796905" cy="230695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微软雅黑" charset="0"/>
                <a:ea typeface="微软雅黑" charset="0"/>
                <a:cs typeface="微软雅黑" charset="0"/>
              </a:rPr>
              <a:t># 加载环境变量</a:t>
            </a:r>
            <a:endParaRPr lang="en-US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source ./keystonerc_admin</a:t>
            </a:r>
            <a:endParaRPr lang="en-US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微软雅黑" charset="0"/>
                <a:ea typeface="微软雅黑" charset="0"/>
                <a:cs typeface="微软雅黑" charset="0"/>
              </a:rPr>
              <a:t># 创建容器</a:t>
            </a:r>
            <a:endParaRPr lang="en-US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openstack container create Swift</a:t>
            </a:r>
            <a:endParaRPr lang="en-US" altLang="zh-CN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43438" y="6101715"/>
            <a:ext cx="2905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图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4 CLI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方式创建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Swift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容器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89866" y="1312645"/>
            <a:ext cx="1663065" cy="1353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800" dirty="0">
                <a:latin typeface="微软雅黑" charset="0"/>
                <a:ea typeface="微软雅黑" charset="0"/>
                <a:cs typeface="微软雅黑" charset="0"/>
              </a:rPr>
              <a:t>目录</a:t>
            </a:r>
            <a:endParaRPr lang="en-US" altLang="zh-CN" sz="6000" dirty="0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CONTENT</a:t>
            </a:r>
            <a:endParaRPr lang="en-US" altLang="zh-CN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41625" y="3427730"/>
            <a:ext cx="1751330" cy="1052830"/>
            <a:chOff x="3784" y="6435"/>
            <a:chExt cx="2758" cy="1658"/>
          </a:xfrm>
        </p:grpSpPr>
        <p:sp>
          <p:nvSpPr>
            <p:cNvPr id="17" name="文本框 16"/>
            <p:cNvSpPr txBox="1"/>
            <p:nvPr/>
          </p:nvSpPr>
          <p:spPr>
            <a:xfrm>
              <a:off x="3914" y="7205"/>
              <a:ext cx="2499" cy="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dirty="0">
                  <a:latin typeface="+mj-lt"/>
                  <a:ea typeface="微软雅黑" panose="020B0503020204020204" charset="-122"/>
                </a:rPr>
                <a:t>PART</a:t>
              </a:r>
              <a:r>
                <a:rPr lang="zh-CN" altLang="en-US" dirty="0">
                  <a:latin typeface="+mj-lt"/>
                  <a:ea typeface="微软雅黑" panose="020B0503020204020204" charset="-122"/>
                </a:rPr>
                <a:t> </a:t>
              </a:r>
              <a:r>
                <a:rPr lang="en-US" altLang="zh-CN" dirty="0">
                  <a:latin typeface="+mj-lt"/>
                  <a:ea typeface="微软雅黑" panose="020B0503020204020204" charset="-122"/>
                </a:rPr>
                <a:t>ONE</a:t>
              </a:r>
              <a:endParaRPr lang="en-US" altLang="zh-CN" dirty="0">
                <a:latin typeface="+mj-lt"/>
                <a:ea typeface="微软雅黑" panose="020B050302020402020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84" y="6435"/>
              <a:ext cx="2759" cy="1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2800" b="1" dirty="0">
                  <a:latin typeface="+mj-lt"/>
                  <a:ea typeface="微软雅黑" panose="020B0503020204020204" charset="-122"/>
                </a:rPr>
                <a:t>实验背景</a:t>
              </a:r>
              <a:endParaRPr lang="zh-CN" altLang="en-US" sz="2800" b="1" dirty="0">
                <a:latin typeface="+mj-lt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887" y="7915"/>
              <a:ext cx="2580" cy="17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45735" y="3427730"/>
            <a:ext cx="1751330" cy="1052830"/>
            <a:chOff x="6748" y="6435"/>
            <a:chExt cx="2758" cy="1658"/>
          </a:xfrm>
        </p:grpSpPr>
        <p:sp>
          <p:nvSpPr>
            <p:cNvPr id="18" name="文本框 17"/>
            <p:cNvSpPr txBox="1"/>
            <p:nvPr/>
          </p:nvSpPr>
          <p:spPr>
            <a:xfrm>
              <a:off x="6786" y="7167"/>
              <a:ext cx="2696" cy="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dirty="0">
                  <a:latin typeface="+mj-lt"/>
                  <a:ea typeface="微软雅黑" panose="020B0503020204020204" charset="-122"/>
                </a:rPr>
                <a:t>PART</a:t>
              </a:r>
              <a:r>
                <a:rPr lang="zh-CN" altLang="en-US" dirty="0">
                  <a:latin typeface="+mj-lt"/>
                  <a:ea typeface="微软雅黑" panose="020B0503020204020204" charset="-122"/>
                </a:rPr>
                <a:t> </a:t>
              </a:r>
              <a:r>
                <a:rPr lang="en-US" altLang="zh-CN" dirty="0">
                  <a:latin typeface="+mj-lt"/>
                  <a:ea typeface="微软雅黑" panose="020B0503020204020204" charset="-122"/>
                </a:rPr>
                <a:t>TWO</a:t>
              </a:r>
              <a:endParaRPr lang="en-US" altLang="zh-CN" dirty="0">
                <a:latin typeface="+mj-lt"/>
                <a:ea typeface="微软雅黑" panose="020B050302020402020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748" y="6435"/>
              <a:ext cx="2759" cy="1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2800" b="1" dirty="0">
                  <a:latin typeface="+mj-lt"/>
                  <a:ea typeface="微软雅黑" panose="020B0503020204020204" charset="-122"/>
                </a:rPr>
                <a:t>实验步骤</a:t>
              </a:r>
              <a:endParaRPr lang="zh-CN" altLang="en-US" sz="2800" b="1" dirty="0">
                <a:latin typeface="+mj-lt"/>
                <a:ea typeface="微软雅黑" panose="020B050302020402020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859" y="7915"/>
              <a:ext cx="2580" cy="17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649845" y="3427730"/>
            <a:ext cx="1751330" cy="1052830"/>
            <a:chOff x="9880" y="6435"/>
            <a:chExt cx="2758" cy="1658"/>
          </a:xfrm>
        </p:grpSpPr>
        <p:sp>
          <p:nvSpPr>
            <p:cNvPr id="19" name="文本框 18"/>
            <p:cNvSpPr txBox="1"/>
            <p:nvPr/>
          </p:nvSpPr>
          <p:spPr>
            <a:xfrm>
              <a:off x="9886" y="7167"/>
              <a:ext cx="2753" cy="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dirty="0">
                  <a:latin typeface="+mj-lt"/>
                  <a:ea typeface="微软雅黑" panose="020B0503020204020204" charset="-122"/>
                </a:rPr>
                <a:t>PART</a:t>
              </a:r>
              <a:r>
                <a:rPr lang="zh-CN" altLang="en-US" dirty="0">
                  <a:latin typeface="+mj-lt"/>
                  <a:ea typeface="微软雅黑" panose="020B0503020204020204" charset="-122"/>
                </a:rPr>
                <a:t> </a:t>
              </a:r>
              <a:r>
                <a:rPr lang="en-US" altLang="zh-CN" dirty="0">
                  <a:latin typeface="+mj-lt"/>
                  <a:ea typeface="微软雅黑" panose="020B0503020204020204" charset="-122"/>
                </a:rPr>
                <a:t>THREE</a:t>
              </a:r>
              <a:endParaRPr lang="en-US" altLang="zh-CN" dirty="0">
                <a:latin typeface="+mj-lt"/>
                <a:ea typeface="微软雅黑" panose="020B050302020402020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880" y="6435"/>
              <a:ext cx="2759" cy="1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2800" b="1" dirty="0">
                  <a:latin typeface="+mj-lt"/>
                  <a:ea typeface="微软雅黑" panose="020B0503020204020204" charset="-122"/>
                </a:rPr>
                <a:t>实验总结</a:t>
              </a:r>
              <a:endParaRPr lang="zh-CN" altLang="en-US" sz="2800" b="1" dirty="0">
                <a:latin typeface="+mj-lt"/>
                <a:ea typeface="微软雅黑" panose="020B050302020402020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9970" y="7915"/>
              <a:ext cx="2580" cy="17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97230" y="696595"/>
            <a:ext cx="72942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charset="0"/>
                <a:ea typeface="微软雅黑" charset="0"/>
              </a:rPr>
              <a:t>CLI</a:t>
            </a:r>
            <a:r>
              <a:rPr lang="zh-CN" altLang="en-US" sz="2800" b="1">
                <a:latin typeface="微软雅黑" charset="0"/>
                <a:ea typeface="微软雅黑" charset="0"/>
              </a:rPr>
              <a:t>方式搭建</a:t>
            </a:r>
            <a:r>
              <a:rPr lang="en-US" altLang="zh-CN" sz="2800" b="1">
                <a:latin typeface="微软雅黑" charset="0"/>
                <a:ea typeface="微软雅黑" charset="0"/>
              </a:rPr>
              <a:t>Swift</a:t>
            </a:r>
            <a:r>
              <a:rPr lang="zh-CN" altLang="en-US" sz="2800" b="1">
                <a:latin typeface="微软雅黑" charset="0"/>
                <a:ea typeface="微软雅黑" charset="0"/>
              </a:rPr>
              <a:t>——创建文件并上传至容器</a:t>
            </a:r>
            <a:endParaRPr lang="zh-CN" altLang="en-US" sz="2800" b="1"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7230" y="1543050"/>
            <a:ext cx="10796905" cy="230695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微软雅黑" charset="0"/>
                <a:ea typeface="微软雅黑" charset="0"/>
                <a:cs typeface="微软雅黑" charset="0"/>
              </a:rPr>
              <a:t># 创建文件</a:t>
            </a:r>
            <a:endParaRPr lang="en-US" altLang="zh-CN" sz="2400" b="1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echo hello &gt; test.txt</a:t>
            </a:r>
            <a:endParaRPr lang="en-US" altLang="zh-CN" sz="2400" b="1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微软雅黑" charset="0"/>
                <a:ea typeface="微软雅黑" charset="0"/>
                <a:cs typeface="微软雅黑" charset="0"/>
              </a:rPr>
              <a:t># 上传文件到容器</a:t>
            </a:r>
            <a:endParaRPr lang="en-US" altLang="zh-CN" sz="2400" b="1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openstack object create Swift test.txt</a:t>
            </a:r>
            <a:endParaRPr lang="en-US" altLang="zh-CN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8676" y="6101715"/>
            <a:ext cx="2914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图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5 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创建文件并上传至容器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3190" y="4138295"/>
            <a:ext cx="9404350" cy="1675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97230" y="696595"/>
            <a:ext cx="58693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charset="0"/>
                <a:ea typeface="微软雅黑" charset="0"/>
              </a:rPr>
              <a:t>CLI</a:t>
            </a:r>
            <a:r>
              <a:rPr lang="zh-CN" altLang="en-US" sz="2800" b="1">
                <a:latin typeface="微软雅黑" charset="0"/>
                <a:ea typeface="微软雅黑" charset="0"/>
              </a:rPr>
              <a:t>方式搭建</a:t>
            </a:r>
            <a:r>
              <a:rPr lang="en-US" altLang="zh-CN" sz="2800" b="1">
                <a:latin typeface="微软雅黑" charset="0"/>
                <a:ea typeface="微软雅黑" charset="0"/>
              </a:rPr>
              <a:t>Swift</a:t>
            </a:r>
            <a:r>
              <a:rPr lang="zh-CN" altLang="en-US" sz="2800" b="1">
                <a:latin typeface="微软雅黑" charset="0"/>
                <a:ea typeface="微软雅黑" charset="0"/>
              </a:rPr>
              <a:t>——查看对象列表</a:t>
            </a:r>
            <a:endParaRPr lang="zh-CN" altLang="en-US" sz="2800" b="1"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7865" y="1948815"/>
            <a:ext cx="1079690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微软雅黑" charset="0"/>
                <a:ea typeface="微软雅黑" charset="0"/>
                <a:cs typeface="微软雅黑" charset="0"/>
              </a:rPr>
              <a:t># </a:t>
            </a:r>
            <a:r>
              <a:rPr lang="zh-CN" altLang="en-US" sz="2400" b="1" dirty="0">
                <a:latin typeface="微软雅黑" charset="0"/>
                <a:ea typeface="微软雅黑" charset="0"/>
                <a:cs typeface="微软雅黑" charset="0"/>
              </a:rPr>
              <a:t>查看对象</a:t>
            </a:r>
            <a:r>
              <a:rPr lang="en-US" altLang="zh-CN" sz="2400" b="1" dirty="0">
                <a:latin typeface="微软雅黑" charset="0"/>
                <a:ea typeface="微软雅黑" charset="0"/>
                <a:cs typeface="微软雅黑" charset="0"/>
              </a:rPr>
              <a:t>列表</a:t>
            </a:r>
            <a:endParaRPr lang="en-US" altLang="zh-CN" sz="2400" b="1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openstack object list Swift</a:t>
            </a:r>
            <a:endParaRPr lang="en-US" altLang="zh-CN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2976" y="6101715"/>
            <a:ext cx="2686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图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6 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查看容器内对象列表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2" name="图片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2960" y="4297045"/>
            <a:ext cx="8005445" cy="1553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97230" y="696595"/>
            <a:ext cx="69380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charset="0"/>
                <a:ea typeface="微软雅黑" charset="0"/>
              </a:rPr>
              <a:t>CLI</a:t>
            </a:r>
            <a:r>
              <a:rPr lang="zh-CN" altLang="en-US" sz="2800" b="1">
                <a:latin typeface="微软雅黑" charset="0"/>
                <a:ea typeface="微软雅黑" charset="0"/>
              </a:rPr>
              <a:t>方式搭建</a:t>
            </a:r>
            <a:r>
              <a:rPr lang="en-US" altLang="zh-CN" sz="2800" b="1">
                <a:latin typeface="微软雅黑" charset="0"/>
                <a:ea typeface="微软雅黑" charset="0"/>
              </a:rPr>
              <a:t>Swift</a:t>
            </a:r>
            <a:r>
              <a:rPr lang="zh-CN" altLang="en-US" sz="2800" b="1">
                <a:latin typeface="微软雅黑" charset="0"/>
                <a:ea typeface="微软雅黑" charset="0"/>
              </a:rPr>
              <a:t>——下载并查看文件内容</a:t>
            </a:r>
            <a:endParaRPr lang="zh-CN" altLang="en-US" sz="2800" b="1"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7230" y="1961515"/>
            <a:ext cx="1079690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微软雅黑" charset="0"/>
                <a:ea typeface="微软雅黑" charset="0"/>
                <a:cs typeface="微软雅黑" charset="0"/>
              </a:rPr>
              <a:t># 下载文件</a:t>
            </a:r>
            <a:endParaRPr lang="en-US" altLang="zh-CN" sz="2400" b="1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openstack object save --file get.txt Swift test.txt</a:t>
            </a:r>
            <a:endParaRPr lang="en-US" altLang="zh-CN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2341" y="5570855"/>
            <a:ext cx="2686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图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7 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下载并查看文件内容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35" y="4095115"/>
            <a:ext cx="10285730" cy="1148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94927" y="3204892"/>
            <a:ext cx="3602146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en-US" altLang="zh-CN" sz="2800" b="1" dirty="0">
                <a:latin typeface="+mj-lt"/>
                <a:ea typeface="微软雅黑" panose="020B0503020204020204" charset="-122"/>
              </a:rPr>
              <a:t>PART THREE</a:t>
            </a:r>
            <a:endParaRPr lang="en-US" altLang="zh-CN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369152"/>
            <a:ext cx="4318534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zh-CN" altLang="en-US" sz="4400" b="1" dirty="0">
                <a:latin typeface="+mj-lt"/>
                <a:ea typeface="微软雅黑" panose="020B0503020204020204" charset="-122"/>
              </a:rPr>
              <a:t>实验总结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89817" y="4090795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97865" y="1721485"/>
            <a:ext cx="10796905" cy="341503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OpenStack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搭建方式很多，Packstack可通过多种交互模式搭建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OpenStack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，快速部署单节点效率高；也可以选择开箱即用的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Kolla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方式搭建，对新手友好，可根据实际需求定制化部署；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Devstack部署难度较大，调试也较困难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在部署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OpenStack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之前，必须先确认环境的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核数和内存大小；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Packstack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的部署方案只支持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CentOS7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以上和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RetHat RHEL7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以上。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7230" y="696595"/>
            <a:ext cx="34855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charset="0"/>
                <a:ea typeface="微软雅黑" charset="0"/>
              </a:rPr>
              <a:t>OpenStack</a:t>
            </a:r>
            <a:r>
              <a:rPr lang="zh-CN" altLang="en-US" sz="2800" b="1">
                <a:latin typeface="微软雅黑" charset="0"/>
                <a:ea typeface="微软雅黑" charset="0"/>
              </a:rPr>
              <a:t>搭建总结</a:t>
            </a:r>
            <a:endParaRPr lang="zh-CN" altLang="en-US" sz="28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97230" y="1721485"/>
            <a:ext cx="10796905" cy="341503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Swift简单、冗余、可扩展的架构设计保证了它能够用于IaaS的基础服务，目前Swift已部署在全球各地的公有云、私有云服务中，随着OpenStack的不断完善和发展，Swift将得到更广泛的应用。</a:t>
            </a:r>
            <a:endParaRPr lang="en-US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Swift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可通过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Dashboard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CLI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方式部署，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Dashboard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功能强大、操作更加便捷，可以通过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OpenStack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开放的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RESTFul API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对组件进行二次开发。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7230" y="696595"/>
            <a:ext cx="24606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charset="0"/>
                <a:ea typeface="微软雅黑" charset="0"/>
              </a:rPr>
              <a:t>Swift</a:t>
            </a:r>
            <a:r>
              <a:rPr lang="zh-CN" altLang="en-US" sz="2800" b="1">
                <a:latin typeface="微软雅黑" charset="0"/>
                <a:ea typeface="微软雅黑" charset="0"/>
              </a:rPr>
              <a:t>部署总结</a:t>
            </a:r>
            <a:endParaRPr lang="zh-CN" altLang="en-US" sz="28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80983" y="3044940"/>
            <a:ext cx="662876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/>
              <a:t>Thank You For Watching</a:t>
            </a:r>
            <a:endParaRPr lang="en-US" altLang="zh-CN" sz="4400" b="1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94927" y="3204892"/>
            <a:ext cx="3602146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en-US" altLang="zh-CN" sz="2800" b="1" dirty="0">
                <a:latin typeface="+mj-lt"/>
                <a:ea typeface="微软雅黑" panose="020B0503020204020204" charset="-122"/>
              </a:rPr>
              <a:t>PART ONE</a:t>
            </a:r>
            <a:endParaRPr lang="en-US" altLang="zh-CN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369152"/>
            <a:ext cx="4318534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zh-CN" altLang="en-US" sz="4400" b="1" dirty="0">
                <a:latin typeface="+mj-lt"/>
                <a:ea typeface="微软雅黑" panose="020B0503020204020204" charset="-122"/>
              </a:rPr>
              <a:t>实验背景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090795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2310" y="2829560"/>
            <a:ext cx="10787380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OpenStack是一个开源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IaaS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云平台管理项目，由一系列子项目构成。其六个核心项目担当系统的基础架构，用于处理计算、网络、存储、身份和镜像服务。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7230" y="696595"/>
            <a:ext cx="20605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latin typeface="微软雅黑" charset="0"/>
                <a:ea typeface="微软雅黑" charset="0"/>
                <a:sym typeface="+mn-ea"/>
              </a:rPr>
              <a:t>OpenStack</a:t>
            </a:r>
            <a:endParaRPr lang="zh-CN" altLang="en-US" sz="28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4735" y="91440"/>
            <a:ext cx="7541895" cy="62966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08830" y="6350000"/>
            <a:ext cx="2974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图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1 OpenStack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基础架构图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10565" y="2552065"/>
            <a:ext cx="10770870" cy="175323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OpenStack</a:t>
            </a:r>
            <a:r>
              <a:rPr lang="zh-CN" sz="2400" dirty="0">
                <a:latin typeface="微软雅黑" charset="0"/>
                <a:ea typeface="微软雅黑" charset="0"/>
                <a:cs typeface="微软雅黑" charset="0"/>
              </a:rPr>
              <a:t>有</a:t>
            </a:r>
            <a:r>
              <a:rPr sz="2400" dirty="0">
                <a:latin typeface="微软雅黑" charset="0"/>
                <a:ea typeface="微软雅黑" charset="0"/>
                <a:cs typeface="微软雅黑" charset="0"/>
              </a:rPr>
              <a:t>模块松耦合</a:t>
            </a:r>
            <a:r>
              <a:rPr lang="zh-CN" sz="2400" dirty="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sz="2400" dirty="0">
                <a:latin typeface="微软雅黑" charset="0"/>
                <a:ea typeface="微软雅黑" charset="0"/>
                <a:cs typeface="微软雅黑" charset="0"/>
              </a:rPr>
              <a:t>组件配置灵活</a:t>
            </a:r>
            <a:r>
              <a:rPr lang="zh-CN" sz="2400" dirty="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sz="2400" dirty="0">
                <a:latin typeface="微软雅黑" charset="0"/>
                <a:ea typeface="微软雅黑" charset="0"/>
                <a:cs typeface="微软雅黑" charset="0"/>
              </a:rPr>
              <a:t>二次开发容易</a:t>
            </a:r>
            <a:r>
              <a:rPr lang="zh-CN" sz="2400" dirty="0"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sz="2400" dirty="0">
                <a:latin typeface="微软雅黑" charset="0"/>
                <a:ea typeface="微软雅黑" charset="0"/>
                <a:cs typeface="微软雅黑" charset="0"/>
              </a:rPr>
              <a:t>RESTFul </a:t>
            </a:r>
            <a:r>
              <a:rPr sz="2400" dirty="0">
                <a:latin typeface="微软雅黑" charset="0"/>
                <a:ea typeface="微软雅黑" charset="0"/>
                <a:cs typeface="微软雅黑" charset="0"/>
              </a:rPr>
              <a:t>API</a:t>
            </a:r>
            <a:r>
              <a:rPr lang="zh-CN" sz="2400" dirty="0">
                <a:latin typeface="微软雅黑" charset="0"/>
                <a:ea typeface="微软雅黑" charset="0"/>
                <a:cs typeface="微软雅黑" charset="0"/>
              </a:rPr>
              <a:t>）等特点。</a:t>
            </a:r>
            <a:r>
              <a:rPr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OpenStack的每个主版本系列以字母表顺序（A~Z）命名，以年份及当年内的排序做版本号</a:t>
            </a:r>
            <a:r>
              <a:rPr lang="zh-CN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。</a:t>
            </a:r>
            <a:endParaRPr lang="zh-CN" sz="24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7230" y="696595"/>
            <a:ext cx="20605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latin typeface="微软雅黑" charset="0"/>
                <a:ea typeface="微软雅黑" charset="0"/>
                <a:sym typeface="+mn-ea"/>
              </a:rPr>
              <a:t>OpenStack</a:t>
            </a:r>
            <a:endParaRPr lang="zh-CN" altLang="en-US" sz="28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6080" y="93980"/>
            <a:ext cx="8879840" cy="62560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51730" y="6375400"/>
            <a:ext cx="2288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图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2 OpenStack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版本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12470" y="1721485"/>
            <a:ext cx="10767695" cy="341503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</a:pPr>
            <a:r>
              <a:rPr sz="2400" dirty="0">
                <a:latin typeface="微软雅黑" charset="0"/>
                <a:ea typeface="微软雅黑" charset="0"/>
                <a:cs typeface="微软雅黑" charset="0"/>
              </a:rPr>
              <a:t>OpenStack Object Storage（Swift）是OpenStack开源云计算项目的子项目之一。Swift使用普通硬件来构建冗余的、可扩展的分布式对象存储集群，存储容量可达PB级。</a:t>
            </a:r>
            <a:endParaRPr sz="2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endParaRPr sz="24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>
              <a:lnSpc>
                <a:spcPct val="150000"/>
              </a:lnSpc>
            </a:pPr>
            <a:r>
              <a:rPr sz="2400" dirty="0">
                <a:latin typeface="微软雅黑" charset="0"/>
                <a:ea typeface="微软雅黑" charset="0"/>
                <a:cs typeface="微软雅黑" charset="0"/>
              </a:rPr>
              <a:t>Swift通过在软件层面引入一致性哈希</a:t>
            </a:r>
            <a:r>
              <a:rPr lang="zh-CN" sz="2400" dirty="0">
                <a:latin typeface="微软雅黑" charset="0"/>
                <a:ea typeface="微软雅黑" charset="0"/>
                <a:cs typeface="微软雅黑" charset="0"/>
              </a:rPr>
              <a:t>技术</a:t>
            </a:r>
            <a:r>
              <a:rPr sz="2400" dirty="0">
                <a:latin typeface="微软雅黑" charset="0"/>
                <a:ea typeface="微软雅黑" charset="0"/>
                <a:cs typeface="微软雅黑" charset="0"/>
              </a:rPr>
              <a:t>和数据冗余性，牺牲一定程度的数据一致性来达到高可用性和可伸缩性</a:t>
            </a:r>
            <a:r>
              <a:rPr lang="zh-CN" sz="2400" dirty="0">
                <a:latin typeface="微软雅黑" charset="0"/>
                <a:ea typeface="微软雅黑" charset="0"/>
                <a:cs typeface="微软雅黑" charset="0"/>
              </a:rPr>
              <a:t>的目的。</a:t>
            </a:r>
            <a:endParaRPr lang="zh-CN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7230" y="696595"/>
            <a:ext cx="10356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latin typeface="微软雅黑" charset="0"/>
                <a:ea typeface="微软雅黑" charset="0"/>
                <a:sym typeface="+mn-ea"/>
              </a:rPr>
              <a:t>Swift</a:t>
            </a:r>
            <a:endParaRPr lang="zh-CN" altLang="en-US" sz="28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94927" y="3204892"/>
            <a:ext cx="3602146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en-US" altLang="zh-CN" sz="2800" b="1" dirty="0">
                <a:latin typeface="+mj-lt"/>
                <a:ea typeface="微软雅黑" panose="020B0503020204020204" charset="-122"/>
              </a:rPr>
              <a:t>PART TWO</a:t>
            </a:r>
            <a:endParaRPr lang="en-US" altLang="zh-CN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369152"/>
            <a:ext cx="4318534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zh-CN" altLang="en-US" sz="4400" b="1" dirty="0">
                <a:latin typeface="+mj-lt"/>
                <a:ea typeface="微软雅黑" panose="020B0503020204020204" charset="-122"/>
              </a:rPr>
              <a:t>实验步骤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89817" y="4090795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ISPRING_PRESENTATION_TITLE" val="创意极简点线设计PPT模板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1800</Words>
  <Application>WPS 演示</Application>
  <PresentationFormat>宽屏</PresentationFormat>
  <Paragraphs>130</Paragraphs>
  <Slides>26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</vt:lpstr>
      <vt:lpstr>方正书宋_GBK</vt:lpstr>
      <vt:lpstr>Wingdings</vt:lpstr>
      <vt:lpstr>Segoe UI Light</vt:lpstr>
      <vt:lpstr>苹方-简</vt:lpstr>
      <vt:lpstr>微软雅黑</vt:lpstr>
      <vt:lpstr>汉仪旗黑</vt:lpstr>
      <vt:lpstr>微软雅黑</vt:lpstr>
      <vt:lpstr>Segoe UI</vt:lpstr>
      <vt:lpstr>宋体</vt:lpstr>
      <vt:lpstr>Arial Unicode MS</vt:lpstr>
      <vt:lpstr>Calibri</vt:lpstr>
      <vt:lpstr>Helvetica Neue</vt:lpstr>
      <vt:lpstr>汉仪书宋二KW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创意极简点线设计PPT模板</dc:title>
  <dc:creator>优品PPT</dc:creator>
  <cp:keywords>http:/www.ypppt.com</cp:keywords>
  <dc:description>http://www.ypppt.com/</dc:description>
  <cp:lastModifiedBy>jeffrey</cp:lastModifiedBy>
  <cp:revision>356</cp:revision>
  <dcterms:created xsi:type="dcterms:W3CDTF">2021-11-18T04:58:00Z</dcterms:created>
  <dcterms:modified xsi:type="dcterms:W3CDTF">2021-11-18T04:58:00Z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