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1" r:id="rId3"/>
    <p:sldId id="265" r:id="rId5"/>
    <p:sldId id="318" r:id="rId6"/>
    <p:sldId id="325" r:id="rId7"/>
    <p:sldId id="323" r:id="rId8"/>
    <p:sldId id="319" r:id="rId9"/>
    <p:sldId id="326" r:id="rId10"/>
    <p:sldId id="327" r:id="rId11"/>
    <p:sldId id="328" r:id="rId12"/>
    <p:sldId id="329" r:id="rId13"/>
    <p:sldId id="330" r:id="rId14"/>
    <p:sldId id="331" r:id="rId15"/>
    <p:sldId id="320" r:id="rId16"/>
    <p:sldId id="315" r:id="rId17"/>
    <p:sldId id="321" r:id="rId18"/>
    <p:sldId id="332" r:id="rId19"/>
    <p:sldId id="333" r:id="rId20"/>
    <p:sldId id="273" r:id="rId21"/>
    <p:sldId id="274" r:id="rId22"/>
    <p:sldId id="335" r:id="rId23"/>
    <p:sldId id="27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62" y="66"/>
      </p:cViewPr>
      <p:guideLst>
        <p:guide pos="3840"/>
        <p:guide orient="horz" pos="2160"/>
        <p:guide orient="horz" pos="232"/>
        <p:guide orient="horz" pos="4100"/>
        <p:guide pos="5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bilibili.com/video/BV15y4y1q7w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2366" y="3013825"/>
            <a:ext cx="7327265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单臂路由实现VLAN间通信</a:t>
            </a:r>
            <a:endParaRPr lang="zh-CN" altLang="en-US" sz="4800" b="1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07390" y="513715"/>
            <a:ext cx="4546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步骤三：交换机</a:t>
            </a:r>
            <a:r>
              <a:rPr lang="en-US" altLang="zh-CN" sz="2400" b="1">
                <a:latin typeface="微软雅黑" charset="0"/>
                <a:ea typeface="微软雅黑" charset="0"/>
              </a:rPr>
              <a:t>S1</a:t>
            </a:r>
            <a:r>
              <a:rPr lang="zh-CN" altLang="en-US" sz="2400" b="1">
                <a:latin typeface="微软雅黑" charset="0"/>
                <a:ea typeface="微软雅黑" charset="0"/>
              </a:rPr>
              <a:t>接口模式配置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873250"/>
            <a:ext cx="4257675" cy="3575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45" y="1873250"/>
            <a:ext cx="5732780" cy="2277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348480"/>
            <a:ext cx="5724525" cy="8242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3595" y="129794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Cisco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5652770" y="130683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Huawei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07390" y="513715"/>
            <a:ext cx="4244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步骤四：路由器</a:t>
            </a:r>
            <a:r>
              <a:rPr lang="en-US" altLang="zh-CN" sz="2400" b="1">
                <a:latin typeface="微软雅黑" charset="0"/>
                <a:ea typeface="微软雅黑" charset="0"/>
              </a:rPr>
              <a:t>R1</a:t>
            </a:r>
            <a:r>
              <a:rPr lang="zh-CN" altLang="en-US" sz="2400" b="1">
                <a:latin typeface="微软雅黑" charset="0"/>
                <a:ea typeface="微软雅黑" charset="0"/>
              </a:rPr>
              <a:t>子接口配置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2011680"/>
            <a:ext cx="5620385" cy="2039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75" y="1966595"/>
            <a:ext cx="4244340" cy="2142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9465" y="143573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Cisco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7150735" y="143573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Huawei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07390" y="513715"/>
            <a:ext cx="4371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步骤五：</a:t>
            </a:r>
            <a:r>
              <a:rPr lang="en-US" altLang="zh-CN" sz="2400" b="1">
                <a:latin typeface="微软雅黑" charset="0"/>
                <a:ea typeface="微软雅黑" charset="0"/>
              </a:rPr>
              <a:t>PC1</a:t>
            </a:r>
            <a:r>
              <a:rPr lang="zh-CN" altLang="en-US" sz="2400" b="1">
                <a:latin typeface="微软雅黑" charset="0"/>
                <a:ea typeface="微软雅黑" charset="0"/>
              </a:rPr>
              <a:t>测试</a:t>
            </a:r>
            <a:r>
              <a:rPr lang="en-US" altLang="zh-CN" sz="2400" b="1">
                <a:latin typeface="微软雅黑" charset="0"/>
                <a:ea typeface="微软雅黑" charset="0"/>
              </a:rPr>
              <a:t>VLAN</a:t>
            </a:r>
            <a:r>
              <a:rPr lang="zh-CN" altLang="en-US" sz="2400" b="1">
                <a:latin typeface="微软雅黑" charset="0"/>
                <a:ea typeface="微软雅黑" charset="0"/>
              </a:rPr>
              <a:t>间通信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2020570"/>
            <a:ext cx="4846320" cy="1209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2020570"/>
            <a:ext cx="5572760" cy="39516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8670" y="150558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Cisco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6110605" y="150558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Huawei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THREE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</a:rPr>
              <a:t>实验总结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7590" y="2459990"/>
            <a:ext cx="38207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b="1">
                <a:latin typeface="微软雅黑" charset="0"/>
                <a:ea typeface="微软雅黑" charset="0"/>
              </a:rPr>
              <a:t>PC1 PC2 </a:t>
            </a:r>
            <a:r>
              <a:rPr lang="zh-CN" altLang="en-US" sz="2000" b="1">
                <a:latin typeface="微软雅黑" charset="0"/>
                <a:ea typeface="微软雅黑" charset="0"/>
              </a:rPr>
              <a:t>地址配置</a:t>
            </a:r>
            <a:endParaRPr lang="zh-CN" altLang="en-US" sz="2000" b="1">
              <a:latin typeface="微软雅黑" charset="0"/>
              <a:ea typeface="微软雅黑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交换机</a:t>
            </a: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S1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VLAN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配置</a:t>
            </a:r>
            <a:endParaRPr lang="zh-CN" altLang="en-US" sz="2000" b="1">
              <a:latin typeface="微软雅黑" charset="0"/>
              <a:ea typeface="微软雅黑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交换机</a:t>
            </a: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S1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接口模式配置</a:t>
            </a:r>
            <a:endParaRPr lang="zh-CN" altLang="en-US" sz="2000" b="1">
              <a:latin typeface="微软雅黑" charset="0"/>
              <a:ea typeface="微软雅黑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路由器</a:t>
            </a: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R1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子接口配置</a:t>
            </a:r>
            <a:endParaRPr lang="zh-CN" altLang="en-US" sz="2000" b="1">
              <a:latin typeface="微软雅黑" charset="0"/>
              <a:ea typeface="微软雅黑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PC1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测试</a:t>
            </a: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VLAN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间通信</a:t>
            </a:r>
            <a:endParaRPr lang="zh-CN" altLang="en-US" sz="2000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26160" y="1716405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配置步骤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44845" y="1716405"/>
            <a:ext cx="3618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微软雅黑" charset="0"/>
                <a:ea typeface="微软雅黑" charset="0"/>
              </a:rPr>
              <a:t>Cisco</a:t>
            </a:r>
            <a:r>
              <a:rPr lang="zh-CN" altLang="en-US" sz="2400" b="1">
                <a:latin typeface="微软雅黑" charset="0"/>
                <a:ea typeface="微软雅黑" charset="0"/>
              </a:rPr>
              <a:t>和</a:t>
            </a:r>
            <a:r>
              <a:rPr lang="en-US" altLang="zh-CN" sz="2400" b="1">
                <a:latin typeface="微软雅黑" charset="0"/>
                <a:ea typeface="微软雅黑" charset="0"/>
              </a:rPr>
              <a:t>Huawei</a:t>
            </a:r>
            <a:r>
              <a:rPr lang="zh-CN" altLang="en-US" sz="2400" b="1">
                <a:latin typeface="微软雅黑" charset="0"/>
                <a:ea typeface="微软雅黑" charset="0"/>
              </a:rPr>
              <a:t>配置差异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44845" y="2459990"/>
            <a:ext cx="52895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b="1">
                <a:latin typeface="微软雅黑" charset="0"/>
                <a:ea typeface="微软雅黑" charset="0"/>
              </a:rPr>
              <a:t>Cisco</a:t>
            </a:r>
            <a:r>
              <a:rPr lang="zh-CN" altLang="en-US" sz="2000" b="1">
                <a:latin typeface="微软雅黑" charset="0"/>
                <a:ea typeface="微软雅黑" charset="0"/>
              </a:rPr>
              <a:t>需要主动</a:t>
            </a:r>
            <a:r>
              <a:rPr lang="en-US" altLang="zh-CN" sz="2000" b="1">
                <a:latin typeface="微软雅黑" charset="0"/>
                <a:ea typeface="微软雅黑" charset="0"/>
              </a:rPr>
              <a:t>no shutdown</a:t>
            </a:r>
            <a:r>
              <a:rPr lang="zh-CN" altLang="en-US" sz="2000" b="1">
                <a:latin typeface="微软雅黑" charset="0"/>
                <a:ea typeface="微软雅黑" charset="0"/>
              </a:rPr>
              <a:t>接口</a:t>
            </a:r>
            <a:endParaRPr lang="zh-CN" altLang="en-US" sz="2000" b="1">
              <a:latin typeface="微软雅黑" charset="0"/>
              <a:ea typeface="微软雅黑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查看当前配置</a:t>
            </a: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dis cur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show run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的不同</a:t>
            </a:r>
            <a:endParaRPr lang="zh-CN" altLang="en-US" sz="2000" b="1">
              <a:latin typeface="微软雅黑" charset="0"/>
              <a:ea typeface="微软雅黑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000" b="1">
                <a:latin typeface="微软雅黑" charset="0"/>
                <a:ea typeface="微软雅黑" charset="0"/>
                <a:sym typeface="+mn-ea"/>
              </a:rPr>
              <a:t>Huawei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需要主动开启子接口</a:t>
            </a:r>
            <a:r>
              <a:rPr lang="en-US" altLang="zh-CN" sz="2000" b="1">
                <a:latin typeface="微软雅黑" charset="0"/>
                <a:ea typeface="微软雅黑" charset="0"/>
                <a:sym typeface="+mn-ea"/>
              </a:rPr>
              <a:t>ARP</a:t>
            </a: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广播</a:t>
            </a:r>
            <a:endParaRPr lang="zh-CN" altLang="en-US" sz="2000" b="1">
              <a:latin typeface="微软雅黑" charset="0"/>
              <a:ea typeface="微软雅黑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b="1">
                <a:latin typeface="微软雅黑" charset="0"/>
                <a:ea typeface="微软雅黑" charset="0"/>
                <a:sym typeface="+mn-ea"/>
              </a:rPr>
              <a:t>其他细节配置的不同</a:t>
            </a:r>
            <a:endParaRPr lang="zh-CN" altLang="en-US" sz="2000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FOUR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</a:rPr>
              <a:t>课外拓展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8425" y="824230"/>
            <a:ext cx="9455150" cy="52095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244600"/>
            <a:ext cx="10262235" cy="4368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350" y="1721485"/>
            <a:ext cx="69443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网络切片是将一个物理切割成多个虚拟的端到端的网络，每一个都可获得逻辑独立的网络资源，且各切片之间可相互绝缘。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因此，当某一个切片中产生错误或故障时，并不会影响其他切片。而5G切片，就是将5G网络切出多张虚拟网络，从而支持更多业务。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2350" y="1078230"/>
            <a:ext cx="211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5G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切片定义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0280" y="1998345"/>
            <a:ext cx="69443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进入5G时代，我们需要解决最大的难题就是万物互联。换句话说，它们对于网络的移动性、安全性、时延、可靠性，甚至是计费方式的需求是不同的。所以，5G网络必须得像瑞士军刀一样灵活方便且具有多功能性。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2350" y="1078230"/>
            <a:ext cx="211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5G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切片目的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89866" y="1312645"/>
            <a:ext cx="1663065" cy="1353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800" dirty="0"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en-US" altLang="zh-CN" sz="6000" dirty="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2400" dirty="0">
                <a:latin typeface="微软雅黑" charset="0"/>
                <a:ea typeface="微软雅黑" charset="0"/>
                <a:cs typeface="微软雅黑" charset="0"/>
              </a:rPr>
              <a:t>CONTENT</a:t>
            </a:r>
            <a:endParaRPr lang="en-US" altLang="zh-CN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6715" y="3441065"/>
            <a:ext cx="1751330" cy="1052830"/>
            <a:chOff x="3784" y="6435"/>
            <a:chExt cx="2758" cy="1658"/>
          </a:xfrm>
        </p:grpSpPr>
        <p:sp>
          <p:nvSpPr>
            <p:cNvPr id="17" name="文本框 16"/>
            <p:cNvSpPr txBox="1"/>
            <p:nvPr/>
          </p:nvSpPr>
          <p:spPr>
            <a:xfrm>
              <a:off x="3914" y="7205"/>
              <a:ext cx="2499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ONE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84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实验背景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87" y="7915"/>
              <a:ext cx="2580" cy="1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60825" y="3441065"/>
            <a:ext cx="1751330" cy="1052830"/>
            <a:chOff x="6748" y="6435"/>
            <a:chExt cx="2758" cy="1658"/>
          </a:xfrm>
        </p:grpSpPr>
        <p:sp>
          <p:nvSpPr>
            <p:cNvPr id="18" name="文本框 17"/>
            <p:cNvSpPr txBox="1"/>
            <p:nvPr/>
          </p:nvSpPr>
          <p:spPr>
            <a:xfrm>
              <a:off x="6786" y="7167"/>
              <a:ext cx="269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TWO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48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实验步骤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59" y="7915"/>
              <a:ext cx="2580" cy="1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64935" y="3441065"/>
            <a:ext cx="1751330" cy="1052830"/>
            <a:chOff x="9880" y="6435"/>
            <a:chExt cx="2758" cy="1658"/>
          </a:xfrm>
        </p:grpSpPr>
        <p:sp>
          <p:nvSpPr>
            <p:cNvPr id="19" name="文本框 18"/>
            <p:cNvSpPr txBox="1"/>
            <p:nvPr/>
          </p:nvSpPr>
          <p:spPr>
            <a:xfrm>
              <a:off x="9886" y="7167"/>
              <a:ext cx="2753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THREE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80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实验总结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970" y="7915"/>
              <a:ext cx="2580" cy="17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69045" y="3441065"/>
            <a:ext cx="1751330" cy="1052830"/>
            <a:chOff x="13201" y="6435"/>
            <a:chExt cx="2758" cy="1658"/>
          </a:xfrm>
        </p:grpSpPr>
        <p:sp>
          <p:nvSpPr>
            <p:cNvPr id="20" name="文本框 19"/>
            <p:cNvSpPr txBox="1"/>
            <p:nvPr/>
          </p:nvSpPr>
          <p:spPr>
            <a:xfrm>
              <a:off x="13291" y="7167"/>
              <a:ext cx="2580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+mj-lt"/>
                  <a:ea typeface="微软雅黑" panose="020B0503020204020204" charset="-122"/>
                </a:rPr>
                <a:t>PART</a:t>
              </a:r>
              <a:r>
                <a:rPr lang="zh-CN" altLang="en-US" dirty="0">
                  <a:latin typeface="+mj-lt"/>
                  <a:ea typeface="微软雅黑" panose="020B0503020204020204" charset="-122"/>
                </a:rPr>
                <a:t> </a:t>
              </a:r>
              <a:r>
                <a:rPr lang="en-US" altLang="zh-CN" dirty="0">
                  <a:latin typeface="+mj-lt"/>
                  <a:ea typeface="微软雅黑" panose="020B0503020204020204" charset="-122"/>
                </a:rPr>
                <a:t>FOUR</a:t>
              </a:r>
              <a:endParaRPr lang="en-US" altLang="zh-CN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1" y="6435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+mj-lt"/>
                  <a:ea typeface="微软雅黑" panose="020B0503020204020204" charset="-122"/>
                </a:rPr>
                <a:t>课外拓展</a:t>
              </a:r>
              <a:endParaRPr lang="zh-CN" altLang="en-US" sz="2800" b="1" dirty="0">
                <a:latin typeface="+mj-lt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90" y="7915"/>
              <a:ext cx="2580" cy="1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04770" y="3199130"/>
            <a:ext cx="69824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  <a:hlinkClick r:id="rId1" action="ppaction://hlinkfile"/>
              </a:rPr>
              <a:t>https://www.bilibili.com/video/BV15y4y1q7wQ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0983" y="3044940"/>
            <a:ext cx="662876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 For Watching</a:t>
            </a:r>
            <a:endParaRPr lang="en-US" altLang="zh-CN" sz="4400" b="1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ONE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</a:rPr>
              <a:t>实验背景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20405" y="4686103"/>
            <a:ext cx="30962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</a:rPr>
              <a:t>三层交换机实现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VLAN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</a:rPr>
              <a:t>间通信</a:t>
            </a:r>
            <a:endParaRPr lang="zh-CN" altLang="en-US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7986" y="4686103"/>
            <a:ext cx="286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</a:rPr>
              <a:t>单臂路由实现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VLAN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</a:rPr>
              <a:t>间通信</a:t>
            </a:r>
            <a:endParaRPr lang="zh-CN" altLang="en-US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97732" y="4686103"/>
            <a:ext cx="3554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</a:rPr>
              <a:t>路由器物理接口实现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VALN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</a:rPr>
              <a:t>间通信</a:t>
            </a:r>
            <a:endParaRPr lang="zh-CN" altLang="en-US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975360" y="1705610"/>
            <a:ext cx="2534920" cy="2534920"/>
            <a:chOff x="1564" y="2155"/>
            <a:chExt cx="3992" cy="399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l="68830" t="39363" r="20020" b="39553"/>
            <a:stretch>
              <a:fillRect/>
            </a:stretch>
          </p:blipFill>
          <p:spPr>
            <a:xfrm>
              <a:off x="1564" y="2155"/>
              <a:ext cx="3992" cy="3992"/>
            </a:xfrm>
            <a:prstGeom prst="ellipse">
              <a:avLst/>
            </a:prstGeom>
          </p:spPr>
        </p:pic>
        <p:grpSp>
          <p:nvGrpSpPr>
            <p:cNvPr id="4" name="Group 32"/>
            <p:cNvGrpSpPr>
              <a:grpSpLocks noChangeAspect="1"/>
            </p:cNvGrpSpPr>
            <p:nvPr/>
          </p:nvGrpSpPr>
          <p:grpSpPr bwMode="auto">
            <a:xfrm>
              <a:off x="2845" y="3734"/>
              <a:ext cx="1430" cy="1015"/>
              <a:chOff x="4354" y="1098"/>
              <a:chExt cx="800" cy="56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0" name="Freeform 33"/>
              <p:cNvSpPr>
                <a:spLocks noEditPoints="1"/>
              </p:cNvSpPr>
              <p:nvPr/>
            </p:nvSpPr>
            <p:spPr bwMode="auto">
              <a:xfrm>
                <a:off x="4441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4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34"/>
              <p:cNvSpPr>
                <a:spLocks noEditPoints="1"/>
              </p:cNvSpPr>
              <p:nvPr/>
            </p:nvSpPr>
            <p:spPr bwMode="auto">
              <a:xfrm>
                <a:off x="4354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35"/>
              <p:cNvSpPr>
                <a:spLocks noEditPoints="1"/>
              </p:cNvSpPr>
              <p:nvPr/>
            </p:nvSpPr>
            <p:spPr bwMode="auto">
              <a:xfrm>
                <a:off x="4355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 36"/>
              <p:cNvSpPr/>
              <p:nvPr/>
            </p:nvSpPr>
            <p:spPr bwMode="auto">
              <a:xfrm>
                <a:off x="4702" y="1225"/>
                <a:ext cx="50" cy="48"/>
              </a:xfrm>
              <a:custGeom>
                <a:avLst/>
                <a:gdLst>
                  <a:gd name="T0" fmla="*/ 50 w 50"/>
                  <a:gd name="T1" fmla="*/ 24 h 48"/>
                  <a:gd name="T2" fmla="*/ 47 w 50"/>
                  <a:gd name="T3" fmla="*/ 36 h 48"/>
                  <a:gd name="T4" fmla="*/ 40 w 50"/>
                  <a:gd name="T5" fmla="*/ 30 h 48"/>
                  <a:gd name="T6" fmla="*/ 41 w 50"/>
                  <a:gd name="T7" fmla="*/ 24 h 48"/>
                  <a:gd name="T8" fmla="*/ 25 w 50"/>
                  <a:gd name="T9" fmla="*/ 8 h 48"/>
                  <a:gd name="T10" fmla="*/ 9 w 50"/>
                  <a:gd name="T11" fmla="*/ 24 h 48"/>
                  <a:gd name="T12" fmla="*/ 19 w 50"/>
                  <a:gd name="T13" fmla="*/ 40 h 48"/>
                  <a:gd name="T14" fmla="*/ 19 w 50"/>
                  <a:gd name="T15" fmla="*/ 48 h 48"/>
                  <a:gd name="T16" fmla="*/ 0 w 50"/>
                  <a:gd name="T17" fmla="*/ 24 h 48"/>
                  <a:gd name="T18" fmla="*/ 25 w 50"/>
                  <a:gd name="T19" fmla="*/ 0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cubicBezTo>
                      <a:pt x="50" y="29"/>
                      <a:pt x="48" y="33"/>
                      <a:pt x="47" y="36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28"/>
                      <a:pt x="41" y="26"/>
                      <a:pt x="41" y="24"/>
                    </a:cubicBezTo>
                    <a:cubicBezTo>
                      <a:pt x="41" y="15"/>
                      <a:pt x="34" y="8"/>
                      <a:pt x="25" y="8"/>
                    </a:cubicBezTo>
                    <a:cubicBezTo>
                      <a:pt x="16" y="8"/>
                      <a:pt x="9" y="15"/>
                      <a:pt x="9" y="24"/>
                    </a:cubicBezTo>
                    <a:cubicBezTo>
                      <a:pt x="9" y="31"/>
                      <a:pt x="13" y="37"/>
                      <a:pt x="19" y="40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8" y="45"/>
                      <a:pt x="0" y="36"/>
                      <a:pt x="0" y="24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 37"/>
              <p:cNvSpPr/>
              <p:nvPr/>
            </p:nvSpPr>
            <p:spPr bwMode="auto">
              <a:xfrm>
                <a:off x="4682" y="1204"/>
                <a:ext cx="90" cy="90"/>
              </a:xfrm>
              <a:custGeom>
                <a:avLst/>
                <a:gdLst>
                  <a:gd name="T0" fmla="*/ 45 w 90"/>
                  <a:gd name="T1" fmla="*/ 0 h 90"/>
                  <a:gd name="T2" fmla="*/ 0 w 90"/>
                  <a:gd name="T3" fmla="*/ 45 h 90"/>
                  <a:gd name="T4" fmla="*/ 39 w 90"/>
                  <a:gd name="T5" fmla="*/ 90 h 90"/>
                  <a:gd name="T6" fmla="*/ 39 w 90"/>
                  <a:gd name="T7" fmla="*/ 82 h 90"/>
                  <a:gd name="T8" fmla="*/ 8 w 90"/>
                  <a:gd name="T9" fmla="*/ 45 h 90"/>
                  <a:gd name="T10" fmla="*/ 45 w 90"/>
                  <a:gd name="T11" fmla="*/ 9 h 90"/>
                  <a:gd name="T12" fmla="*/ 82 w 90"/>
                  <a:gd name="T13" fmla="*/ 45 h 90"/>
                  <a:gd name="T14" fmla="*/ 75 w 90"/>
                  <a:gd name="T15" fmla="*/ 66 h 90"/>
                  <a:gd name="T16" fmla="*/ 81 w 90"/>
                  <a:gd name="T17" fmla="*/ 72 h 90"/>
                  <a:gd name="T18" fmla="*/ 90 w 90"/>
                  <a:gd name="T19" fmla="*/ 45 h 90"/>
                  <a:gd name="T20" fmla="*/ 45 w 90"/>
                  <a:gd name="T2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8"/>
                      <a:pt x="17" y="87"/>
                      <a:pt x="39" y="90"/>
                    </a:cubicBezTo>
                    <a:cubicBezTo>
                      <a:pt x="39" y="82"/>
                      <a:pt x="39" y="82"/>
                      <a:pt x="39" y="82"/>
                    </a:cubicBezTo>
                    <a:cubicBezTo>
                      <a:pt x="21" y="79"/>
                      <a:pt x="8" y="64"/>
                      <a:pt x="8" y="45"/>
                    </a:cubicBezTo>
                    <a:cubicBezTo>
                      <a:pt x="8" y="25"/>
                      <a:pt x="25" y="9"/>
                      <a:pt x="45" y="9"/>
                    </a:cubicBezTo>
                    <a:cubicBezTo>
                      <a:pt x="65" y="9"/>
                      <a:pt x="82" y="25"/>
                      <a:pt x="82" y="45"/>
                    </a:cubicBezTo>
                    <a:cubicBezTo>
                      <a:pt x="82" y="53"/>
                      <a:pt x="79" y="60"/>
                      <a:pt x="75" y="66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7" y="65"/>
                      <a:pt x="90" y="55"/>
                      <a:pt x="90" y="45"/>
                    </a:cubicBezTo>
                    <a:cubicBezTo>
                      <a:pt x="90" y="21"/>
                      <a:pt x="70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38"/>
              <p:cNvSpPr/>
              <p:nvPr/>
            </p:nvSpPr>
            <p:spPr bwMode="auto">
              <a:xfrm>
                <a:off x="4727" y="1248"/>
                <a:ext cx="99" cy="167"/>
              </a:xfrm>
              <a:custGeom>
                <a:avLst/>
                <a:gdLst>
                  <a:gd name="T0" fmla="*/ 0 w 99"/>
                  <a:gd name="T1" fmla="*/ 1 h 167"/>
                  <a:gd name="T2" fmla="*/ 0 w 99"/>
                  <a:gd name="T3" fmla="*/ 1 h 167"/>
                  <a:gd name="T4" fmla="*/ 0 w 99"/>
                  <a:gd name="T5" fmla="*/ 143 h 167"/>
                  <a:gd name="T6" fmla="*/ 0 w 99"/>
                  <a:gd name="T7" fmla="*/ 143 h 167"/>
                  <a:gd name="T8" fmla="*/ 1 w 99"/>
                  <a:gd name="T9" fmla="*/ 143 h 167"/>
                  <a:gd name="T10" fmla="*/ 1 w 99"/>
                  <a:gd name="T11" fmla="*/ 143 h 167"/>
                  <a:gd name="T12" fmla="*/ 29 w 99"/>
                  <a:gd name="T13" fmla="*/ 119 h 167"/>
                  <a:gd name="T14" fmla="*/ 29 w 99"/>
                  <a:gd name="T15" fmla="*/ 119 h 167"/>
                  <a:gd name="T16" fmla="*/ 29 w 99"/>
                  <a:gd name="T17" fmla="*/ 119 h 167"/>
                  <a:gd name="T18" fmla="*/ 30 w 99"/>
                  <a:gd name="T19" fmla="*/ 119 h 167"/>
                  <a:gd name="T20" fmla="*/ 47 w 99"/>
                  <a:gd name="T21" fmla="*/ 163 h 167"/>
                  <a:gd name="T22" fmla="*/ 50 w 99"/>
                  <a:gd name="T23" fmla="*/ 166 h 167"/>
                  <a:gd name="T24" fmla="*/ 54 w 99"/>
                  <a:gd name="T25" fmla="*/ 166 h 167"/>
                  <a:gd name="T26" fmla="*/ 76 w 99"/>
                  <a:gd name="T27" fmla="*/ 157 h 167"/>
                  <a:gd name="T28" fmla="*/ 79 w 99"/>
                  <a:gd name="T29" fmla="*/ 155 h 167"/>
                  <a:gd name="T30" fmla="*/ 79 w 99"/>
                  <a:gd name="T31" fmla="*/ 151 h 167"/>
                  <a:gd name="T32" fmla="*/ 61 w 99"/>
                  <a:gd name="T33" fmla="*/ 107 h 167"/>
                  <a:gd name="T34" fmla="*/ 61 w 99"/>
                  <a:gd name="T35" fmla="*/ 106 h 167"/>
                  <a:gd name="T36" fmla="*/ 61 w 99"/>
                  <a:gd name="T37" fmla="*/ 106 h 167"/>
                  <a:gd name="T38" fmla="*/ 62 w 99"/>
                  <a:gd name="T39" fmla="*/ 106 h 167"/>
                  <a:gd name="T40" fmla="*/ 98 w 99"/>
                  <a:gd name="T41" fmla="*/ 104 h 167"/>
                  <a:gd name="T42" fmla="*/ 99 w 99"/>
                  <a:gd name="T43" fmla="*/ 104 h 167"/>
                  <a:gd name="T44" fmla="*/ 99 w 99"/>
                  <a:gd name="T45" fmla="*/ 104 h 167"/>
                  <a:gd name="T46" fmla="*/ 99 w 99"/>
                  <a:gd name="T47" fmla="*/ 103 h 167"/>
                  <a:gd name="T48" fmla="*/ 1 w 99"/>
                  <a:gd name="T49" fmla="*/ 1 h 167"/>
                  <a:gd name="T50" fmla="*/ 0 w 99"/>
                  <a:gd name="T51" fmla="*/ 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9" h="167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30" y="119"/>
                      <a:pt x="30" y="119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8" y="164"/>
                      <a:pt x="49" y="165"/>
                      <a:pt x="50" y="166"/>
                    </a:cubicBezTo>
                    <a:cubicBezTo>
                      <a:pt x="52" y="167"/>
                      <a:pt x="53" y="167"/>
                      <a:pt x="54" y="166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7" y="157"/>
                      <a:pt x="78" y="156"/>
                      <a:pt x="79" y="155"/>
                    </a:cubicBezTo>
                    <a:cubicBezTo>
                      <a:pt x="79" y="153"/>
                      <a:pt x="79" y="152"/>
                      <a:pt x="79" y="151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2" y="106"/>
                      <a:pt x="62" y="106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3"/>
                      <a:pt x="99" y="10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4828540" y="1705610"/>
            <a:ext cx="2534920" cy="2534920"/>
            <a:chOff x="1564" y="2155"/>
            <a:chExt cx="3992" cy="399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 rotWithShape="1">
            <a:blip r:embed="rId1"/>
            <a:srcRect l="68830" t="39363" r="20020" b="39553"/>
            <a:stretch>
              <a:fillRect/>
            </a:stretch>
          </p:blipFill>
          <p:spPr>
            <a:xfrm>
              <a:off x="1564" y="2155"/>
              <a:ext cx="3992" cy="3992"/>
            </a:xfrm>
            <a:prstGeom prst="ellipse">
              <a:avLst/>
            </a:prstGeom>
          </p:spPr>
        </p:pic>
        <p:grpSp>
          <p:nvGrpSpPr>
            <p:cNvPr id="56" name="Group 32"/>
            <p:cNvGrpSpPr>
              <a:grpSpLocks noChangeAspect="1"/>
            </p:cNvGrpSpPr>
            <p:nvPr/>
          </p:nvGrpSpPr>
          <p:grpSpPr bwMode="auto">
            <a:xfrm>
              <a:off x="2845" y="3734"/>
              <a:ext cx="1430" cy="1015"/>
              <a:chOff x="4354" y="1098"/>
              <a:chExt cx="800" cy="56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7" name="Freeform 33"/>
              <p:cNvSpPr>
                <a:spLocks noEditPoints="1"/>
              </p:cNvSpPr>
              <p:nvPr/>
            </p:nvSpPr>
            <p:spPr bwMode="auto">
              <a:xfrm>
                <a:off x="4441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4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34"/>
              <p:cNvSpPr>
                <a:spLocks noEditPoints="1"/>
              </p:cNvSpPr>
              <p:nvPr/>
            </p:nvSpPr>
            <p:spPr bwMode="auto">
              <a:xfrm>
                <a:off x="4354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35"/>
              <p:cNvSpPr>
                <a:spLocks noEditPoints="1"/>
              </p:cNvSpPr>
              <p:nvPr/>
            </p:nvSpPr>
            <p:spPr bwMode="auto">
              <a:xfrm>
                <a:off x="4355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36"/>
              <p:cNvSpPr/>
              <p:nvPr/>
            </p:nvSpPr>
            <p:spPr bwMode="auto">
              <a:xfrm>
                <a:off x="4702" y="1225"/>
                <a:ext cx="50" cy="48"/>
              </a:xfrm>
              <a:custGeom>
                <a:avLst/>
                <a:gdLst>
                  <a:gd name="T0" fmla="*/ 50 w 50"/>
                  <a:gd name="T1" fmla="*/ 24 h 48"/>
                  <a:gd name="T2" fmla="*/ 47 w 50"/>
                  <a:gd name="T3" fmla="*/ 36 h 48"/>
                  <a:gd name="T4" fmla="*/ 40 w 50"/>
                  <a:gd name="T5" fmla="*/ 30 h 48"/>
                  <a:gd name="T6" fmla="*/ 41 w 50"/>
                  <a:gd name="T7" fmla="*/ 24 h 48"/>
                  <a:gd name="T8" fmla="*/ 25 w 50"/>
                  <a:gd name="T9" fmla="*/ 8 h 48"/>
                  <a:gd name="T10" fmla="*/ 9 w 50"/>
                  <a:gd name="T11" fmla="*/ 24 h 48"/>
                  <a:gd name="T12" fmla="*/ 19 w 50"/>
                  <a:gd name="T13" fmla="*/ 40 h 48"/>
                  <a:gd name="T14" fmla="*/ 19 w 50"/>
                  <a:gd name="T15" fmla="*/ 48 h 48"/>
                  <a:gd name="T16" fmla="*/ 0 w 50"/>
                  <a:gd name="T17" fmla="*/ 24 h 48"/>
                  <a:gd name="T18" fmla="*/ 25 w 50"/>
                  <a:gd name="T19" fmla="*/ 0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cubicBezTo>
                      <a:pt x="50" y="29"/>
                      <a:pt x="48" y="33"/>
                      <a:pt x="47" y="36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28"/>
                      <a:pt x="41" y="26"/>
                      <a:pt x="41" y="24"/>
                    </a:cubicBezTo>
                    <a:cubicBezTo>
                      <a:pt x="41" y="15"/>
                      <a:pt x="34" y="8"/>
                      <a:pt x="25" y="8"/>
                    </a:cubicBezTo>
                    <a:cubicBezTo>
                      <a:pt x="16" y="8"/>
                      <a:pt x="9" y="15"/>
                      <a:pt x="9" y="24"/>
                    </a:cubicBezTo>
                    <a:cubicBezTo>
                      <a:pt x="9" y="31"/>
                      <a:pt x="13" y="37"/>
                      <a:pt x="19" y="40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8" y="45"/>
                      <a:pt x="0" y="36"/>
                      <a:pt x="0" y="24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37"/>
              <p:cNvSpPr/>
              <p:nvPr/>
            </p:nvSpPr>
            <p:spPr bwMode="auto">
              <a:xfrm>
                <a:off x="4682" y="1204"/>
                <a:ext cx="90" cy="90"/>
              </a:xfrm>
              <a:custGeom>
                <a:avLst/>
                <a:gdLst>
                  <a:gd name="T0" fmla="*/ 45 w 90"/>
                  <a:gd name="T1" fmla="*/ 0 h 90"/>
                  <a:gd name="T2" fmla="*/ 0 w 90"/>
                  <a:gd name="T3" fmla="*/ 45 h 90"/>
                  <a:gd name="T4" fmla="*/ 39 w 90"/>
                  <a:gd name="T5" fmla="*/ 90 h 90"/>
                  <a:gd name="T6" fmla="*/ 39 w 90"/>
                  <a:gd name="T7" fmla="*/ 82 h 90"/>
                  <a:gd name="T8" fmla="*/ 8 w 90"/>
                  <a:gd name="T9" fmla="*/ 45 h 90"/>
                  <a:gd name="T10" fmla="*/ 45 w 90"/>
                  <a:gd name="T11" fmla="*/ 9 h 90"/>
                  <a:gd name="T12" fmla="*/ 82 w 90"/>
                  <a:gd name="T13" fmla="*/ 45 h 90"/>
                  <a:gd name="T14" fmla="*/ 75 w 90"/>
                  <a:gd name="T15" fmla="*/ 66 h 90"/>
                  <a:gd name="T16" fmla="*/ 81 w 90"/>
                  <a:gd name="T17" fmla="*/ 72 h 90"/>
                  <a:gd name="T18" fmla="*/ 90 w 90"/>
                  <a:gd name="T19" fmla="*/ 45 h 90"/>
                  <a:gd name="T20" fmla="*/ 45 w 90"/>
                  <a:gd name="T2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8"/>
                      <a:pt x="17" y="87"/>
                      <a:pt x="39" y="90"/>
                    </a:cubicBezTo>
                    <a:cubicBezTo>
                      <a:pt x="39" y="82"/>
                      <a:pt x="39" y="82"/>
                      <a:pt x="39" y="82"/>
                    </a:cubicBezTo>
                    <a:cubicBezTo>
                      <a:pt x="21" y="79"/>
                      <a:pt x="8" y="64"/>
                      <a:pt x="8" y="45"/>
                    </a:cubicBezTo>
                    <a:cubicBezTo>
                      <a:pt x="8" y="25"/>
                      <a:pt x="25" y="9"/>
                      <a:pt x="45" y="9"/>
                    </a:cubicBezTo>
                    <a:cubicBezTo>
                      <a:pt x="65" y="9"/>
                      <a:pt x="82" y="25"/>
                      <a:pt x="82" y="45"/>
                    </a:cubicBezTo>
                    <a:cubicBezTo>
                      <a:pt x="82" y="53"/>
                      <a:pt x="79" y="60"/>
                      <a:pt x="75" y="66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7" y="65"/>
                      <a:pt x="90" y="55"/>
                      <a:pt x="90" y="45"/>
                    </a:cubicBezTo>
                    <a:cubicBezTo>
                      <a:pt x="90" y="21"/>
                      <a:pt x="70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38"/>
              <p:cNvSpPr/>
              <p:nvPr/>
            </p:nvSpPr>
            <p:spPr bwMode="auto">
              <a:xfrm>
                <a:off x="4727" y="1248"/>
                <a:ext cx="99" cy="167"/>
              </a:xfrm>
              <a:custGeom>
                <a:avLst/>
                <a:gdLst>
                  <a:gd name="T0" fmla="*/ 0 w 99"/>
                  <a:gd name="T1" fmla="*/ 1 h 167"/>
                  <a:gd name="T2" fmla="*/ 0 w 99"/>
                  <a:gd name="T3" fmla="*/ 1 h 167"/>
                  <a:gd name="T4" fmla="*/ 0 w 99"/>
                  <a:gd name="T5" fmla="*/ 143 h 167"/>
                  <a:gd name="T6" fmla="*/ 0 w 99"/>
                  <a:gd name="T7" fmla="*/ 143 h 167"/>
                  <a:gd name="T8" fmla="*/ 1 w 99"/>
                  <a:gd name="T9" fmla="*/ 143 h 167"/>
                  <a:gd name="T10" fmla="*/ 1 w 99"/>
                  <a:gd name="T11" fmla="*/ 143 h 167"/>
                  <a:gd name="T12" fmla="*/ 29 w 99"/>
                  <a:gd name="T13" fmla="*/ 119 h 167"/>
                  <a:gd name="T14" fmla="*/ 29 w 99"/>
                  <a:gd name="T15" fmla="*/ 119 h 167"/>
                  <a:gd name="T16" fmla="*/ 29 w 99"/>
                  <a:gd name="T17" fmla="*/ 119 h 167"/>
                  <a:gd name="T18" fmla="*/ 30 w 99"/>
                  <a:gd name="T19" fmla="*/ 119 h 167"/>
                  <a:gd name="T20" fmla="*/ 47 w 99"/>
                  <a:gd name="T21" fmla="*/ 163 h 167"/>
                  <a:gd name="T22" fmla="*/ 50 w 99"/>
                  <a:gd name="T23" fmla="*/ 166 h 167"/>
                  <a:gd name="T24" fmla="*/ 54 w 99"/>
                  <a:gd name="T25" fmla="*/ 166 h 167"/>
                  <a:gd name="T26" fmla="*/ 76 w 99"/>
                  <a:gd name="T27" fmla="*/ 157 h 167"/>
                  <a:gd name="T28" fmla="*/ 79 w 99"/>
                  <a:gd name="T29" fmla="*/ 155 h 167"/>
                  <a:gd name="T30" fmla="*/ 79 w 99"/>
                  <a:gd name="T31" fmla="*/ 151 h 167"/>
                  <a:gd name="T32" fmla="*/ 61 w 99"/>
                  <a:gd name="T33" fmla="*/ 107 h 167"/>
                  <a:gd name="T34" fmla="*/ 61 w 99"/>
                  <a:gd name="T35" fmla="*/ 106 h 167"/>
                  <a:gd name="T36" fmla="*/ 61 w 99"/>
                  <a:gd name="T37" fmla="*/ 106 h 167"/>
                  <a:gd name="T38" fmla="*/ 62 w 99"/>
                  <a:gd name="T39" fmla="*/ 106 h 167"/>
                  <a:gd name="T40" fmla="*/ 98 w 99"/>
                  <a:gd name="T41" fmla="*/ 104 h 167"/>
                  <a:gd name="T42" fmla="*/ 99 w 99"/>
                  <a:gd name="T43" fmla="*/ 104 h 167"/>
                  <a:gd name="T44" fmla="*/ 99 w 99"/>
                  <a:gd name="T45" fmla="*/ 104 h 167"/>
                  <a:gd name="T46" fmla="*/ 99 w 99"/>
                  <a:gd name="T47" fmla="*/ 103 h 167"/>
                  <a:gd name="T48" fmla="*/ 1 w 99"/>
                  <a:gd name="T49" fmla="*/ 1 h 167"/>
                  <a:gd name="T50" fmla="*/ 0 w 99"/>
                  <a:gd name="T51" fmla="*/ 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9" h="167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30" y="119"/>
                      <a:pt x="30" y="119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8" y="164"/>
                      <a:pt x="49" y="165"/>
                      <a:pt x="50" y="166"/>
                    </a:cubicBezTo>
                    <a:cubicBezTo>
                      <a:pt x="52" y="167"/>
                      <a:pt x="53" y="167"/>
                      <a:pt x="54" y="166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7" y="157"/>
                      <a:pt x="78" y="156"/>
                      <a:pt x="79" y="155"/>
                    </a:cubicBezTo>
                    <a:cubicBezTo>
                      <a:pt x="79" y="153"/>
                      <a:pt x="79" y="152"/>
                      <a:pt x="79" y="151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2" y="106"/>
                      <a:pt x="62" y="106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3"/>
                      <a:pt x="99" y="10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8681720" y="1705610"/>
            <a:ext cx="2534920" cy="2534920"/>
            <a:chOff x="1564" y="2155"/>
            <a:chExt cx="3992" cy="3992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1"/>
            <a:srcRect l="68830" t="39363" r="20020" b="39553"/>
            <a:stretch>
              <a:fillRect/>
            </a:stretch>
          </p:blipFill>
          <p:spPr>
            <a:xfrm>
              <a:off x="1564" y="2155"/>
              <a:ext cx="3992" cy="3992"/>
            </a:xfrm>
            <a:prstGeom prst="ellipse">
              <a:avLst/>
            </a:prstGeom>
          </p:spPr>
        </p:pic>
        <p:grpSp>
          <p:nvGrpSpPr>
            <p:cNvPr id="65" name="Group 32"/>
            <p:cNvGrpSpPr>
              <a:grpSpLocks noChangeAspect="1"/>
            </p:cNvGrpSpPr>
            <p:nvPr/>
          </p:nvGrpSpPr>
          <p:grpSpPr bwMode="auto">
            <a:xfrm>
              <a:off x="2845" y="3734"/>
              <a:ext cx="1430" cy="1015"/>
              <a:chOff x="4354" y="1098"/>
              <a:chExt cx="800" cy="56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6" name="Freeform 33"/>
              <p:cNvSpPr>
                <a:spLocks noEditPoints="1"/>
              </p:cNvSpPr>
              <p:nvPr/>
            </p:nvSpPr>
            <p:spPr bwMode="auto">
              <a:xfrm>
                <a:off x="4441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4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34"/>
              <p:cNvSpPr>
                <a:spLocks noEditPoints="1"/>
              </p:cNvSpPr>
              <p:nvPr/>
            </p:nvSpPr>
            <p:spPr bwMode="auto">
              <a:xfrm>
                <a:off x="4354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35"/>
              <p:cNvSpPr>
                <a:spLocks noEditPoints="1"/>
              </p:cNvSpPr>
              <p:nvPr/>
            </p:nvSpPr>
            <p:spPr bwMode="auto">
              <a:xfrm>
                <a:off x="4355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Freeform 36"/>
              <p:cNvSpPr/>
              <p:nvPr/>
            </p:nvSpPr>
            <p:spPr bwMode="auto">
              <a:xfrm>
                <a:off x="4702" y="1225"/>
                <a:ext cx="50" cy="48"/>
              </a:xfrm>
              <a:custGeom>
                <a:avLst/>
                <a:gdLst>
                  <a:gd name="T0" fmla="*/ 50 w 50"/>
                  <a:gd name="T1" fmla="*/ 24 h 48"/>
                  <a:gd name="T2" fmla="*/ 47 w 50"/>
                  <a:gd name="T3" fmla="*/ 36 h 48"/>
                  <a:gd name="T4" fmla="*/ 40 w 50"/>
                  <a:gd name="T5" fmla="*/ 30 h 48"/>
                  <a:gd name="T6" fmla="*/ 41 w 50"/>
                  <a:gd name="T7" fmla="*/ 24 h 48"/>
                  <a:gd name="T8" fmla="*/ 25 w 50"/>
                  <a:gd name="T9" fmla="*/ 8 h 48"/>
                  <a:gd name="T10" fmla="*/ 9 w 50"/>
                  <a:gd name="T11" fmla="*/ 24 h 48"/>
                  <a:gd name="T12" fmla="*/ 19 w 50"/>
                  <a:gd name="T13" fmla="*/ 40 h 48"/>
                  <a:gd name="T14" fmla="*/ 19 w 50"/>
                  <a:gd name="T15" fmla="*/ 48 h 48"/>
                  <a:gd name="T16" fmla="*/ 0 w 50"/>
                  <a:gd name="T17" fmla="*/ 24 h 48"/>
                  <a:gd name="T18" fmla="*/ 25 w 50"/>
                  <a:gd name="T19" fmla="*/ 0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cubicBezTo>
                      <a:pt x="50" y="29"/>
                      <a:pt x="48" y="33"/>
                      <a:pt x="47" y="36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28"/>
                      <a:pt x="41" y="26"/>
                      <a:pt x="41" y="24"/>
                    </a:cubicBezTo>
                    <a:cubicBezTo>
                      <a:pt x="41" y="15"/>
                      <a:pt x="34" y="8"/>
                      <a:pt x="25" y="8"/>
                    </a:cubicBezTo>
                    <a:cubicBezTo>
                      <a:pt x="16" y="8"/>
                      <a:pt x="9" y="15"/>
                      <a:pt x="9" y="24"/>
                    </a:cubicBezTo>
                    <a:cubicBezTo>
                      <a:pt x="9" y="31"/>
                      <a:pt x="13" y="37"/>
                      <a:pt x="19" y="40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8" y="45"/>
                      <a:pt x="0" y="36"/>
                      <a:pt x="0" y="24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37"/>
              <p:cNvSpPr/>
              <p:nvPr/>
            </p:nvSpPr>
            <p:spPr bwMode="auto">
              <a:xfrm>
                <a:off x="4682" y="1204"/>
                <a:ext cx="90" cy="90"/>
              </a:xfrm>
              <a:custGeom>
                <a:avLst/>
                <a:gdLst>
                  <a:gd name="T0" fmla="*/ 45 w 90"/>
                  <a:gd name="T1" fmla="*/ 0 h 90"/>
                  <a:gd name="T2" fmla="*/ 0 w 90"/>
                  <a:gd name="T3" fmla="*/ 45 h 90"/>
                  <a:gd name="T4" fmla="*/ 39 w 90"/>
                  <a:gd name="T5" fmla="*/ 90 h 90"/>
                  <a:gd name="T6" fmla="*/ 39 w 90"/>
                  <a:gd name="T7" fmla="*/ 82 h 90"/>
                  <a:gd name="T8" fmla="*/ 8 w 90"/>
                  <a:gd name="T9" fmla="*/ 45 h 90"/>
                  <a:gd name="T10" fmla="*/ 45 w 90"/>
                  <a:gd name="T11" fmla="*/ 9 h 90"/>
                  <a:gd name="T12" fmla="*/ 82 w 90"/>
                  <a:gd name="T13" fmla="*/ 45 h 90"/>
                  <a:gd name="T14" fmla="*/ 75 w 90"/>
                  <a:gd name="T15" fmla="*/ 66 h 90"/>
                  <a:gd name="T16" fmla="*/ 81 w 90"/>
                  <a:gd name="T17" fmla="*/ 72 h 90"/>
                  <a:gd name="T18" fmla="*/ 90 w 90"/>
                  <a:gd name="T19" fmla="*/ 45 h 90"/>
                  <a:gd name="T20" fmla="*/ 45 w 90"/>
                  <a:gd name="T2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8"/>
                      <a:pt x="17" y="87"/>
                      <a:pt x="39" y="90"/>
                    </a:cubicBezTo>
                    <a:cubicBezTo>
                      <a:pt x="39" y="82"/>
                      <a:pt x="39" y="82"/>
                      <a:pt x="39" y="82"/>
                    </a:cubicBezTo>
                    <a:cubicBezTo>
                      <a:pt x="21" y="79"/>
                      <a:pt x="8" y="64"/>
                      <a:pt x="8" y="45"/>
                    </a:cubicBezTo>
                    <a:cubicBezTo>
                      <a:pt x="8" y="25"/>
                      <a:pt x="25" y="9"/>
                      <a:pt x="45" y="9"/>
                    </a:cubicBezTo>
                    <a:cubicBezTo>
                      <a:pt x="65" y="9"/>
                      <a:pt x="82" y="25"/>
                      <a:pt x="82" y="45"/>
                    </a:cubicBezTo>
                    <a:cubicBezTo>
                      <a:pt x="82" y="53"/>
                      <a:pt x="79" y="60"/>
                      <a:pt x="75" y="66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7" y="65"/>
                      <a:pt x="90" y="55"/>
                      <a:pt x="90" y="45"/>
                    </a:cubicBezTo>
                    <a:cubicBezTo>
                      <a:pt x="90" y="21"/>
                      <a:pt x="70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38"/>
              <p:cNvSpPr/>
              <p:nvPr/>
            </p:nvSpPr>
            <p:spPr bwMode="auto">
              <a:xfrm>
                <a:off x="4727" y="1248"/>
                <a:ext cx="99" cy="167"/>
              </a:xfrm>
              <a:custGeom>
                <a:avLst/>
                <a:gdLst>
                  <a:gd name="T0" fmla="*/ 0 w 99"/>
                  <a:gd name="T1" fmla="*/ 1 h 167"/>
                  <a:gd name="T2" fmla="*/ 0 w 99"/>
                  <a:gd name="T3" fmla="*/ 1 h 167"/>
                  <a:gd name="T4" fmla="*/ 0 w 99"/>
                  <a:gd name="T5" fmla="*/ 143 h 167"/>
                  <a:gd name="T6" fmla="*/ 0 w 99"/>
                  <a:gd name="T7" fmla="*/ 143 h 167"/>
                  <a:gd name="T8" fmla="*/ 1 w 99"/>
                  <a:gd name="T9" fmla="*/ 143 h 167"/>
                  <a:gd name="T10" fmla="*/ 1 w 99"/>
                  <a:gd name="T11" fmla="*/ 143 h 167"/>
                  <a:gd name="T12" fmla="*/ 29 w 99"/>
                  <a:gd name="T13" fmla="*/ 119 h 167"/>
                  <a:gd name="T14" fmla="*/ 29 w 99"/>
                  <a:gd name="T15" fmla="*/ 119 h 167"/>
                  <a:gd name="T16" fmla="*/ 29 w 99"/>
                  <a:gd name="T17" fmla="*/ 119 h 167"/>
                  <a:gd name="T18" fmla="*/ 30 w 99"/>
                  <a:gd name="T19" fmla="*/ 119 h 167"/>
                  <a:gd name="T20" fmla="*/ 47 w 99"/>
                  <a:gd name="T21" fmla="*/ 163 h 167"/>
                  <a:gd name="T22" fmla="*/ 50 w 99"/>
                  <a:gd name="T23" fmla="*/ 166 h 167"/>
                  <a:gd name="T24" fmla="*/ 54 w 99"/>
                  <a:gd name="T25" fmla="*/ 166 h 167"/>
                  <a:gd name="T26" fmla="*/ 76 w 99"/>
                  <a:gd name="T27" fmla="*/ 157 h 167"/>
                  <a:gd name="T28" fmla="*/ 79 w 99"/>
                  <a:gd name="T29" fmla="*/ 155 h 167"/>
                  <a:gd name="T30" fmla="*/ 79 w 99"/>
                  <a:gd name="T31" fmla="*/ 151 h 167"/>
                  <a:gd name="T32" fmla="*/ 61 w 99"/>
                  <a:gd name="T33" fmla="*/ 107 h 167"/>
                  <a:gd name="T34" fmla="*/ 61 w 99"/>
                  <a:gd name="T35" fmla="*/ 106 h 167"/>
                  <a:gd name="T36" fmla="*/ 61 w 99"/>
                  <a:gd name="T37" fmla="*/ 106 h 167"/>
                  <a:gd name="T38" fmla="*/ 62 w 99"/>
                  <a:gd name="T39" fmla="*/ 106 h 167"/>
                  <a:gd name="T40" fmla="*/ 98 w 99"/>
                  <a:gd name="T41" fmla="*/ 104 h 167"/>
                  <a:gd name="T42" fmla="*/ 99 w 99"/>
                  <a:gd name="T43" fmla="*/ 104 h 167"/>
                  <a:gd name="T44" fmla="*/ 99 w 99"/>
                  <a:gd name="T45" fmla="*/ 104 h 167"/>
                  <a:gd name="T46" fmla="*/ 99 w 99"/>
                  <a:gd name="T47" fmla="*/ 103 h 167"/>
                  <a:gd name="T48" fmla="*/ 1 w 99"/>
                  <a:gd name="T49" fmla="*/ 1 h 167"/>
                  <a:gd name="T50" fmla="*/ 0 w 99"/>
                  <a:gd name="T51" fmla="*/ 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9" h="167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30" y="119"/>
                      <a:pt x="30" y="119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8" y="164"/>
                      <a:pt x="49" y="165"/>
                      <a:pt x="50" y="166"/>
                    </a:cubicBezTo>
                    <a:cubicBezTo>
                      <a:pt x="52" y="167"/>
                      <a:pt x="53" y="167"/>
                      <a:pt x="54" y="166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7" y="157"/>
                      <a:pt x="78" y="156"/>
                      <a:pt x="79" y="155"/>
                    </a:cubicBezTo>
                    <a:cubicBezTo>
                      <a:pt x="79" y="153"/>
                      <a:pt x="79" y="152"/>
                      <a:pt x="79" y="151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2" y="106"/>
                      <a:pt x="62" y="106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3"/>
                      <a:pt x="99" y="10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1350" y="2413635"/>
            <a:ext cx="717486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单臂路由为了解决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VLAN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间的通信，在路由器的一个接口上通过配置逻辑子接口，实现原先相互隔离的不同VLAN之间的互联互通。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94927" y="3204892"/>
            <a:ext cx="360214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369152"/>
            <a:ext cx="431853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4400" b="1" dirty="0">
                <a:latin typeface="+mj-lt"/>
                <a:ea typeface="微软雅黑" panose="020B0503020204020204" charset="-122"/>
              </a:rPr>
              <a:t>实验步骤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9817" y="4090795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1280" y="250825"/>
            <a:ext cx="5007610" cy="635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38275" y="3169920"/>
            <a:ext cx="3238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</a:rPr>
              <a:t>Routing on a stick</a:t>
            </a:r>
            <a:endParaRPr lang="en-US" altLang="zh-CN" sz="28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" y="2023110"/>
            <a:ext cx="5080000" cy="81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" y="3013710"/>
            <a:ext cx="5130800" cy="749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7390" y="513715"/>
            <a:ext cx="4051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步骤一：</a:t>
            </a:r>
            <a:r>
              <a:rPr lang="en-US" altLang="zh-CN" sz="2400" b="1">
                <a:latin typeface="微软雅黑" charset="0"/>
                <a:ea typeface="微软雅黑" charset="0"/>
              </a:rPr>
              <a:t>PC1 PC2 </a:t>
            </a:r>
            <a:r>
              <a:rPr lang="zh-CN" altLang="en-US" sz="2400" b="1">
                <a:latin typeface="微软雅黑" charset="0"/>
                <a:ea typeface="微软雅黑" charset="0"/>
              </a:rPr>
              <a:t>地址配置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70" y="1903730"/>
            <a:ext cx="5237480" cy="1536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170" y="3763010"/>
            <a:ext cx="5205095" cy="15373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3120" y="147701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Cisco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6694170" y="147701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Huawei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07390" y="513715"/>
            <a:ext cx="445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步骤二：交换机</a:t>
            </a:r>
            <a:r>
              <a:rPr lang="en-US" altLang="zh-CN" sz="2400" b="1">
                <a:latin typeface="微软雅黑" charset="0"/>
                <a:ea typeface="微软雅黑" charset="0"/>
              </a:rPr>
              <a:t>S1</a:t>
            </a:r>
            <a:r>
              <a:rPr lang="zh-CN" altLang="en-US" sz="2400" b="1">
                <a:latin typeface="微软雅黑" charset="0"/>
                <a:ea typeface="微软雅黑" charset="0"/>
              </a:rPr>
              <a:t>的</a:t>
            </a:r>
            <a:r>
              <a:rPr lang="en-US" altLang="zh-CN" sz="2400" b="1">
                <a:latin typeface="微软雅黑" charset="0"/>
                <a:ea typeface="微软雅黑" charset="0"/>
              </a:rPr>
              <a:t>VLAN</a:t>
            </a:r>
            <a:r>
              <a:rPr lang="zh-CN" altLang="en-US" sz="2400" b="1">
                <a:latin typeface="微软雅黑" charset="0"/>
                <a:ea typeface="微软雅黑" charset="0"/>
              </a:rPr>
              <a:t>配置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1833245"/>
            <a:ext cx="2378710" cy="1147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3199765"/>
            <a:ext cx="3092450" cy="24390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55" y="1833245"/>
            <a:ext cx="6388735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455" y="2980690"/>
            <a:ext cx="5308600" cy="1168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2480" y="134112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Cisco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5084445" y="134112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Huawei</a:t>
            </a:r>
            <a:endParaRPr lang="en-US" altLang="zh-CN" b="1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ISPRING_PRESENTATION_TITLE" val="创意极简点线设计PPT模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817</Words>
  <Application>WPS 演示</Application>
  <PresentationFormat>宽屏</PresentationFormat>
  <Paragraphs>105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方正书宋_GBK</vt:lpstr>
      <vt:lpstr>Wingdings</vt:lpstr>
      <vt:lpstr>Segoe UI Light</vt:lpstr>
      <vt:lpstr>苹方-简</vt:lpstr>
      <vt:lpstr>微软雅黑</vt:lpstr>
      <vt:lpstr>汉仪旗黑</vt:lpstr>
      <vt:lpstr>微软雅黑</vt:lpstr>
      <vt:lpstr>Segoe UI</vt:lpstr>
      <vt:lpstr>宋体</vt:lpstr>
      <vt:lpstr>Arial Unicode MS</vt:lpstr>
      <vt:lpstr>Calibri</vt:lpstr>
      <vt:lpstr>Helvetica Neue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创意极简点线设计PPT模板</dc:title>
  <dc:creator>优品PPT</dc:creator>
  <cp:keywords>http:/www.ypppt.com</cp:keywords>
  <dc:description>http://www.ypppt.com/</dc:description>
  <cp:lastModifiedBy>jeffrey</cp:lastModifiedBy>
  <cp:revision>207</cp:revision>
  <dcterms:created xsi:type="dcterms:W3CDTF">2021-10-17T11:42:56Z</dcterms:created>
  <dcterms:modified xsi:type="dcterms:W3CDTF">2021-10-17T11:42:56Z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