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2"/>
  </p:handoutMasterIdLst>
  <p:sldIdLst>
    <p:sldId id="436" r:id="rId3"/>
    <p:sldId id="528" r:id="rId4"/>
    <p:sldId id="481" r:id="rId5"/>
    <p:sldId id="603" r:id="rId7"/>
    <p:sldId id="483" r:id="rId8"/>
    <p:sldId id="484" r:id="rId9"/>
    <p:sldId id="489" r:id="rId10"/>
    <p:sldId id="490" r:id="rId11"/>
    <p:sldId id="600" r:id="rId12"/>
    <p:sldId id="604" r:id="rId13"/>
    <p:sldId id="513" r:id="rId14"/>
    <p:sldId id="771" r:id="rId15"/>
    <p:sldId id="772" r:id="rId16"/>
    <p:sldId id="495" r:id="rId17"/>
    <p:sldId id="496" r:id="rId18"/>
    <p:sldId id="498" r:id="rId19"/>
    <p:sldId id="502" r:id="rId20"/>
    <p:sldId id="578" r:id="rId21"/>
    <p:sldId id="503" r:id="rId22"/>
    <p:sldId id="699" r:id="rId23"/>
    <p:sldId id="515" r:id="rId24"/>
    <p:sldId id="516" r:id="rId25"/>
    <p:sldId id="517" r:id="rId26"/>
    <p:sldId id="519" r:id="rId27"/>
    <p:sldId id="585" r:id="rId28"/>
    <p:sldId id="511" r:id="rId29"/>
    <p:sldId id="586" r:id="rId30"/>
    <p:sldId id="529" r:id="rId31"/>
    <p:sldId id="533" r:id="rId32"/>
    <p:sldId id="535" r:id="rId33"/>
    <p:sldId id="592" r:id="rId34"/>
    <p:sldId id="553" r:id="rId35"/>
    <p:sldId id="557" r:id="rId36"/>
    <p:sldId id="559" r:id="rId37"/>
    <p:sldId id="609" r:id="rId38"/>
    <p:sldId id="611" r:id="rId39"/>
    <p:sldId id="612" r:id="rId40"/>
    <p:sldId id="744" r:id="rId41"/>
    <p:sldId id="614" r:id="rId42"/>
    <p:sldId id="616" r:id="rId43"/>
    <p:sldId id="625" r:id="rId44"/>
    <p:sldId id="627" r:id="rId45"/>
    <p:sldId id="629" r:id="rId46"/>
    <p:sldId id="631" r:id="rId47"/>
    <p:sldId id="634" r:id="rId48"/>
    <p:sldId id="636" r:id="rId49"/>
    <p:sldId id="639" r:id="rId50"/>
    <p:sldId id="640" r:id="rId51"/>
    <p:sldId id="643" r:id="rId52"/>
    <p:sldId id="645" r:id="rId53"/>
    <p:sldId id="649" r:id="rId54"/>
    <p:sldId id="650" r:id="rId55"/>
    <p:sldId id="651" r:id="rId56"/>
    <p:sldId id="653" r:id="rId57"/>
    <p:sldId id="655" r:id="rId58"/>
    <p:sldId id="657" r:id="rId59"/>
    <p:sldId id="773" r:id="rId60"/>
    <p:sldId id="675" r:id="rId61"/>
    <p:sldId id="698" r:id="rId62"/>
    <p:sldId id="779" r:id="rId63"/>
    <p:sldId id="780" r:id="rId64"/>
    <p:sldId id="781" r:id="rId65"/>
    <p:sldId id="782" r:id="rId66"/>
    <p:sldId id="784" r:id="rId67"/>
    <p:sldId id="785" r:id="rId68"/>
    <p:sldId id="788" r:id="rId69"/>
    <p:sldId id="791" r:id="rId70"/>
    <p:sldId id="792" r:id="rId71"/>
  </p:sldIdLst>
  <p:sldSz cx="9144000" cy="6858000" type="screen4x3"/>
  <p:notesSz cx="6858000" cy="9144000"/>
  <p:custDataLst>
    <p:tags r:id="rId7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56" autoAdjust="0"/>
    <p:restoredTop sz="94790" autoAdjust="0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2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2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A31CC1-FDB7-46B8-8D2C-E49149AF60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E172D0-8F7B-4B1A-BA3F-C1E627BF8A2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注意严格表达方式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Deterministic finite automata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先回忆</a:t>
            </a:r>
            <a:r>
              <a:rPr lang="en-US" altLang="zh-CN" smtClean="0">
                <a:ea typeface="宋体" panose="02010600030101010101" pitchFamily="2" charset="-122"/>
              </a:rPr>
              <a:t>DFA</a:t>
            </a:r>
            <a:r>
              <a:rPr lang="zh-CN" altLang="en-US" smtClean="0">
                <a:ea typeface="宋体" panose="02010600030101010101" pitchFamily="2" charset="-122"/>
              </a:rPr>
              <a:t>的定义，然后提问如何给出</a:t>
            </a:r>
            <a:r>
              <a:rPr lang="en-US" altLang="zh-CN" smtClean="0">
                <a:ea typeface="宋体" panose="02010600030101010101" pitchFamily="2" charset="-122"/>
              </a:rPr>
              <a:t>NFA</a:t>
            </a:r>
            <a:r>
              <a:rPr lang="zh-CN" altLang="en-US" smtClean="0">
                <a:ea typeface="宋体" panose="02010600030101010101" pitchFamily="2" charset="-122"/>
              </a:rPr>
              <a:t>的定义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表示接受状态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172D0-8F7B-4B1A-BA3F-C1E627BF8A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没有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箭头</a:t>
            </a:r>
            <a:endParaRPr lang="zh-CN" altLang="en-US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929C77-4CA7-4256-AB36-222451A4012D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3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第一部分 计算模型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751138" y="3363913"/>
            <a:ext cx="2952115" cy="169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[S]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章 </a:t>
            </a:r>
            <a:r>
              <a:rPr lang="zh-CN" altLang="en-US" dirty="0"/>
              <a:t>有限自动机 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</a:t>
            </a:r>
            <a:r>
              <a:rPr lang="zh-CN" altLang="en-US" dirty="0"/>
              <a:t>图灵机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(0,0), (1,1), (0,2), (1,0), (0,1), (1,2)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69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 smtClean="0">
                <a:solidFill>
                  <a:schemeClr val="tx1"/>
                </a:solidFill>
              </a:rPr>
              <a:t>{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/>
              </a:rPr>
              <a:t>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 smtClean="0">
                <a:solidFill>
                  <a:schemeClr val="tx1"/>
                </a:solidFill>
              </a:rPr>
              <a:t>}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650" y="2924944"/>
            <a:ext cx="4070350" cy="2058987"/>
            <a:chOff x="501650" y="2924944"/>
            <a:chExt cx="4070350" cy="205898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24828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16478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0350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1841500" y="29249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3348038" y="3001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501650" y="3382144"/>
              <a:ext cx="53340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1873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9306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30956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4828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1111250" y="315354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3397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130810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3930650" y="4371156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4237038" y="3688531"/>
              <a:ext cx="0" cy="682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415925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3095625" y="4677544"/>
              <a:ext cx="835025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1341438" y="3688531"/>
              <a:ext cx="0" cy="684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10350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1647825" y="46791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sp>
        <p:nvSpPr>
          <p:cNvPr id="47" name="矩形 46"/>
          <p:cNvSpPr/>
          <p:nvPr/>
        </p:nvSpPr>
        <p:spPr>
          <a:xfrm>
            <a:off x="3828848" y="6215082"/>
            <a:ext cx="1486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F=F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正则语言与正则运算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539750" y="1384300"/>
            <a:ext cx="697441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如果语言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被一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识别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正则语言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是两个语言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正则运算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       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>
                <a:solidFill>
                  <a:schemeClr val="tx1"/>
                </a:solidFill>
              </a:rPr>
              <a:t>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并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A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x|xA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或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xB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连接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xy|xA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yB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星号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A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 {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…x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|k0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且每个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正则语言的并是正则语言</a:t>
            </a:r>
            <a:endParaRPr lang="zh-CN" altLang="en-US" b="1" smtClean="0"/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79388" y="1203325"/>
            <a:ext cx="8915197" cy="50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A,B</a:t>
            </a:r>
            <a:r>
              <a:rPr kumimoji="0" lang="zh-CN" altLang="en-US" dirty="0">
                <a:solidFill>
                  <a:schemeClr val="tx1"/>
                </a:solidFill>
              </a:rPr>
              <a:t>都是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上的</a:t>
            </a:r>
            <a:r>
              <a:rPr kumimoji="0" lang="zh-CN" altLang="en-US" dirty="0">
                <a:solidFill>
                  <a:schemeClr val="tx1"/>
                </a:solidFill>
              </a:rPr>
              <a:t>正则语言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kumimoji="0" lang="en-US" altLang="zh-CN" dirty="0">
                <a:solidFill>
                  <a:schemeClr val="tx1"/>
                </a:solidFill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</a:rPr>
              <a:t>也是正则语言</a:t>
            </a:r>
            <a:r>
              <a:rPr kumimoji="0" lang="en-US" altLang="zh-CN" dirty="0">
                <a:solidFill>
                  <a:schemeClr val="tx1"/>
                </a:solidFill>
              </a:rPr>
              <a:t>.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且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)=A, 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)=B,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Q=Q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s=(s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 F = 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: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QQ,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a,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     ( 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, a ) = ( 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,a), (r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 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即对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=1,2,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第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个分量按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的转移函数变化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 (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xL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(M) 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 B )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  B.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证毕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正则语言的交是正则语言</a:t>
            </a:r>
            <a:endParaRPr lang="zh-CN" altLang="en-US" b="1" smtClean="0"/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79388" y="1203325"/>
            <a:ext cx="8915197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A,B</a:t>
            </a:r>
            <a:r>
              <a:rPr kumimoji="0" lang="zh-CN" altLang="en-US" dirty="0">
                <a:solidFill>
                  <a:schemeClr val="tx1"/>
                </a:solidFill>
              </a:rPr>
              <a:t>都是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上的</a:t>
            </a:r>
            <a:r>
              <a:rPr kumimoji="0" lang="zh-CN" altLang="en-US" dirty="0">
                <a:solidFill>
                  <a:schemeClr val="tx1"/>
                </a:solidFill>
              </a:rPr>
              <a:t>正则语言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kumimoji="0" lang="en-US" altLang="zh-CN" dirty="0">
                <a:solidFill>
                  <a:schemeClr val="tx1"/>
                </a:solidFill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</a:rPr>
              <a:t>也是正则语言</a:t>
            </a:r>
            <a:r>
              <a:rPr kumimoji="0" lang="en-US" altLang="zh-CN" dirty="0">
                <a:solidFill>
                  <a:schemeClr val="tx1"/>
                </a:solidFill>
              </a:rPr>
              <a:t>.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且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)=A, 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)=B,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Q=Q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s=(s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F=F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: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QQ,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a,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     ( 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, a ) = ( 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,a), (r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 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即对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=1,2,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第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个分量按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的转移函数变化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 (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xL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(M) 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 B )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  B.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证毕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证明特点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构造性证明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非确定型</a:t>
            </a:r>
            <a:r>
              <a:rPr lang="zh-CN" altLang="en-US" b="1" dirty="0" smtClean="0">
                <a:solidFill>
                  <a:schemeClr val="tx1"/>
                </a:solidFill>
              </a:rPr>
              <a:t>机器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542925" y="1730720"/>
            <a:ext cx="6728124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现在</a:t>
            </a:r>
            <a:r>
              <a:rPr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引入</a:t>
            </a:r>
            <a:r>
              <a:rPr lang="zh-CN" altLang="en-US" sz="3200" dirty="0">
                <a:solidFill>
                  <a:srgbClr val="FF0000"/>
                </a:solidFill>
                <a:sym typeface="Symbol" panose="05050102010706020507" pitchFamily="18" charset="2"/>
              </a:rPr>
              <a:t>非确定型</a:t>
            </a:r>
            <a:r>
              <a:rPr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有限自动机</a:t>
            </a:r>
            <a:r>
              <a:rPr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(NFA) </a:t>
            </a:r>
            <a:endParaRPr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12004" name="Group 4"/>
          <p:cNvGrpSpPr/>
          <p:nvPr/>
        </p:nvGrpSpPr>
        <p:grpSpPr bwMode="auto">
          <a:xfrm>
            <a:off x="1408132" y="2571744"/>
            <a:ext cx="5448300" cy="1204912"/>
            <a:chOff x="804" y="2073"/>
            <a:chExt cx="3432" cy="759"/>
          </a:xfrm>
        </p:grpSpPr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8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9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2025" name="Text Box 25"/>
          <p:cNvSpPr txBox="1">
            <a:spLocks noChangeArrowheads="1"/>
          </p:cNvSpPr>
          <p:nvPr/>
        </p:nvSpPr>
        <p:spPr bwMode="auto">
          <a:xfrm>
            <a:off x="742970" y="3805231"/>
            <a:ext cx="66865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每步可以</a:t>
            </a:r>
            <a:r>
              <a:rPr lang="en-US" altLang="zh-CN" sz="3200">
                <a:solidFill>
                  <a:schemeClr val="tx1"/>
                </a:solidFill>
              </a:rPr>
              <a:t>0</a:t>
            </a:r>
            <a:r>
              <a:rPr lang="zh-CN" altLang="en-US" sz="3200">
                <a:solidFill>
                  <a:schemeClr val="tx1"/>
                </a:solidFill>
              </a:rPr>
              <a:t>至多种方式进入下一步</a:t>
            </a:r>
            <a:endParaRPr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转移箭头上的符号可以是空串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表示不读任何输入就可以转移过去 </a:t>
            </a:r>
            <a:endParaRPr lang="zh-CN" altLang="en-US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utoUpdateAnimBg="0" build="p"/>
      <p:bldP spid="512025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非确定型计算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pSp>
        <p:nvGrpSpPr>
          <p:cNvPr id="513027" name="Group 3"/>
          <p:cNvGrpSpPr/>
          <p:nvPr/>
        </p:nvGrpSpPr>
        <p:grpSpPr bwMode="auto">
          <a:xfrm>
            <a:off x="1638300" y="1071563"/>
            <a:ext cx="5448300" cy="1204912"/>
            <a:chOff x="804" y="2073"/>
            <a:chExt cx="3432" cy="759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9" name="Text Box 5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3" name="Text Box 9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7" name="Line 13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8" name="Line 14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1" name="Arc 17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2" name="Arc 18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3" name="Text Box 19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552450" y="2819400"/>
            <a:ext cx="120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输入</a:t>
            </a:r>
            <a:endParaRPr lang="zh-CN" altLang="en-US" sz="3200">
              <a:solidFill>
                <a:schemeClr val="tx1"/>
              </a:solidFill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01011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513049" name="Oval 25"/>
          <p:cNvSpPr>
            <a:spLocks noChangeArrowheads="1"/>
          </p:cNvSpPr>
          <p:nvPr/>
        </p:nvSpPr>
        <p:spPr bwMode="auto">
          <a:xfrm>
            <a:off x="1600200" y="3719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1651000" y="36576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q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  <a:endParaRPr lang="en-US" altLang="zh-CN" b="0" baseline="-25000">
              <a:solidFill>
                <a:schemeClr val="tx1"/>
              </a:solidFill>
            </a:endParaRPr>
          </a:p>
        </p:txBody>
      </p:sp>
      <p:grpSp>
        <p:nvGrpSpPr>
          <p:cNvPr id="513051" name="Group 27"/>
          <p:cNvGrpSpPr/>
          <p:nvPr/>
        </p:nvGrpSpPr>
        <p:grpSpPr bwMode="auto">
          <a:xfrm>
            <a:off x="2124075" y="2330450"/>
            <a:ext cx="1143000" cy="1890713"/>
            <a:chOff x="1344" y="1488"/>
            <a:chExt cx="720" cy="1191"/>
          </a:xfrm>
        </p:grpSpPr>
        <p:sp>
          <p:nvSpPr>
            <p:cNvPr id="513052" name="Line 28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3" name="Oval 29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6" name="Rectangle 32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13057" name="Group 33"/>
          <p:cNvGrpSpPr/>
          <p:nvPr/>
        </p:nvGrpSpPr>
        <p:grpSpPr bwMode="auto">
          <a:xfrm>
            <a:off x="3203575" y="2289175"/>
            <a:ext cx="1219200" cy="2819400"/>
            <a:chOff x="2016" y="1488"/>
            <a:chExt cx="768" cy="1776"/>
          </a:xfrm>
        </p:grpSpPr>
        <p:sp>
          <p:nvSpPr>
            <p:cNvPr id="513058" name="Line 34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9" name="Line 35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1" name="Rectangle 37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3" name="Text Box 3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64" name="Oval 4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5" name="Text Box 4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13066" name="Group 42"/>
          <p:cNvGrpSpPr/>
          <p:nvPr/>
        </p:nvGrpSpPr>
        <p:grpSpPr bwMode="auto">
          <a:xfrm>
            <a:off x="3889375" y="2836863"/>
            <a:ext cx="533400" cy="900112"/>
            <a:chOff x="2448" y="1833"/>
            <a:chExt cx="336" cy="567"/>
          </a:xfrm>
        </p:grpSpPr>
        <p:sp>
          <p:nvSpPr>
            <p:cNvPr id="513067" name="Oval 43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8" name="Text Box 44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69" name="Line 45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/>
          <p:nvPr/>
        </p:nvGrpSpPr>
        <p:grpSpPr bwMode="auto">
          <a:xfrm>
            <a:off x="4346575" y="2276475"/>
            <a:ext cx="1143000" cy="3262313"/>
            <a:chOff x="2736" y="1488"/>
            <a:chExt cx="720" cy="2055"/>
          </a:xfrm>
        </p:grpSpPr>
        <p:sp>
          <p:nvSpPr>
            <p:cNvPr id="513071" name="Line 47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2" name="Text Box 48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073" name="Line 49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4" name="Rectangle 50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6" name="Oval 52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9" name="Oval 55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0" name="Text Box 56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13081" name="Group 57"/>
          <p:cNvGrpSpPr/>
          <p:nvPr/>
        </p:nvGrpSpPr>
        <p:grpSpPr bwMode="auto">
          <a:xfrm>
            <a:off x="5413375" y="2303463"/>
            <a:ext cx="1295400" cy="3429000"/>
            <a:chOff x="3408" y="1488"/>
            <a:chExt cx="816" cy="2160"/>
          </a:xfrm>
        </p:grpSpPr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4" name="Line 60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5" name="Rectangle 61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86" name="Oval 62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88" name="Oval 64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0" name="Line 66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1" name="Oval 67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2" name="Text Box 68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3" name="Line 69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4" name="Oval 70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5" name="Text Box 71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6" name="Oval 72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97" name="Group 73"/>
          <p:cNvGrpSpPr/>
          <p:nvPr/>
        </p:nvGrpSpPr>
        <p:grpSpPr bwMode="auto">
          <a:xfrm>
            <a:off x="6662738" y="2289175"/>
            <a:ext cx="1295400" cy="3414713"/>
            <a:chOff x="4197" y="1442"/>
            <a:chExt cx="816" cy="2151"/>
          </a:xfrm>
        </p:grpSpPr>
        <p:sp>
          <p:nvSpPr>
            <p:cNvPr id="513098" name="Oval 74"/>
            <p:cNvSpPr>
              <a:spLocks noChangeArrowheads="1"/>
            </p:cNvSpPr>
            <p:nvPr/>
          </p:nvSpPr>
          <p:spPr bwMode="auto">
            <a:xfrm>
              <a:off x="4677" y="235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9" name="Text Box 75"/>
            <p:cNvSpPr txBox="1">
              <a:spLocks noChangeArrowheads="1"/>
            </p:cNvSpPr>
            <p:nvPr/>
          </p:nvSpPr>
          <p:spPr bwMode="auto">
            <a:xfrm>
              <a:off x="4709" y="230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0" name="Oval 76"/>
            <p:cNvSpPr>
              <a:spLocks noChangeArrowheads="1"/>
            </p:cNvSpPr>
            <p:nvPr/>
          </p:nvSpPr>
          <p:spPr bwMode="auto">
            <a:xfrm>
              <a:off x="4677" y="287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1" name="Text Box 77"/>
            <p:cNvSpPr txBox="1">
              <a:spLocks noChangeArrowheads="1"/>
            </p:cNvSpPr>
            <p:nvPr/>
          </p:nvSpPr>
          <p:spPr bwMode="auto">
            <a:xfrm>
              <a:off x="4709" y="283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2" name="Line 78"/>
            <p:cNvSpPr>
              <a:spLocks noChangeShapeType="1"/>
            </p:cNvSpPr>
            <p:nvPr/>
          </p:nvSpPr>
          <p:spPr bwMode="auto">
            <a:xfrm flipV="1">
              <a:off x="4821" y="26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3" name="Oval 79"/>
            <p:cNvSpPr>
              <a:spLocks noChangeArrowheads="1"/>
            </p:cNvSpPr>
            <p:nvPr/>
          </p:nvSpPr>
          <p:spPr bwMode="auto">
            <a:xfrm>
              <a:off x="4677" y="325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709" y="321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 flipV="1">
              <a:off x="4197" y="2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6" name="Text Box 82"/>
            <p:cNvSpPr txBox="1">
              <a:spLocks noChangeArrowheads="1"/>
            </p:cNvSpPr>
            <p:nvPr/>
          </p:nvSpPr>
          <p:spPr bwMode="auto">
            <a:xfrm>
              <a:off x="4245" y="273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 flipV="1">
              <a:off x="4197" y="345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 flipV="1">
              <a:off x="4197" y="312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9" name="Oval 85"/>
            <p:cNvSpPr>
              <a:spLocks noChangeArrowheads="1"/>
            </p:cNvSpPr>
            <p:nvPr/>
          </p:nvSpPr>
          <p:spPr bwMode="auto">
            <a:xfrm>
              <a:off x="4677" y="181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0" name="Text Box 86"/>
            <p:cNvSpPr txBox="1">
              <a:spLocks noChangeArrowheads="1"/>
            </p:cNvSpPr>
            <p:nvPr/>
          </p:nvSpPr>
          <p:spPr bwMode="auto">
            <a:xfrm>
              <a:off x="4709" y="177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11" name="Oval 87"/>
            <p:cNvSpPr>
              <a:spLocks noChangeArrowheads="1"/>
            </p:cNvSpPr>
            <p:nvPr/>
          </p:nvSpPr>
          <p:spPr bwMode="auto">
            <a:xfrm>
              <a:off x="4701" y="18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 flipV="1">
              <a:off x="4197" y="206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4197" y="1922"/>
              <a:ext cx="45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>
              <a:off x="4389" y="168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5" name="Rectangle 91"/>
            <p:cNvSpPr>
              <a:spLocks noChangeArrowheads="1"/>
            </p:cNvSpPr>
            <p:nvPr/>
          </p:nvSpPr>
          <p:spPr bwMode="auto">
            <a:xfrm>
              <a:off x="4293" y="1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NFA</a:t>
            </a:r>
            <a:r>
              <a:rPr lang="zh-CN" altLang="en-US" b="1" smtClean="0">
                <a:solidFill>
                  <a:schemeClr val="tx1"/>
                </a:solidFill>
              </a:rPr>
              <a:t>的形式定义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684213" y="2581275"/>
            <a:ext cx="552965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NFA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是字母表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Q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P(Q)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是转移函数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其中 </a:t>
            </a:r>
            <a:r>
              <a:rPr lang="zh-CN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=   {}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15077" name="Group 5"/>
          <p:cNvGrpSpPr/>
          <p:nvPr/>
        </p:nvGrpSpPr>
        <p:grpSpPr bwMode="auto">
          <a:xfrm>
            <a:off x="1042988" y="1125538"/>
            <a:ext cx="5448300" cy="1204912"/>
            <a:chOff x="804" y="2073"/>
            <a:chExt cx="3432" cy="759"/>
          </a:xfrm>
        </p:grpSpPr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1" name="Text Box 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4" name="Oval 1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6" name="Oval 1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1" name="Arc 19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Arc 20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6097589" y="3286124"/>
            <a:ext cx="1282723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,1) 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,)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,1)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)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236296" y="3286124"/>
            <a:ext cx="1582484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/>
              </a:rPr>
              <a:t>,q</a:t>
            </a:r>
            <a:r>
              <a:rPr lang="en-US" altLang="zh-CN" sz="2800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/>
              </a:rPr>
              <a:t>} </a:t>
            </a:r>
            <a:endParaRPr lang="en-US" altLang="zh-CN" sz="2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} 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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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utoUpdateAnimBg="0" build="p"/>
      <p:bldP spid="2" grpId="0"/>
      <p:bldP spid="2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NFA</a:t>
            </a:r>
            <a:r>
              <a:rPr lang="zh-CN" altLang="en-US" b="1" dirty="0" smtClean="0"/>
              <a:t>的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77838" y="1497013"/>
            <a:ext cx="4963218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寻找需要记录的关键信息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69024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含有子串</a:t>
            </a:r>
            <a:r>
              <a:rPr kumimoji="0" lang="en-US" altLang="zh-CN">
                <a:solidFill>
                  <a:schemeClr val="tx1"/>
                </a:solidFill>
              </a:rPr>
              <a:t>1010 }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={0,1}, 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zh-CN" altLang="en-US">
                <a:solidFill>
                  <a:schemeClr val="tx1"/>
                </a:solidFill>
              </a:rPr>
              <a:t>忽略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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), 1, 10, 101, 1010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kumimoji="0"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08260" name="Group 4"/>
          <p:cNvGrpSpPr/>
          <p:nvPr/>
        </p:nvGrpSpPr>
        <p:grpSpPr bwMode="auto">
          <a:xfrm>
            <a:off x="1470025" y="5207000"/>
            <a:ext cx="854075" cy="522288"/>
            <a:chOff x="1851" y="3520"/>
            <a:chExt cx="538" cy="329"/>
          </a:xfrm>
        </p:grpSpPr>
        <p:cxnSp>
          <p:nvCxnSpPr>
            <p:cNvPr id="608261" name="AutoShape 5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252" y="371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1851" y="352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08263" name="Group 7"/>
          <p:cNvGrpSpPr/>
          <p:nvPr/>
        </p:nvGrpSpPr>
        <p:grpSpPr bwMode="auto">
          <a:xfrm>
            <a:off x="250825" y="2997200"/>
            <a:ext cx="4070350" cy="2820988"/>
            <a:chOff x="1083" y="2128"/>
            <a:chExt cx="2564" cy="1777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331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65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05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419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8267" name="Text Box 11"/>
            <p:cNvSpPr txBox="1">
              <a:spLocks noChangeArrowheads="1"/>
            </p:cNvSpPr>
            <p:nvPr/>
          </p:nvSpPr>
          <p:spPr bwMode="auto">
            <a:xfrm>
              <a:off x="1927" y="26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2876" y="265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69" name="Oval 13"/>
            <p:cNvSpPr>
              <a:spLocks noChangeArrowheads="1"/>
            </p:cNvSpPr>
            <p:nvPr/>
          </p:nvSpPr>
          <p:spPr bwMode="auto">
            <a:xfrm>
              <a:off x="2379" y="35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7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083" y="289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1323" y="23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243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73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17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331" y="35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75" name="AutoShape 1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611" y="262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6" name="Text Box 20"/>
            <p:cNvSpPr txBox="1">
              <a:spLocks noChangeArrowheads="1"/>
            </p:cNvSpPr>
            <p:nvPr/>
          </p:nvSpPr>
          <p:spPr bwMode="auto">
            <a:xfrm>
              <a:off x="2907" y="3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77" name="Text Box 21"/>
            <p:cNvSpPr txBox="1">
              <a:spLocks noChangeArrowheads="1"/>
            </p:cNvSpPr>
            <p:nvPr/>
          </p:nvSpPr>
          <p:spPr bwMode="auto">
            <a:xfrm>
              <a:off x="2283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278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2523" y="1985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9" name="Text Box 23"/>
            <p:cNvSpPr txBox="1">
              <a:spLocks noChangeArrowheads="1"/>
            </p:cNvSpPr>
            <p:nvPr/>
          </p:nvSpPr>
          <p:spPr bwMode="auto">
            <a:xfrm>
              <a:off x="2811" y="21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243" y="351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81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3436" y="308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2" name="Text Box 26"/>
            <p:cNvSpPr txBox="1">
              <a:spLocks noChangeArrowheads="1"/>
            </p:cNvSpPr>
            <p:nvPr/>
          </p:nvSpPr>
          <p:spPr bwMode="auto">
            <a:xfrm>
              <a:off x="3387" y="313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283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717" y="371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4" name="AutoShape 2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523" y="2625"/>
              <a:ext cx="1" cy="272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8285" name="AutoShape 15"/>
            <p:cNvCxnSpPr>
              <a:cxnSpLocks noChangeShapeType="1"/>
              <a:stCxn id="4294967295" idx="1"/>
              <a:endCxn id="4294967295" idx="5"/>
            </p:cNvCxnSpPr>
            <p:nvPr/>
          </p:nvCxnSpPr>
          <p:spPr bwMode="auto">
            <a:xfrm flipH="1" flipV="1">
              <a:off x="2660" y="3033"/>
              <a:ext cx="640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6" name="Text Box 30"/>
            <p:cNvSpPr txBox="1">
              <a:spLocks noChangeArrowheads="1"/>
            </p:cNvSpPr>
            <p:nvPr/>
          </p:nvSpPr>
          <p:spPr bwMode="auto">
            <a:xfrm>
              <a:off x="2955" y="308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608307" name="Text Box 51"/>
          <p:cNvSpPr txBox="1">
            <a:spLocks noChangeArrowheads="1"/>
          </p:cNvSpPr>
          <p:nvPr/>
        </p:nvSpPr>
        <p:spPr bwMode="auto">
          <a:xfrm>
            <a:off x="1023938" y="5918200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DFA </a:t>
            </a:r>
            <a:endParaRPr lang="en-US" altLang="zh-CN"/>
          </a:p>
        </p:txBody>
      </p:sp>
      <p:grpSp>
        <p:nvGrpSpPr>
          <p:cNvPr id="608309" name="Group 53"/>
          <p:cNvGrpSpPr/>
          <p:nvPr/>
        </p:nvGrpSpPr>
        <p:grpSpPr bwMode="auto">
          <a:xfrm>
            <a:off x="4419600" y="2997200"/>
            <a:ext cx="4041775" cy="3543300"/>
            <a:chOff x="2784" y="1888"/>
            <a:chExt cx="2546" cy="2232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2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88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506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120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忽略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8290" name="Text Box 34"/>
            <p:cNvSpPr txBox="1">
              <a:spLocks noChangeArrowheads="1"/>
            </p:cNvSpPr>
            <p:nvPr/>
          </p:nvSpPr>
          <p:spPr bwMode="auto">
            <a:xfrm>
              <a:off x="3628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91" name="Text Box 35"/>
            <p:cNvSpPr txBox="1">
              <a:spLocks noChangeArrowheads="1"/>
            </p:cNvSpPr>
            <p:nvPr/>
          </p:nvSpPr>
          <p:spPr bwMode="auto">
            <a:xfrm>
              <a:off x="4577" y="24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92" name="Oval 36"/>
            <p:cNvSpPr>
              <a:spLocks noChangeArrowheads="1"/>
            </p:cNvSpPr>
            <p:nvPr/>
          </p:nvSpPr>
          <p:spPr bwMode="auto">
            <a:xfrm>
              <a:off x="4080" y="33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93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784" y="265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94" name="Text Box 38"/>
            <p:cNvSpPr txBox="1">
              <a:spLocks noChangeArrowheads="1"/>
            </p:cNvSpPr>
            <p:nvPr/>
          </p:nvSpPr>
          <p:spPr bwMode="auto">
            <a:xfrm>
              <a:off x="3120" y="1888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944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96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418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032" y="32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98" name="AutoShape 42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312" y="238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608" y="3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300" name="AutoShape 4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3953" y="347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301" name="Text Box 45"/>
            <p:cNvSpPr txBox="1">
              <a:spLocks noChangeArrowheads="1"/>
            </p:cNvSpPr>
            <p:nvPr/>
          </p:nvSpPr>
          <p:spPr bwMode="auto">
            <a:xfrm>
              <a:off x="3552" y="328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944" y="32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303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137" y="284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4" name="Text Box 48"/>
            <p:cNvSpPr txBox="1">
              <a:spLocks noChangeArrowheads="1"/>
            </p:cNvSpPr>
            <p:nvPr/>
          </p:nvSpPr>
          <p:spPr bwMode="auto">
            <a:xfrm>
              <a:off x="5068" y="28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305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418" y="347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8" name="Text Box 52"/>
            <p:cNvSpPr txBox="1">
              <a:spLocks noChangeArrowheads="1"/>
            </p:cNvSpPr>
            <p:nvPr/>
          </p:nvSpPr>
          <p:spPr bwMode="auto">
            <a:xfrm>
              <a:off x="4105" y="379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ym typeface="+mn-ea"/>
              </a:rPr>
              <a:t>NFA</a:t>
            </a:r>
            <a:r>
              <a:rPr lang="zh-CN" altLang="en-US" b="1" smtClean="0">
                <a:sym typeface="+mn-ea"/>
              </a:rPr>
              <a:t>的计算</a:t>
            </a:r>
            <a:endParaRPr lang="zh-CN" altLang="en-US" b="1" smtClean="0"/>
          </a:p>
        </p:txBody>
      </p:sp>
      <p:grpSp>
        <p:nvGrpSpPr>
          <p:cNvPr id="521220" name="Group 4"/>
          <p:cNvGrpSpPr/>
          <p:nvPr/>
        </p:nvGrpSpPr>
        <p:grpSpPr bwMode="auto">
          <a:xfrm>
            <a:off x="42863" y="2665730"/>
            <a:ext cx="6400800" cy="3429000"/>
            <a:chOff x="1008" y="1488"/>
            <a:chExt cx="4032" cy="2160"/>
          </a:xfrm>
        </p:grpSpPr>
        <p:sp>
          <p:nvSpPr>
            <p:cNvPr id="521221" name="Oval 5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2" name="Text Box 6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4" name="Oval 8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32" name="Oval 16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3" name="Text Box 17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4" name="Oval 1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5" name="Text Box 1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7" name="Oval 21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8" name="Text Box 22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9" name="Line 23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41" name="Line 25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43" name="Line 27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4" name="Oval 28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5" name="Text Box 29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46" name="Line 30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7" name="Oval 31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8" name="Text Box 32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49" name="Line 33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53" name="Oval 37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4" name="Text Box 38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55" name="Oval 39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6" name="Text Box 40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57" name="Line 41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8" name="Oval 42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9" name="Text Box 43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0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1" name="Oval 45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2" name="Text Box 46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3" name="Oval 47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4" name="Text Box 48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5" name="Line 49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6" name="Oval 50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7" name="Text Box 51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8" name="Line 52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9" name="Text Box 53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70" name="Line 54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1" name="Line 55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2" name="Oval 56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3" name="Text Box 57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74" name="Oval 58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5" name="Oval 59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77" name="Oval 61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8" name="Line 62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9" name="Line 63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0" name="Line 64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21282" name="Group 66"/>
          <p:cNvGrpSpPr/>
          <p:nvPr/>
        </p:nvGrpSpPr>
        <p:grpSpPr bwMode="auto">
          <a:xfrm>
            <a:off x="755650" y="1341755"/>
            <a:ext cx="5448300" cy="1204913"/>
            <a:chOff x="804" y="2073"/>
            <a:chExt cx="3432" cy="759"/>
          </a:xfrm>
        </p:grpSpPr>
        <p:sp>
          <p:nvSpPr>
            <p:cNvPr id="521283" name="Oval 67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4" name="Text Box 68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5" name="Oval 69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6" name="Text Box 70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7" name="Oval 71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8" name="Text Box 72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9" name="Oval 73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0" name="Text Box 74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91" name="Oval 75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2" name="Line 76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3" name="Line 77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4" name="Line 78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5" name="Line 79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6" name="Arc 80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7" name="Arc 81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8" name="Text Box 82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99" name="Text Box 83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0" name="Text Box 84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1" name="Text Box 85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2" name="Text Box 86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21303" name="Text Box 87"/>
          <p:cNvSpPr txBox="1">
            <a:spLocks noChangeArrowheads="1"/>
          </p:cNvSpPr>
          <p:nvPr/>
        </p:nvSpPr>
        <p:spPr bwMode="auto">
          <a:xfrm>
            <a:off x="250825" y="184181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00965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有限自动机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每个</a:t>
            </a:r>
            <a:r>
              <a:rPr lang="en-US" altLang="zh-CN" b="1" dirty="0" smtClean="0"/>
              <a:t>NFA</a:t>
            </a:r>
            <a:r>
              <a:rPr lang="zh-CN" altLang="en-US" b="1" dirty="0" smtClean="0"/>
              <a:t>都有等价的</a:t>
            </a:r>
            <a:r>
              <a:rPr lang="en-US" altLang="zh-CN" b="1" dirty="0" smtClean="0"/>
              <a:t>DFA</a:t>
            </a:r>
            <a:endParaRPr lang="en-US" altLang="zh-CN" b="1" dirty="0" smtClean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179512" y="1125538"/>
            <a:ext cx="5448300" cy="1204912"/>
            <a:chOff x="804" y="2073"/>
            <a:chExt cx="3432" cy="759"/>
          </a:xfrm>
        </p:grpSpPr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4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8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6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7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8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49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0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1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2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11429" name="Group 101"/>
          <p:cNvGraphicFramePr>
            <a:graphicFrameLocks noGrp="1"/>
          </p:cNvGraphicFramePr>
          <p:nvPr>
            <p:ph idx="1"/>
          </p:nvPr>
        </p:nvGraphicFramePr>
        <p:xfrm>
          <a:off x="611188" y="2781300"/>
          <a:ext cx="8208962" cy="3627120"/>
        </p:xfrm>
        <a:graphic>
          <a:graphicData uri="http://schemas.openxmlformats.org/drawingml/2006/table">
            <a:tbl>
              <a:tblPr/>
              <a:tblGrid>
                <a:gridCol w="1079500"/>
                <a:gridCol w="2305050"/>
                <a:gridCol w="2160587"/>
                <a:gridCol w="2663825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编号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5796136" y="1412776"/>
            <a:ext cx="279916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以原状态的子集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为新机器的状态 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正则运算的封闭性</a:t>
            </a:r>
            <a:endParaRPr lang="zh-CN" altLang="en-US" b="1" smtClean="0"/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403350" y="2276475"/>
            <a:ext cx="5984331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并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连接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 dirty="0">
                <a:solidFill>
                  <a:srgbClr val="FF0000"/>
                </a:solidFill>
              </a:rPr>
              <a:t>星号</a:t>
            </a:r>
            <a:r>
              <a:rPr kumimoji="0" lang="zh-CN" altLang="en-US" sz="3200" dirty="0">
                <a:solidFill>
                  <a:schemeClr val="tx1"/>
                </a:solidFill>
              </a:rPr>
              <a:t>运算封闭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</a:t>
            </a:r>
            <a:endParaRPr lang="zh-CN" altLang="en-US" b="1" smtClean="0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1271588"/>
            <a:ext cx="7709162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定义</a:t>
            </a:r>
            <a:r>
              <a:rPr kumimoji="0" lang="en-US" altLang="zh-CN" sz="3200" dirty="0">
                <a:solidFill>
                  <a:schemeClr val="tx1"/>
                </a:solidFill>
              </a:rPr>
              <a:t>: </a:t>
            </a:r>
            <a:r>
              <a:rPr kumimoji="0" lang="zh-CN" altLang="en-US" sz="3200" dirty="0">
                <a:solidFill>
                  <a:schemeClr val="tx1"/>
                </a:solidFill>
              </a:rPr>
              <a:t>称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是一个正则表达式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若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  </a:t>
            </a:r>
            <a:r>
              <a:rPr kumimoji="0" lang="en-US" altLang="zh-CN" sz="3200" dirty="0">
                <a:solidFill>
                  <a:schemeClr val="tx1"/>
                </a:solidFill>
              </a:rPr>
              <a:t>1) a, a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 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2)  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3)  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4)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R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5)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R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6)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每个正则表达式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表示一个</a:t>
            </a:r>
            <a:r>
              <a:rPr kumimoji="0" lang="zh-CN" altLang="en-US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语言</a:t>
            </a:r>
            <a:r>
              <a:rPr kumimoji="0" lang="en-US" altLang="zh-CN" sz="3200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记为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L(R).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: 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,  0110,  ()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,  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,  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  <a:endParaRPr lang="zh-CN" altLang="en-US" b="1" smtClean="0"/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65012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定理</a:t>
            </a:r>
            <a:r>
              <a:rPr kumimoji="0" lang="en-US" altLang="zh-CN" sz="3200" dirty="0">
                <a:solidFill>
                  <a:schemeClr val="tx1"/>
                </a:solidFill>
              </a:rPr>
              <a:t>2.3.1: </a:t>
            </a:r>
            <a:r>
              <a:rPr kumimoji="0" lang="zh-CN" altLang="en-US" sz="3200" dirty="0">
                <a:solidFill>
                  <a:schemeClr val="tx1"/>
                </a:solidFill>
              </a:rPr>
              <a:t>语言</a:t>
            </a:r>
            <a:r>
              <a:rPr kumimoji="0" lang="en-US" altLang="zh-CN" sz="3200" dirty="0">
                <a:solidFill>
                  <a:schemeClr val="tx1"/>
                </a:solidFill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正则</a:t>
            </a:r>
            <a:r>
              <a:rPr kumimoji="0" lang="zh-CN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 dirty="0">
                <a:solidFill>
                  <a:schemeClr val="tx1"/>
                </a:solidFill>
              </a:rPr>
              <a:t>可用正则表达式描述</a:t>
            </a:r>
            <a:r>
              <a:rPr kumimoji="0" lang="en-US" altLang="zh-CN" sz="3200" dirty="0">
                <a:solidFill>
                  <a:schemeClr val="tx1"/>
                </a:solidFill>
              </a:rPr>
              <a:t>.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</a:t>
            </a:r>
            <a:r>
              <a:rPr lang="zh-CN" altLang="en-US" b="1" smtClean="0">
                <a:sym typeface="Symbol" panose="05050102010706020507" pitchFamily="18" charset="2"/>
              </a:rPr>
              <a:t>正则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/>
              <a:t>有正则表达式</a:t>
            </a:r>
            <a:endParaRPr lang="zh-CN" altLang="en-US" b="1" smtClean="0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7466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构造广义非确定有限自动机</a:t>
            </a:r>
            <a:r>
              <a:rPr kumimoji="0" lang="en-US" altLang="zh-CN" sz="3200">
                <a:solidFill>
                  <a:schemeClr val="tx1"/>
                </a:solidFill>
              </a:rPr>
              <a:t>(GNFA)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非确定有限自动机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转移箭头可以用任何正则表达式作标号 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证明中的特殊要求</a:t>
            </a:r>
            <a:r>
              <a:rPr kumimoji="0" lang="en-US" altLang="zh-CN" sz="3200">
                <a:solidFill>
                  <a:schemeClr val="tx1"/>
                </a:solidFill>
              </a:rPr>
              <a:t>: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起始状态无射入箭头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唯一接受状态</a:t>
            </a:r>
            <a:r>
              <a:rPr kumimoji="0" lang="en-US" altLang="zh-CN" sz="3200">
                <a:solidFill>
                  <a:schemeClr val="tx1"/>
                </a:solidFill>
              </a:rPr>
              <a:t>(</a:t>
            </a:r>
            <a:r>
              <a:rPr kumimoji="0" lang="zh-CN" altLang="en-US" sz="3200">
                <a:solidFill>
                  <a:schemeClr val="tx1"/>
                </a:solidFill>
              </a:rPr>
              <a:t>无射出箭头</a:t>
            </a:r>
            <a:r>
              <a:rPr kumimoji="0" lang="en-US" altLang="zh-CN" sz="3200">
                <a:solidFill>
                  <a:schemeClr val="tx1"/>
                </a:solidFill>
              </a:rPr>
              <a:t>).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手段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一个一个地去掉中间状态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举例</a:t>
            </a:r>
            <a:r>
              <a:rPr lang="en-US" altLang="zh-CN" b="1" smtClean="0"/>
              <a:t>: A</a:t>
            </a:r>
            <a:r>
              <a:rPr lang="zh-CN" altLang="en-US" b="1" smtClean="0">
                <a:sym typeface="Symbol" panose="05050102010706020507" pitchFamily="18" charset="2"/>
              </a:rPr>
              <a:t>正则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/>
              <a:t>有正则表达式</a:t>
            </a:r>
            <a:endParaRPr lang="zh-CN" altLang="en-US" b="1" smtClean="0"/>
          </a:p>
        </p:txBody>
      </p:sp>
      <p:grpSp>
        <p:nvGrpSpPr>
          <p:cNvPr id="618562" name="Group 66"/>
          <p:cNvGrpSpPr/>
          <p:nvPr/>
        </p:nvGrpSpPr>
        <p:grpSpPr bwMode="auto">
          <a:xfrm>
            <a:off x="107950" y="1268413"/>
            <a:ext cx="1965325" cy="2149475"/>
            <a:chOff x="253" y="898"/>
            <a:chExt cx="1238" cy="1354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483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45" name="AutoShape 4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696" y="1223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1299" y="124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241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548" name="Oval 52"/>
            <p:cNvSpPr>
              <a:spLocks noChangeArrowheads="1"/>
            </p:cNvSpPr>
            <p:nvPr/>
          </p:nvSpPr>
          <p:spPr bwMode="auto">
            <a:xfrm>
              <a:off x="925" y="20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867" y="2002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50" name="AutoShape 54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733" y="1311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1" name="AutoShape 55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696" y="1399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2" name="AutoShape 5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608" y="1436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3" name="AutoShape 5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992" y="1399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4" name="AutoShape 5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253" y="1311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5" name="AutoShape 5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365" y="1136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56" name="Text Box 60"/>
            <p:cNvSpPr txBox="1">
              <a:spLocks noChangeArrowheads="1"/>
            </p:cNvSpPr>
            <p:nvPr/>
          </p:nvSpPr>
          <p:spPr bwMode="auto">
            <a:xfrm>
              <a:off x="867" y="99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7" name="Text Box 61"/>
            <p:cNvSpPr txBox="1">
              <a:spLocks noChangeArrowheads="1"/>
            </p:cNvSpPr>
            <p:nvPr/>
          </p:nvSpPr>
          <p:spPr bwMode="auto">
            <a:xfrm>
              <a:off x="867" y="122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8" name="Text Box 62"/>
            <p:cNvSpPr txBox="1">
              <a:spLocks noChangeArrowheads="1"/>
            </p:cNvSpPr>
            <p:nvPr/>
          </p:nvSpPr>
          <p:spPr bwMode="auto">
            <a:xfrm>
              <a:off x="1111" y="1570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9" name="Text Box 63"/>
            <p:cNvSpPr txBox="1">
              <a:spLocks noChangeArrowheads="1"/>
            </p:cNvSpPr>
            <p:nvPr/>
          </p:nvSpPr>
          <p:spPr bwMode="auto">
            <a:xfrm>
              <a:off x="771" y="1464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60" name="Text Box 64"/>
            <p:cNvSpPr txBox="1">
              <a:spLocks noChangeArrowheads="1"/>
            </p:cNvSpPr>
            <p:nvPr/>
          </p:nvSpPr>
          <p:spPr bwMode="auto">
            <a:xfrm>
              <a:off x="531" y="152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61" name="Text Box 65"/>
            <p:cNvSpPr txBox="1">
              <a:spLocks noChangeArrowheads="1"/>
            </p:cNvSpPr>
            <p:nvPr/>
          </p:nvSpPr>
          <p:spPr bwMode="auto">
            <a:xfrm>
              <a:off x="1150" y="898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618616" name="Group 120"/>
          <p:cNvGrpSpPr/>
          <p:nvPr/>
        </p:nvGrpSpPr>
        <p:grpSpPr bwMode="auto">
          <a:xfrm>
            <a:off x="1782761" y="1268413"/>
            <a:ext cx="4262435" cy="2149475"/>
            <a:chOff x="858" y="799"/>
            <a:chExt cx="2685" cy="1354"/>
          </a:xfrm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099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64" name="AutoShape 6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2312" y="1124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65" name="Oval 69"/>
            <p:cNvSpPr>
              <a:spLocks noChangeArrowheads="1"/>
            </p:cNvSpPr>
            <p:nvPr/>
          </p:nvSpPr>
          <p:spPr bwMode="auto">
            <a:xfrm>
              <a:off x="3351" y="195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857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48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68" name="AutoShape 72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349" y="121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69" name="AutoShape 73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2312" y="1300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0" name="AutoShape 74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2224" y="133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1" name="AutoShape 75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2608" y="130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2" name="AutoShape 7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63" y="121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3" name="AutoShape 77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981" y="103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74" name="Text Box 78"/>
            <p:cNvSpPr txBox="1">
              <a:spLocks noChangeArrowheads="1"/>
            </p:cNvSpPr>
            <p:nvPr/>
          </p:nvSpPr>
          <p:spPr bwMode="auto">
            <a:xfrm>
              <a:off x="2483" y="89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5" name="Text Box 79"/>
            <p:cNvSpPr txBox="1">
              <a:spLocks noChangeArrowheads="1"/>
            </p:cNvSpPr>
            <p:nvPr/>
          </p:nvSpPr>
          <p:spPr bwMode="auto">
            <a:xfrm>
              <a:off x="2483" y="112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6" name="Text Box 80"/>
            <p:cNvSpPr txBox="1">
              <a:spLocks noChangeArrowheads="1"/>
            </p:cNvSpPr>
            <p:nvPr/>
          </p:nvSpPr>
          <p:spPr bwMode="auto">
            <a:xfrm>
              <a:off x="2727" y="147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7" name="Text Box 81"/>
            <p:cNvSpPr txBox="1">
              <a:spLocks noChangeArrowheads="1"/>
            </p:cNvSpPr>
            <p:nvPr/>
          </p:nvSpPr>
          <p:spPr bwMode="auto">
            <a:xfrm>
              <a:off x="2387" y="13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8" name="Text Box 82"/>
            <p:cNvSpPr txBox="1">
              <a:spLocks noChangeArrowheads="1"/>
            </p:cNvSpPr>
            <p:nvPr/>
          </p:nvSpPr>
          <p:spPr bwMode="auto">
            <a:xfrm>
              <a:off x="2147" y="1423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9" name="Text Box 83"/>
            <p:cNvSpPr txBox="1">
              <a:spLocks noChangeArrowheads="1"/>
            </p:cNvSpPr>
            <p:nvPr/>
          </p:nvSpPr>
          <p:spPr bwMode="auto">
            <a:xfrm>
              <a:off x="2766" y="799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613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81" name="AutoShape 85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1383" y="1212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29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83" name="AutoShape 8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3070" y="130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84" name="AutoShape 8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33" y="202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85" name="Text Box 89"/>
            <p:cNvSpPr txBox="1">
              <a:spLocks noChangeArrowheads="1"/>
            </p:cNvSpPr>
            <p:nvPr/>
          </p:nvSpPr>
          <p:spPr bwMode="auto">
            <a:xfrm>
              <a:off x="3221" y="146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6" name="Text Box 90"/>
            <p:cNvSpPr txBox="1">
              <a:spLocks noChangeArrowheads="1"/>
            </p:cNvSpPr>
            <p:nvPr/>
          </p:nvSpPr>
          <p:spPr bwMode="auto">
            <a:xfrm>
              <a:off x="2871" y="180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7" name="Text Box 91"/>
            <p:cNvSpPr txBox="1">
              <a:spLocks noChangeArrowheads="1"/>
            </p:cNvSpPr>
            <p:nvPr/>
          </p:nvSpPr>
          <p:spPr bwMode="auto">
            <a:xfrm>
              <a:off x="1863" y="99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9" name="Text Box 93"/>
            <p:cNvSpPr txBox="1">
              <a:spLocks noChangeArrowheads="1"/>
            </p:cNvSpPr>
            <p:nvPr/>
          </p:nvSpPr>
          <p:spPr bwMode="auto">
            <a:xfrm>
              <a:off x="858" y="1595"/>
              <a:ext cx="16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添起始状态</a:t>
              </a:r>
              <a:r>
                <a:rPr lang="en-US" altLang="zh-CN" sz="1600" dirty="0"/>
                <a:t>s(</a:t>
              </a:r>
              <a:r>
                <a:rPr lang="zh-CN" altLang="en-US" sz="1600" dirty="0"/>
                <a:t>无</a:t>
              </a:r>
              <a:r>
                <a:rPr lang="zh-CN" altLang="en-US" sz="1600" dirty="0" smtClean="0"/>
                <a:t>进入箭头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  接受状态</a:t>
              </a:r>
              <a:r>
                <a:rPr lang="en-US" altLang="zh-CN" sz="1600" dirty="0"/>
                <a:t>ac(</a:t>
              </a:r>
              <a:r>
                <a:rPr lang="zh-CN" altLang="en-US" sz="1600" dirty="0"/>
                <a:t>无射</a:t>
              </a:r>
              <a:r>
                <a:rPr lang="zh-CN" altLang="en-US" sz="1600" dirty="0" smtClean="0"/>
                <a:t>出箭头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改掉其它接受状态 </a:t>
              </a:r>
              <a:endParaRPr lang="zh-CN" altLang="en-US" sz="1600" dirty="0"/>
            </a:p>
          </p:txBody>
        </p:sp>
      </p:grpSp>
      <p:grpSp>
        <p:nvGrpSpPr>
          <p:cNvPr id="618640" name="Group 144"/>
          <p:cNvGrpSpPr/>
          <p:nvPr/>
        </p:nvGrpSpPr>
        <p:grpSpPr bwMode="auto">
          <a:xfrm>
            <a:off x="6130925" y="1125538"/>
            <a:ext cx="2689225" cy="2590800"/>
            <a:chOff x="3862" y="709"/>
            <a:chExt cx="1694" cy="1632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98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18" name="AutoShape 122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348" y="113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19" name="Oval 123"/>
            <p:cNvSpPr>
              <a:spLocks noChangeArrowheads="1"/>
            </p:cNvSpPr>
            <p:nvPr/>
          </p:nvSpPr>
          <p:spPr bwMode="auto">
            <a:xfrm>
              <a:off x="5350" y="187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56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448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22" name="AutoShape 12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4223" y="125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3" name="AutoShape 12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4607" y="122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4" name="AutoShape 12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3862" y="113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5" name="AutoShape 12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980" y="95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26" name="Text Box 130"/>
            <p:cNvSpPr txBox="1">
              <a:spLocks noChangeArrowheads="1"/>
            </p:cNvSpPr>
            <p:nvPr/>
          </p:nvSpPr>
          <p:spPr bwMode="auto">
            <a:xfrm>
              <a:off x="4452" y="90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7" name="Text Box 131"/>
            <p:cNvSpPr txBox="1">
              <a:spLocks noChangeArrowheads="1"/>
            </p:cNvSpPr>
            <p:nvPr/>
          </p:nvSpPr>
          <p:spPr bwMode="auto">
            <a:xfrm>
              <a:off x="4788" y="1515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8" name="Text Box 132"/>
            <p:cNvSpPr txBox="1">
              <a:spLocks noChangeArrowheads="1"/>
            </p:cNvSpPr>
            <p:nvPr/>
          </p:nvSpPr>
          <p:spPr bwMode="auto">
            <a:xfrm>
              <a:off x="4500" y="1333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9" name="Text Box 133"/>
            <p:cNvSpPr txBox="1">
              <a:spLocks noChangeArrowheads="1"/>
            </p:cNvSpPr>
            <p:nvPr/>
          </p:nvSpPr>
          <p:spPr bwMode="auto">
            <a:xfrm>
              <a:off x="4646" y="2091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0" name="Text Box 134"/>
            <p:cNvSpPr txBox="1">
              <a:spLocks noChangeArrowheads="1"/>
            </p:cNvSpPr>
            <p:nvPr/>
          </p:nvSpPr>
          <p:spPr bwMode="auto">
            <a:xfrm>
              <a:off x="4164" y="1381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1" name="Text Box 135"/>
            <p:cNvSpPr txBox="1">
              <a:spLocks noChangeArrowheads="1"/>
            </p:cNvSpPr>
            <p:nvPr/>
          </p:nvSpPr>
          <p:spPr bwMode="auto">
            <a:xfrm>
              <a:off x="5028" y="709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529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33" name="AutoShape 13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69" y="122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4" name="AutoShape 13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732" y="194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5" name="Text Box 139"/>
            <p:cNvSpPr txBox="1">
              <a:spLocks noChangeArrowheads="1"/>
            </p:cNvSpPr>
            <p:nvPr/>
          </p:nvSpPr>
          <p:spPr bwMode="auto">
            <a:xfrm>
              <a:off x="5220" y="138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6" name="Text Box 140"/>
            <p:cNvSpPr txBox="1">
              <a:spLocks noChangeArrowheads="1"/>
            </p:cNvSpPr>
            <p:nvPr/>
          </p:nvSpPr>
          <p:spPr bwMode="auto">
            <a:xfrm>
              <a:off x="4870" y="172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618637" name="AutoShape 141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4606" y="194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8" name="AutoShape 142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4695" y="1257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9" name="Text Box 143"/>
            <p:cNvSpPr txBox="1">
              <a:spLocks noChangeArrowheads="1"/>
            </p:cNvSpPr>
            <p:nvPr/>
          </p:nvSpPr>
          <p:spPr bwMode="auto">
            <a:xfrm>
              <a:off x="3869" y="1661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删状态</a:t>
              </a:r>
              <a:r>
                <a:rPr lang="en-US" altLang="zh-CN" sz="1600"/>
                <a:t>1 </a:t>
              </a:r>
              <a:endParaRPr lang="en-US" altLang="zh-CN" sz="1600"/>
            </a:p>
          </p:txBody>
        </p:sp>
      </p:grpSp>
      <p:grpSp>
        <p:nvGrpSpPr>
          <p:cNvPr id="618655" name="Group 159"/>
          <p:cNvGrpSpPr/>
          <p:nvPr/>
        </p:nvGrpSpPr>
        <p:grpSpPr bwMode="auto">
          <a:xfrm>
            <a:off x="236538" y="4005263"/>
            <a:ext cx="3736975" cy="2590800"/>
            <a:chOff x="149" y="2523"/>
            <a:chExt cx="2354" cy="1632"/>
          </a:xfrm>
        </p:grpSpPr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846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42" name="AutoShape 14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096" y="2792"/>
              <a:ext cx="57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1230" y="349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44" name="AutoShape 148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971" y="2917"/>
              <a:ext cx="296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45" name="AutoShape 149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610" y="279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46" name="Text Box 150"/>
            <p:cNvSpPr txBox="1">
              <a:spLocks noChangeArrowheads="1"/>
            </p:cNvSpPr>
            <p:nvPr/>
          </p:nvSpPr>
          <p:spPr bwMode="auto">
            <a:xfrm>
              <a:off x="1008" y="252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7" name="Text Box 151"/>
            <p:cNvSpPr txBox="1">
              <a:spLocks noChangeArrowheads="1"/>
            </p:cNvSpPr>
            <p:nvPr/>
          </p:nvSpPr>
          <p:spPr bwMode="auto">
            <a:xfrm>
              <a:off x="1066" y="2999"/>
              <a:ext cx="1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 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8" name="Text Box 152"/>
            <p:cNvSpPr txBox="1">
              <a:spLocks noChangeArrowheads="1"/>
            </p:cNvSpPr>
            <p:nvPr/>
          </p:nvSpPr>
          <p:spPr bwMode="auto">
            <a:xfrm>
              <a:off x="576" y="3905"/>
              <a:ext cx="1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 bb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9" name="Text Box 153"/>
            <p:cNvSpPr txBox="1">
              <a:spLocks noChangeArrowheads="1"/>
            </p:cNvSpPr>
            <p:nvPr/>
          </p:nvSpPr>
          <p:spPr bwMode="auto">
            <a:xfrm>
              <a:off x="149" y="3281"/>
              <a:ext cx="11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618650" name="AutoShape 154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1354" y="361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1" name="AutoShape 155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1443" y="2917"/>
              <a:ext cx="352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2" name="Oval 156"/>
            <p:cNvSpPr>
              <a:spLocks noChangeArrowheads="1"/>
            </p:cNvSpPr>
            <p:nvPr/>
          </p:nvSpPr>
          <p:spPr bwMode="auto">
            <a:xfrm>
              <a:off x="1728" y="272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1670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654" name="Text Box 158"/>
            <p:cNvSpPr txBox="1">
              <a:spLocks noChangeArrowheads="1"/>
            </p:cNvSpPr>
            <p:nvPr/>
          </p:nvSpPr>
          <p:spPr bwMode="auto">
            <a:xfrm>
              <a:off x="186" y="2931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2 </a:t>
              </a:r>
              <a:endParaRPr lang="en-US" altLang="zh-CN" sz="2000"/>
            </a:p>
          </p:txBody>
        </p:sp>
      </p:grpSp>
      <p:grpSp>
        <p:nvGrpSpPr>
          <p:cNvPr id="618663" name="Group 167"/>
          <p:cNvGrpSpPr/>
          <p:nvPr/>
        </p:nvGrpSpPr>
        <p:grpSpPr bwMode="auto">
          <a:xfrm>
            <a:off x="4067175" y="4724400"/>
            <a:ext cx="4860925" cy="1512888"/>
            <a:chOff x="2562" y="2976"/>
            <a:chExt cx="3062" cy="953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076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57" name="AutoShape 161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3326" y="3581"/>
              <a:ext cx="16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8" name="AutoShape 162"/>
            <p:cNvCxnSpPr>
              <a:cxnSpLocks noChangeShapeType="1"/>
              <a:endCxn id="4" idx="2"/>
            </p:cNvCxnSpPr>
            <p:nvPr/>
          </p:nvCxnSpPr>
          <p:spPr bwMode="auto">
            <a:xfrm>
              <a:off x="2840" y="3581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9" name="Text Box 163"/>
            <p:cNvSpPr txBox="1">
              <a:spLocks noChangeArrowheads="1"/>
            </p:cNvSpPr>
            <p:nvPr/>
          </p:nvSpPr>
          <p:spPr bwMode="auto">
            <a:xfrm>
              <a:off x="2562" y="2976"/>
              <a:ext cx="306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rgbClr val="FF3300"/>
                  </a:solidFill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(a(aa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 bb)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endParaRPr kumimoji="0" lang="en-US" altLang="zh-CN" sz="20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 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)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anose="05050102010706020507" pitchFamily="18" charset="2"/>
                </a:rPr>
                <a:t>)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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anose="05050102010706020507" pitchFamily="18" charset="2"/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rgbClr val="FF3300"/>
                  </a:solidFill>
                </a:rPr>
                <a:t>)</a:t>
              </a:r>
              <a:endParaRPr kumimoji="0"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618660" name="Oval 164"/>
            <p:cNvSpPr>
              <a:spLocks noChangeArrowheads="1"/>
            </p:cNvSpPr>
            <p:nvPr/>
          </p:nvSpPr>
          <p:spPr bwMode="auto">
            <a:xfrm>
              <a:off x="5000" y="351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942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662" name="Text Box 166"/>
            <p:cNvSpPr txBox="1">
              <a:spLocks noChangeArrowheads="1"/>
            </p:cNvSpPr>
            <p:nvPr/>
          </p:nvSpPr>
          <p:spPr bwMode="auto">
            <a:xfrm>
              <a:off x="3588" y="3679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3 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非</a:t>
            </a:r>
            <a:r>
              <a:rPr lang="zh-CN" altLang="en-US" b="1" dirty="0" smtClean="0"/>
              <a:t>正则语言：泵</a:t>
            </a:r>
            <a:r>
              <a:rPr lang="zh-CN" altLang="en-US" b="1" dirty="0" smtClean="0"/>
              <a:t>引理的等价描述</a:t>
            </a:r>
            <a:endParaRPr lang="zh-CN" altLang="en-US" b="1" dirty="0" smtClean="0"/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2707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泵引理</a:t>
            </a:r>
            <a:r>
              <a:rPr kumimoji="0" lang="en-US" altLang="zh-CN" dirty="0">
                <a:solidFill>
                  <a:schemeClr val="tx1"/>
                </a:solidFill>
              </a:rPr>
              <a:t>):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是正则语言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zh-CN" altLang="en-US" dirty="0">
                <a:solidFill>
                  <a:srgbClr val="FF0000"/>
                </a:solidFill>
              </a:rPr>
              <a:t>存在</a:t>
            </a:r>
            <a:r>
              <a:rPr kumimoji="0" lang="en-US" altLang="zh-CN" dirty="0">
                <a:solidFill>
                  <a:schemeClr val="tx1"/>
                </a:solidFill>
              </a:rPr>
              <a:t>p&gt;0</a:t>
            </a:r>
            <a:r>
              <a:rPr kumimoji="0" lang="zh-CN" altLang="en-US" dirty="0">
                <a:solidFill>
                  <a:schemeClr val="tx1"/>
                </a:solidFill>
              </a:rPr>
              <a:t>使得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     对</a:t>
            </a:r>
            <a:r>
              <a:rPr kumimoji="0" lang="zh-CN" altLang="en-US" dirty="0">
                <a:solidFill>
                  <a:srgbClr val="FF0000"/>
                </a:solidFill>
              </a:rPr>
              <a:t>任意</a:t>
            </a:r>
            <a:r>
              <a:rPr kumimoji="0" lang="en-US" altLang="zh-CN" dirty="0" err="1">
                <a:solidFill>
                  <a:schemeClr val="tx1"/>
                </a:solidFill>
              </a:rPr>
              <a:t>w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|w|p, 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存在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分割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w=xyz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 0,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2) |y|&gt;0;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3) |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|p.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79388" y="3721100"/>
            <a:ext cx="4286250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若</a:t>
            </a:r>
            <a:r>
              <a:rPr kumimoji="0" lang="en-US" altLang="zh-CN" dirty="0" smtClean="0">
                <a:solidFill>
                  <a:schemeClr val="tx1"/>
                </a:solidFill>
              </a:rPr>
              <a:t>A</a:t>
            </a:r>
            <a:r>
              <a:rPr kumimoji="0" lang="zh-CN" altLang="en-US" dirty="0" smtClean="0">
                <a:solidFill>
                  <a:schemeClr val="tx1"/>
                </a:solidFill>
              </a:rPr>
              <a:t>是正则</a:t>
            </a:r>
            <a:r>
              <a:rPr kumimoji="0" lang="zh-CN" altLang="en-US" dirty="0">
                <a:solidFill>
                  <a:schemeClr val="tx1"/>
                </a:solidFill>
              </a:rPr>
              <a:t>语言</a:t>
            </a:r>
            <a:r>
              <a:rPr kumimoji="0" lang="en-US" altLang="zh-CN" dirty="0" smtClean="0">
                <a:solidFill>
                  <a:schemeClr val="tx1"/>
                </a:solidFill>
              </a:rPr>
              <a:t>,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则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A.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741863" y="3709988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529412" grpId="0" animBg="1" build="p"/>
      <p:bldP spid="529413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/>
              <a:t>非</a:t>
            </a:r>
            <a:r>
              <a:rPr lang="zh-CN" altLang="en-US" sz="4000" b="1" dirty="0" smtClean="0"/>
              <a:t>正则语言：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B = { 0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1</a:t>
            </a:r>
            <a:r>
              <a:rPr kumimoji="0" lang="en-US" altLang="zh-CN" sz="4000" b="1" baseline="30000" dirty="0" smtClean="0">
                <a:solidFill>
                  <a:schemeClr val="tx1"/>
                </a:solidFill>
              </a:rPr>
              <a:t>n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 | n</a:t>
            </a:r>
            <a:r>
              <a:rPr kumimoji="0" lang="en-US" altLang="zh-CN" sz="40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0 </a:t>
            </a:r>
            <a:r>
              <a:rPr kumimoji="0" lang="en-US" altLang="zh-CN" sz="4000" b="1" dirty="0" smtClean="0">
                <a:solidFill>
                  <a:schemeClr val="tx1"/>
                </a:solidFill>
              </a:rPr>
              <a:t>} </a:t>
            </a:r>
            <a:r>
              <a:rPr kumimoji="0" lang="zh-CN" altLang="en-US" sz="4000" b="1" dirty="0" smtClean="0">
                <a:solidFill>
                  <a:schemeClr val="tx1"/>
                </a:solidFill>
              </a:rPr>
              <a:t>非正则</a:t>
            </a:r>
            <a:endParaRPr kumimoji="0" lang="zh-CN" altLang="en-US" sz="4000" b="1" dirty="0" smtClean="0">
              <a:solidFill>
                <a:schemeClr val="tx1"/>
              </a:solidFill>
            </a:endParaRP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250825" y="2290763"/>
            <a:ext cx="4424363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zh-CN" dirty="0">
                <a:sym typeface="Symbol" panose="05050102010706020507" pitchFamily="18" charset="2"/>
              </a:rPr>
              <a:t>∵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p&gt;0,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= 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p-|y|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B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ym typeface="Symbol" panose="05050102010706020507" pitchFamily="18" charset="2"/>
              </a:rPr>
              <a:t>∴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正则语言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图灵机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</a:t>
            </a:r>
            <a:r>
              <a:rPr lang="en-US" altLang="zh-CN" b="1" dirty="0" smtClean="0"/>
              <a:t>(TM)</a:t>
            </a:r>
            <a:r>
              <a:rPr lang="zh-CN" altLang="en-US" b="1" dirty="0" smtClean="0"/>
              <a:t>的形式化定义</a:t>
            </a:r>
            <a:endParaRPr lang="en-US" altLang="zh-CN" b="1" dirty="0" smtClean="0"/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9211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55650" y="2566988"/>
            <a:ext cx="6534150" cy="3905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TM</a:t>
            </a:r>
            <a:r>
              <a:rPr kumimoji="0" lang="zh-CN" altLang="en-US"/>
              <a:t>是一个</a:t>
            </a:r>
            <a:r>
              <a:rPr kumimoji="0" lang="en-US" altLang="zh-CN"/>
              <a:t>7</a:t>
            </a:r>
            <a:r>
              <a:rPr kumimoji="0" lang="zh-CN" altLang="en-US"/>
              <a:t>元组</a:t>
            </a:r>
            <a:r>
              <a:rPr kumimoji="0" lang="en-US" altLang="zh-CN"/>
              <a:t>(Q, </a:t>
            </a:r>
            <a:r>
              <a:rPr kumimoji="0" lang="en-US" altLang="zh-CN">
                <a:sym typeface="Symbol" panose="05050102010706020507" pitchFamily="18" charset="2"/>
              </a:rPr>
              <a:t>, , </a:t>
            </a:r>
            <a:r>
              <a:rPr kumimoji="0" lang="en-US" altLang="zh-CN" i="1">
                <a:sym typeface="Symbol" panose="05050102010706020507" pitchFamily="18" charset="2"/>
              </a:rPr>
              <a:t>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1) Q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状态集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2) </a:t>
            </a:r>
            <a:r>
              <a:rPr kumimoji="0" lang="en-US" altLang="zh-CN">
                <a:sym typeface="Symbol" panose="05050102010706020507" pitchFamily="18" charset="2"/>
              </a:rPr>
              <a:t>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输入字母表</a:t>
            </a:r>
            <a:r>
              <a:rPr kumimoji="0" lang="en-US" altLang="zh-CN"/>
              <a:t>,</a:t>
            </a:r>
            <a:r>
              <a:rPr kumimoji="0" lang="zh-CN" altLang="en-US"/>
              <a:t>不包括空白符</a:t>
            </a:r>
            <a:r>
              <a:rPr kumimoji="0" lang="zh-CN" altLang="en-US" baseline="-25000">
                <a:solidFill>
                  <a:srgbClr val="FF3300"/>
                </a:solidFill>
                <a:cs typeface="Times New Roman" panose="02020603050405020304" pitchFamily="18" charset="0"/>
              </a:rPr>
              <a:t>└┘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3) </a:t>
            </a:r>
            <a:r>
              <a:rPr kumimoji="0" lang="en-US" altLang="zh-CN">
                <a:sym typeface="Symbol" panose="05050102010706020507" pitchFamily="18" charset="2"/>
              </a:rPr>
              <a:t>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带字母表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zh-CN" altLang="en-US">
                <a:sym typeface="Symbol" panose="05050102010706020507" pitchFamily="18" charset="2"/>
              </a:rPr>
              <a:t>其中</a:t>
            </a:r>
            <a:r>
              <a:rPr kumimoji="0" lang="zh-CN" altLang="en-US" baseline="-25000">
                <a:cs typeface="Times New Roman" panose="02020603050405020304" pitchFamily="18" charset="0"/>
              </a:rPr>
              <a:t>└┘</a:t>
            </a:r>
            <a:r>
              <a:rPr kumimoji="0" lang="zh-CN" altLang="en-US">
                <a:sym typeface="Symbol" panose="05050102010706020507" pitchFamily="18" charset="2"/>
              </a:rPr>
              <a:t></a:t>
            </a:r>
            <a:r>
              <a:rPr kumimoji="0" lang="en-US" altLang="zh-CN">
                <a:sym typeface="Symbol" panose="05050102010706020507" pitchFamily="18" charset="2"/>
              </a:rPr>
              <a:t>, .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4) </a:t>
            </a:r>
            <a:r>
              <a:rPr kumimoji="0" lang="en-US" altLang="zh-CN" i="1">
                <a:sym typeface="Symbol" panose="05050102010706020507" pitchFamily="18" charset="2"/>
              </a:rPr>
              <a:t> </a:t>
            </a:r>
            <a:r>
              <a:rPr kumimoji="0" lang="en-US" altLang="zh-CN">
                <a:sym typeface="Symbol" panose="05050102010706020507" pitchFamily="18" charset="2"/>
              </a:rPr>
              <a:t>: QQ{L,R}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转移函数</a:t>
            </a:r>
            <a:r>
              <a:rPr kumimoji="0" lang="en-US" altLang="zh-CN">
                <a:sym typeface="Symbol" panose="05050102010706020507" pitchFamily="18" charset="2"/>
              </a:rPr>
              <a:t>.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5)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起始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. 6)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接受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. 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7)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拒绝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anose="05050102010706020507" pitchFamily="18" charset="2"/>
              </a:rPr>
              <a:t> 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 </a:t>
            </a:r>
            <a:r>
              <a:rPr kumimoji="0" lang="en-US" altLang="zh-CN">
                <a:sym typeface="Symbol" panose="05050102010706020507" pitchFamily="18" charset="2"/>
              </a:rPr>
              <a:t>.</a:t>
            </a:r>
            <a:endParaRPr kumimoji="0"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字符串与语言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1117600" y="1314450"/>
            <a:ext cx="63515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字母表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任意一个有限集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常用记号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.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符号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字母表中的元素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字母表中符号组成的</a:t>
            </a:r>
            <a:r>
              <a:rPr lang="zh-CN" altLang="en-US" dirty="0">
                <a:solidFill>
                  <a:srgbClr val="FF0000"/>
                </a:solidFill>
              </a:rPr>
              <a:t>有限序列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asdf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通俗地说即单词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长度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|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|=5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连接*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)*(de)=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反转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edcba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空词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长度为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0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给定字母表上一些</a:t>
            </a:r>
            <a:r>
              <a:rPr lang="zh-CN" altLang="en-US" dirty="0">
                <a:solidFill>
                  <a:schemeClr val="tx1"/>
                </a:solidFill>
              </a:rPr>
              <a:t>字符串的集合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图灵机的运行</a:t>
            </a:r>
            <a:endParaRPr lang="zh-CN" altLang="en-US" b="1" smtClean="0"/>
          </a:p>
        </p:txBody>
      </p:sp>
      <p:graphicFrame>
        <p:nvGraphicFramePr>
          <p:cNvPr id="5580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2555875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位图图像" r:id="rId1" imgW="4181475" imgH="1276350" progId="PBrush">
                  <p:embed/>
                </p:oleObj>
              </mc:Choice>
              <mc:Fallback>
                <p:oleObj name="位图图像" r:id="rId1" imgW="4181475" imgH="1276350" progId="PBrush">
                  <p:embed/>
                  <p:pic>
                    <p:nvPicPr>
                      <p:cNvPr id="0" name="图片 102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555875"/>
                        <a:ext cx="4038600" cy="1233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2792413"/>
          <a:ext cx="38147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3" imgW="4295775" imgH="1381125" progId="PBrush">
                  <p:embed/>
                </p:oleObj>
              </mc:Choice>
              <mc:Fallback>
                <p:oleObj name="位图图像" r:id="rId3" imgW="4295775" imgH="1381125" progId="PBrush">
                  <p:embed/>
                  <p:pic>
                    <p:nvPicPr>
                      <p:cNvPr id="0" name="图片 102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792413"/>
                        <a:ext cx="3814763" cy="1181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39750" y="1254125"/>
            <a:ext cx="7226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图灵机根据转移函数运行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zh-CN" altLang="en-US"/>
              <a:t>  例</a:t>
            </a:r>
            <a:r>
              <a:rPr kumimoji="0" lang="en-US" altLang="zh-CN"/>
              <a:t>:</a:t>
            </a:r>
            <a:r>
              <a:rPr kumimoji="0" lang="zh-CN" altLang="en-US"/>
              <a:t>设输入串为</a:t>
            </a:r>
            <a:r>
              <a:rPr kumimoji="0" lang="en-US" altLang="zh-CN"/>
              <a:t>0101, </a:t>
            </a:r>
            <a:r>
              <a:rPr kumimoji="0" lang="zh-CN" altLang="en-US"/>
              <a:t>且</a:t>
            </a:r>
            <a:r>
              <a:rPr kumimoji="0" lang="zh-CN" altLang="en-US" i="1">
                <a:solidFill>
                  <a:srgbClr val="FF3300"/>
                </a:solidFill>
                <a:sym typeface="Symbol" panose="05050102010706020507" pitchFamily="18" charset="2"/>
              </a:rPr>
              <a:t> </a:t>
            </a:r>
            <a:r>
              <a:rPr kumimoji="0" lang="en-US" altLang="zh-CN">
                <a:solidFill>
                  <a:srgbClr val="FF3300"/>
                </a:solidFill>
              </a:rPr>
              <a:t>(</a:t>
            </a:r>
            <a:r>
              <a:rPr kumimoji="0" lang="en-US" altLang="zh-CN" i="1">
                <a:solidFill>
                  <a:srgbClr val="FF3300"/>
                </a:solidFill>
              </a:rPr>
              <a:t>q</a:t>
            </a:r>
            <a:r>
              <a:rPr kumimoji="0" lang="en-US" altLang="zh-CN" baseline="-25000">
                <a:solidFill>
                  <a:srgbClr val="FF3300"/>
                </a:solidFill>
              </a:rPr>
              <a:t>0</a:t>
            </a:r>
            <a:r>
              <a:rPr kumimoji="0" lang="en-US" altLang="zh-CN">
                <a:solidFill>
                  <a:srgbClr val="FF3300"/>
                </a:solidFill>
              </a:rPr>
              <a:t>,0)=( </a:t>
            </a:r>
            <a:r>
              <a:rPr kumimoji="0" lang="en-US" altLang="zh-CN" i="1">
                <a:solidFill>
                  <a:srgbClr val="FF3300"/>
                </a:solidFill>
              </a:rPr>
              <a:t>p</a:t>
            </a:r>
            <a:r>
              <a:rPr kumimoji="0" lang="en-US" altLang="zh-CN">
                <a:solidFill>
                  <a:srgbClr val="FF3300"/>
                </a:solidFill>
              </a:rPr>
              <a:t>,#,R)</a:t>
            </a:r>
            <a:r>
              <a:rPr kumimoji="0" lang="en-US" altLang="zh-CN"/>
              <a:t>, </a:t>
            </a:r>
            <a:r>
              <a:rPr kumimoji="0" lang="zh-CN" altLang="en-US"/>
              <a:t>则有 </a:t>
            </a:r>
            <a:endParaRPr kumimoji="0" lang="zh-CN" altLang="en-US"/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68313" y="4062413"/>
            <a:ext cx="656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zh-CN" altLang="en-US"/>
              <a:t> 注</a:t>
            </a:r>
            <a:r>
              <a:rPr kumimoji="0" lang="en-US" altLang="zh-CN"/>
              <a:t>: </a:t>
            </a:r>
            <a:r>
              <a:rPr kumimoji="0" lang="zh-CN" altLang="en-US"/>
              <a:t>若要在最左端左移</a:t>
            </a:r>
            <a:r>
              <a:rPr kumimoji="0" lang="en-US" altLang="zh-CN"/>
              <a:t>, </a:t>
            </a:r>
            <a:r>
              <a:rPr kumimoji="0" lang="zh-CN" altLang="en-US"/>
              <a:t>读写头保持不动</a:t>
            </a:r>
            <a:r>
              <a:rPr kumimoji="0" lang="en-US" altLang="zh-CN"/>
              <a:t>.</a:t>
            </a:r>
            <a:endParaRPr kumimoji="0" lang="en-US" altLang="zh-CN"/>
          </a:p>
        </p:txBody>
      </p:sp>
      <p:grpSp>
        <p:nvGrpSpPr>
          <p:cNvPr id="558087" name="Group 7"/>
          <p:cNvGrpSpPr/>
          <p:nvPr/>
        </p:nvGrpSpPr>
        <p:grpSpPr bwMode="auto">
          <a:xfrm>
            <a:off x="527050" y="4549775"/>
            <a:ext cx="7772400" cy="966788"/>
            <a:chOff x="332" y="2866"/>
            <a:chExt cx="4896" cy="609"/>
          </a:xfrm>
        </p:grpSpPr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32" y="3046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i="1">
                  <a:solidFill>
                    <a:srgbClr val="FF3300"/>
                  </a:solidFill>
                  <a:sym typeface="Symbol" panose="05050102010706020507" pitchFamily="18" charset="2"/>
                </a:rPr>
                <a:t> </a:t>
              </a:r>
              <a:r>
                <a:rPr kumimoji="0" lang="en-US" altLang="zh-CN">
                  <a:solidFill>
                    <a:srgbClr val="FF3300"/>
                  </a:solidFill>
                </a:rPr>
                <a:t>(</a:t>
              </a:r>
              <a:r>
                <a:rPr kumimoji="0" lang="en-US" altLang="zh-CN" i="1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rgbClr val="FF3300"/>
                  </a:solidFill>
                </a:rPr>
                <a:t>,0)=( </a:t>
              </a:r>
              <a:r>
                <a:rPr kumimoji="0" lang="en-US" altLang="zh-CN" i="1">
                  <a:solidFill>
                    <a:srgbClr val="FF3300"/>
                  </a:solidFill>
                </a:rPr>
                <a:t>p</a:t>
              </a:r>
              <a:r>
                <a:rPr kumimoji="0" lang="en-US" altLang="zh-CN">
                  <a:solidFill>
                    <a:srgbClr val="FF3300"/>
                  </a:solidFill>
                </a:rPr>
                <a:t>,#,R)</a:t>
              </a:r>
              <a:r>
                <a:rPr kumimoji="0" lang="zh-CN" altLang="en-US"/>
                <a:t>的状态图表示</a:t>
              </a:r>
              <a:r>
                <a:rPr kumimoji="0" lang="en-US" altLang="zh-CN"/>
                <a:t>:</a:t>
              </a:r>
              <a:endParaRPr kumimoji="0" lang="en-US" altLang="zh-CN"/>
            </a:p>
          </p:txBody>
        </p:sp>
        <p:pic>
          <p:nvPicPr>
            <p:cNvPr id="55808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866"/>
              <a:ext cx="1894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8090" name="Group 10"/>
          <p:cNvGrpSpPr/>
          <p:nvPr/>
        </p:nvGrpSpPr>
        <p:grpSpPr bwMode="auto">
          <a:xfrm>
            <a:off x="900113" y="5661025"/>
            <a:ext cx="7416800" cy="877888"/>
            <a:chOff x="567" y="3557"/>
            <a:chExt cx="4672" cy="553"/>
          </a:xfrm>
        </p:grpSpPr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2450" y="3612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200"/>
                <a:t>简记为</a:t>
              </a:r>
              <a:endParaRPr kumimoji="0" lang="zh-CN" altLang="en-US" sz="3200"/>
            </a:p>
          </p:txBody>
        </p:sp>
        <p:pic>
          <p:nvPicPr>
            <p:cNvPr id="55809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557"/>
              <a:ext cx="1905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09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565"/>
              <a:ext cx="186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 build="p"/>
      <p:bldP spid="5580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判定器与语言分类</a:t>
            </a:r>
            <a:endParaRPr lang="en-US" altLang="zh-CN" b="1" smtClean="0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6890028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图灵机运行的三种结果</a:t>
            </a:r>
            <a:endParaRPr kumimoji="0"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1.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接受状态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则停机且接受输入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2.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拒绝状态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则停机且拒绝输入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3. </a:t>
            </a:r>
            <a:r>
              <a:rPr kumimoji="0" lang="zh-CN" altLang="en-US" dirty="0"/>
              <a:t>否则</a:t>
            </a:r>
            <a:r>
              <a:rPr kumimoji="0" lang="en-US" altLang="zh-CN" dirty="0"/>
              <a:t>TM</a:t>
            </a:r>
            <a:r>
              <a:rPr kumimoji="0" lang="zh-CN" altLang="en-US" dirty="0"/>
              <a:t>一直运行</a:t>
            </a:r>
            <a:r>
              <a:rPr kumimoji="0" lang="en-US" altLang="zh-CN" dirty="0"/>
              <a:t>,</a:t>
            </a:r>
            <a:r>
              <a:rPr kumimoji="0" lang="zh-CN" altLang="en-US" dirty="0"/>
              <a:t>不停机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称图灵机</a:t>
            </a:r>
            <a:r>
              <a:rPr kumimoji="0" lang="en-US" altLang="zh-CN" dirty="0"/>
              <a:t>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判定器</a:t>
            </a:r>
            <a:r>
              <a:rPr kumimoji="0" lang="en-US" altLang="zh-CN" dirty="0"/>
              <a:t>,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      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M</a:t>
            </a:r>
            <a:r>
              <a:rPr kumimoji="0" lang="zh-CN" altLang="en-US" dirty="0"/>
              <a:t>对所有输入都停机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定义不同语言类</a:t>
            </a:r>
            <a:r>
              <a:rPr kumimoji="0" lang="en-US" altLang="zh-CN" dirty="0"/>
              <a:t>: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可判定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某个判定器的</a:t>
            </a:r>
            <a:r>
              <a:rPr kumimoji="0" lang="zh-CN" altLang="en-US" dirty="0" smtClean="0"/>
              <a:t>语言</a:t>
            </a:r>
            <a:endParaRPr kumimoji="0" lang="zh-CN" altLang="en-US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可识别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某个图灵机的语言</a:t>
            </a:r>
            <a:r>
              <a:rPr kumimoji="0" lang="en-US" altLang="zh-CN" dirty="0"/>
              <a:t>,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          </a:t>
            </a:r>
            <a:endParaRPr kumimoji="0" lang="zh-CN" altLang="en-US" dirty="0"/>
          </a:p>
        </p:txBody>
      </p:sp>
      <p:grpSp>
        <p:nvGrpSpPr>
          <p:cNvPr id="15" name="Group 15"/>
          <p:cNvGrpSpPr/>
          <p:nvPr/>
        </p:nvGrpSpPr>
        <p:grpSpPr bwMode="auto">
          <a:xfrm>
            <a:off x="6179344" y="2780928"/>
            <a:ext cx="2500312" cy="1944688"/>
            <a:chOff x="4014" y="3067"/>
            <a:chExt cx="1575" cy="1225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图灵机的描述</a:t>
            </a:r>
            <a:endParaRPr lang="zh-CN" altLang="en-US" b="1" smtClean="0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611188" y="1287463"/>
            <a:ext cx="6350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(1) </a:t>
            </a:r>
            <a:r>
              <a:rPr kumimoji="0" lang="zh-CN" altLang="en-US"/>
              <a:t>形式水平的描述</a:t>
            </a:r>
            <a:r>
              <a:rPr kumimoji="0" lang="en-US" altLang="zh-CN"/>
              <a:t>(</a:t>
            </a:r>
            <a:r>
              <a:rPr kumimoji="0" lang="zh-CN" altLang="en-US"/>
              <a:t>状态图或转移函数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(2) </a:t>
            </a:r>
            <a:r>
              <a:rPr kumimoji="0" lang="zh-CN" altLang="en-US"/>
              <a:t>实现水平的描述</a:t>
            </a:r>
            <a:r>
              <a:rPr kumimoji="0" lang="en-US" altLang="zh-CN"/>
              <a:t>(</a:t>
            </a:r>
            <a:r>
              <a:rPr kumimoji="0" lang="zh-CN" altLang="en-US"/>
              <a:t>读写头的移动</a:t>
            </a:r>
            <a:r>
              <a:rPr kumimoji="0" lang="en-US" altLang="zh-CN"/>
              <a:t>,</a:t>
            </a:r>
            <a:r>
              <a:rPr kumimoji="0" lang="zh-CN" altLang="en-US"/>
              <a:t>改写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(3) </a:t>
            </a:r>
            <a:r>
              <a:rPr kumimoji="0" lang="zh-CN" altLang="en-US"/>
              <a:t>高水平描述</a:t>
            </a:r>
            <a:r>
              <a:rPr kumimoji="0" lang="en-US" altLang="zh-CN"/>
              <a:t>(</a:t>
            </a:r>
            <a:r>
              <a:rPr kumimoji="0" lang="zh-CN" altLang="en-US"/>
              <a:t>使用日常语言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用带引号的文字段来表示图灵机</a:t>
            </a:r>
            <a:r>
              <a:rPr kumimoji="0" lang="en-US" altLang="zh-CN"/>
              <a:t>. </a:t>
            </a:r>
            <a:r>
              <a:rPr kumimoji="0" lang="zh-CN" altLang="en-US"/>
              <a:t>例如</a:t>
            </a:r>
            <a:r>
              <a:rPr kumimoji="0" lang="en-US" altLang="zh-CN"/>
              <a:t>:</a:t>
            </a:r>
            <a:endParaRPr kumimoji="0" lang="en-US" altLang="zh-CN"/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6507163" cy="2665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/>
              <a:t>M=“</a:t>
            </a:r>
            <a:r>
              <a:rPr kumimoji="0" lang="zh-CN" altLang="en-US"/>
              <a:t>对于输入串</a:t>
            </a:r>
            <a:r>
              <a:rPr kumimoji="0" lang="en-US" altLang="zh-CN"/>
              <a:t>w,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1) </a:t>
            </a:r>
            <a:r>
              <a:rPr kumimoji="0" lang="zh-CN" altLang="en-US"/>
              <a:t>若</a:t>
            </a:r>
            <a:r>
              <a:rPr kumimoji="0" lang="en-US" altLang="zh-CN"/>
              <a:t>w=</a:t>
            </a:r>
            <a:r>
              <a:rPr kumimoji="0" lang="en-US" altLang="zh-CN">
                <a:sym typeface="Symbol" panose="05050102010706020507" pitchFamily="18" charset="2"/>
              </a:rPr>
              <a:t>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2) </a:t>
            </a:r>
            <a:r>
              <a:rPr kumimoji="0" lang="zh-CN" altLang="en-US"/>
              <a:t>若只有</a:t>
            </a:r>
            <a:r>
              <a:rPr kumimoji="0" lang="en-US" altLang="zh-CN"/>
              <a:t>1</a:t>
            </a:r>
            <a:r>
              <a:rPr kumimoji="0" lang="zh-CN" altLang="en-US"/>
              <a:t>个</a:t>
            </a:r>
            <a:r>
              <a:rPr kumimoji="0" lang="en-US" altLang="zh-CN"/>
              <a:t>0, </a:t>
            </a:r>
            <a:r>
              <a:rPr kumimoji="0" lang="zh-CN" altLang="en-US"/>
              <a:t>则接受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3) </a:t>
            </a:r>
            <a:r>
              <a:rPr kumimoji="0" lang="zh-CN" altLang="en-US"/>
              <a:t>若</a:t>
            </a:r>
            <a:r>
              <a:rPr kumimoji="0" lang="en-US" altLang="zh-CN"/>
              <a:t>0</a:t>
            </a:r>
            <a:r>
              <a:rPr kumimoji="0" lang="zh-CN" altLang="en-US"/>
              <a:t>的个数为奇数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4) </a:t>
            </a:r>
            <a:r>
              <a:rPr kumimoji="0" lang="zh-CN" altLang="en-US"/>
              <a:t>从带左端隔一个</a:t>
            </a:r>
            <a:r>
              <a:rPr kumimoji="0" lang="en-US" altLang="zh-CN"/>
              <a:t>0, </a:t>
            </a:r>
            <a:r>
              <a:rPr kumimoji="0" lang="zh-CN" altLang="en-US"/>
              <a:t>删一个</a:t>
            </a:r>
            <a:r>
              <a:rPr kumimoji="0" lang="en-US" altLang="zh-CN"/>
              <a:t>0. </a:t>
            </a:r>
            <a:r>
              <a:rPr kumimoji="0" lang="zh-CN" altLang="en-US"/>
              <a:t>转</a:t>
            </a:r>
            <a:r>
              <a:rPr kumimoji="0" lang="en-US" altLang="zh-CN"/>
              <a:t>(2).” 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  <p:bldP spid="5765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图灵机的变形</a:t>
            </a:r>
            <a:endParaRPr lang="zh-CN" altLang="en-US" b="1" smtClean="0"/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66087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/>
              <a:t>图灵机有多种变形</a:t>
            </a:r>
            <a:r>
              <a:rPr kumimoji="0" lang="en-US" altLang="zh-CN" sz="3200"/>
              <a:t>:</a:t>
            </a:r>
            <a:endParaRPr kumimoji="0" lang="en-US" altLang="zh-CN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例如</a:t>
            </a:r>
            <a:r>
              <a:rPr kumimoji="0" lang="zh-CN" altLang="en-US" sz="3200">
                <a:solidFill>
                  <a:srgbClr val="FF0000"/>
                </a:solidFill>
              </a:rPr>
              <a:t>多带图灵机</a:t>
            </a:r>
            <a:r>
              <a:rPr kumimoji="0" lang="en-US" altLang="zh-CN" sz="3200"/>
              <a:t>, </a:t>
            </a:r>
            <a:r>
              <a:rPr kumimoji="0" lang="zh-CN" altLang="en-US" sz="3200">
                <a:solidFill>
                  <a:srgbClr val="FF0000"/>
                </a:solidFill>
              </a:rPr>
              <a:t>非确定图灵机</a:t>
            </a:r>
            <a:endParaRPr kumimoji="0" lang="zh-CN" altLang="en-US" sz="32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/>
              <a:t>还有如</a:t>
            </a:r>
            <a:r>
              <a:rPr kumimoji="0" lang="zh-CN" altLang="en-US" sz="3200">
                <a:solidFill>
                  <a:srgbClr val="FF0000"/>
                </a:solidFill>
              </a:rPr>
              <a:t>枚举器</a:t>
            </a:r>
            <a:r>
              <a:rPr kumimoji="0" lang="en-US" altLang="zh-CN" sz="3200"/>
              <a:t>, </a:t>
            </a:r>
            <a:r>
              <a:rPr kumimoji="0" lang="zh-CN" altLang="en-US" sz="3200"/>
              <a:t>带停留的图灵机等等 </a:t>
            </a:r>
            <a:endParaRPr kumimoji="0" lang="zh-CN" altLang="en-US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只要满足必要特征</a:t>
            </a:r>
            <a:r>
              <a:rPr kumimoji="0" lang="en-US" altLang="zh-CN" sz="3200"/>
              <a:t>,</a:t>
            </a:r>
            <a:endParaRPr kumimoji="0" lang="en-US" altLang="zh-CN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它们都与这里定义的图灵机等价</a:t>
            </a:r>
            <a:r>
              <a:rPr kumimoji="0" lang="en-US" altLang="zh-CN" sz="3200"/>
              <a:t>.</a:t>
            </a:r>
            <a:endParaRPr kumimoji="0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非确定型图灵机</a:t>
            </a:r>
            <a:r>
              <a:rPr lang="en-US" altLang="zh-CN" b="1" smtClean="0"/>
              <a:t>(NTM)</a:t>
            </a:r>
            <a:endParaRPr lang="en-US" altLang="zh-CN" b="1" smtClean="0"/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211138" y="1417638"/>
            <a:ext cx="777007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</a:t>
            </a:r>
            <a:r>
              <a:rPr kumimoji="0" lang="en-US" altLang="zh-CN" dirty="0"/>
              <a:t>NTM</a:t>
            </a:r>
            <a:r>
              <a:rPr kumimoji="0" lang="zh-CN" altLang="en-US" dirty="0"/>
              <a:t>的转移函数</a:t>
            </a:r>
            <a:br>
              <a:rPr kumimoji="0" lang="zh-CN" altLang="en-US" dirty="0"/>
            </a:br>
            <a:r>
              <a:rPr kumimoji="0" lang="zh-CN" altLang="en-US" i="1" dirty="0">
                <a:sym typeface="Symbol" panose="05050102010706020507" pitchFamily="18" charset="2"/>
              </a:rPr>
              <a:t>     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: QP(Q{L,R})</a:t>
            </a:r>
            <a:endParaRPr kumimoji="0"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>
                <a:sym typeface="Symbol" panose="05050102010706020507" pitchFamily="18" charset="2"/>
              </a:rPr>
              <a:t> NTM</a:t>
            </a:r>
            <a:r>
              <a:rPr kumimoji="0" lang="zh-CN" altLang="en-US" dirty="0">
                <a:sym typeface="Symbol" panose="05050102010706020507" pitchFamily="18" charset="2"/>
              </a:rPr>
              <a:t>转移函数举例</a:t>
            </a:r>
            <a:br>
              <a:rPr kumimoji="0" lang="zh-CN" altLang="en-US" dirty="0">
                <a:sym typeface="Symbol" panose="05050102010706020507" pitchFamily="18" charset="2"/>
              </a:rPr>
            </a:br>
            <a:r>
              <a:rPr kumimoji="0" lang="zh-CN" altLang="en-US" dirty="0">
                <a:sym typeface="Symbol" panose="05050102010706020507" pitchFamily="18" charset="2"/>
              </a:rPr>
              <a:t>       </a:t>
            </a:r>
            <a:r>
              <a:rPr kumimoji="0" lang="zh-CN" altLang="en-US" i="1" dirty="0">
                <a:sym typeface="Symbol" panose="05050102010706020507" pitchFamily="18" charset="2"/>
              </a:rPr>
              <a:t> 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3</a:t>
            </a:r>
            <a:r>
              <a:rPr kumimoji="0" lang="en-US" altLang="zh-CN" dirty="0"/>
              <a:t>,0)={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2</a:t>
            </a:r>
            <a:r>
              <a:rPr kumimoji="0" lang="en-US" altLang="zh-CN" dirty="0">
                <a:solidFill>
                  <a:srgbClr val="FF3300"/>
                </a:solidFill>
              </a:rPr>
              <a:t>,x,R)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1</a:t>
            </a:r>
            <a:r>
              <a:rPr kumimoji="0" lang="en-US" altLang="zh-CN" dirty="0">
                <a:solidFill>
                  <a:srgbClr val="FF3300"/>
                </a:solidFill>
              </a:rPr>
              <a:t>,1,L)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3</a:t>
            </a:r>
            <a:r>
              <a:rPr kumimoji="0" lang="en-US" altLang="zh-CN" dirty="0">
                <a:solidFill>
                  <a:srgbClr val="FF3300"/>
                </a:solidFill>
              </a:rPr>
              <a:t>,$,R)</a:t>
            </a:r>
            <a:r>
              <a:rPr kumimoji="0" lang="en-US" altLang="zh-CN" dirty="0"/>
              <a:t>}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 smtClean="0"/>
              <a:t> </a:t>
            </a:r>
            <a:r>
              <a:rPr kumimoji="0" lang="zh-CN" altLang="en-US" dirty="0" smtClean="0"/>
              <a:t>称</a:t>
            </a:r>
            <a:r>
              <a:rPr kumimoji="0" lang="en-US" altLang="zh-CN" dirty="0" smtClean="0"/>
              <a:t>NTM M</a:t>
            </a:r>
            <a:r>
              <a:rPr kumimoji="0" lang="zh-CN" altLang="en-US" dirty="0" smtClean="0"/>
              <a:t>接受</a:t>
            </a:r>
            <a:r>
              <a:rPr kumimoji="0" lang="en-US" altLang="zh-CN" dirty="0" smtClean="0"/>
              <a:t>x, </a:t>
            </a:r>
            <a:r>
              <a:rPr kumimoji="0" lang="zh-CN" altLang="en-US" dirty="0" smtClean="0"/>
              <a:t>若在</a:t>
            </a:r>
            <a:r>
              <a:rPr kumimoji="0" lang="en-US" altLang="zh-CN" dirty="0" smtClean="0"/>
              <a:t>x</a:t>
            </a:r>
            <a:r>
              <a:rPr kumimoji="0" lang="zh-CN" altLang="en-US" dirty="0" smtClean="0"/>
              <a:t>上运行</a:t>
            </a:r>
            <a:r>
              <a:rPr kumimoji="0" lang="en-US" altLang="zh-CN" dirty="0" smtClean="0"/>
              <a:t>M</a:t>
            </a:r>
            <a:r>
              <a:rPr kumimoji="0" lang="zh-CN" altLang="en-US" dirty="0" smtClean="0"/>
              <a:t>时有接受分支</a:t>
            </a:r>
            <a:r>
              <a:rPr kumimoji="0" lang="en-US" altLang="zh-CN" dirty="0" smtClean="0"/>
              <a:t>.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 smtClean="0"/>
              <a:t> </a:t>
            </a:r>
            <a:r>
              <a:rPr kumimoji="0" lang="zh-CN" altLang="en-US" dirty="0"/>
              <a:t>称一</a:t>
            </a:r>
            <a:r>
              <a:rPr kumimoji="0" lang="en-US" altLang="zh-CN" dirty="0"/>
              <a:t>NTM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判定的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br>
              <a:rPr kumimoji="0" lang="en-US" altLang="zh-CN" dirty="0">
                <a:solidFill>
                  <a:srgbClr val="FF3300"/>
                </a:solidFill>
              </a:rPr>
            </a:br>
            <a:r>
              <a:rPr kumimoji="0" lang="en-US" altLang="zh-CN" dirty="0">
                <a:solidFill>
                  <a:srgbClr val="FF3300"/>
                </a:solidFill>
              </a:rPr>
              <a:t>      </a:t>
            </a:r>
            <a:r>
              <a:rPr kumimoji="0" lang="zh-CN" altLang="en-US" dirty="0"/>
              <a:t>若它对</a:t>
            </a:r>
            <a:r>
              <a:rPr kumimoji="0" lang="zh-CN" altLang="en-US" dirty="0">
                <a:solidFill>
                  <a:srgbClr val="FF3300"/>
                </a:solidFill>
              </a:rPr>
              <a:t>所有输入</a:t>
            </a:r>
            <a:r>
              <a:rPr kumimoji="0" lang="en-US" altLang="zh-CN" dirty="0"/>
              <a:t>,</a:t>
            </a:r>
            <a:r>
              <a:rPr kumimoji="0" lang="zh-CN" altLang="en-US" dirty="0">
                <a:solidFill>
                  <a:srgbClr val="FF3300"/>
                </a:solidFill>
              </a:rPr>
              <a:t>所有分支</a:t>
            </a:r>
            <a:r>
              <a:rPr kumimoji="0" lang="zh-CN" altLang="en-US" dirty="0"/>
              <a:t>都停机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都有等价的确定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  <a:endParaRPr kumimoji="0" lang="en-US" altLang="zh-CN" dirty="0"/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517650"/>
            <a:ext cx="3848100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4762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第二部分 可计算理论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101850" y="3243263"/>
            <a:ext cx="3785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 可判定性 </a:t>
            </a:r>
            <a:endParaRPr lang="en-US" altLang="zh-CN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停机问题</a:t>
            </a:r>
            <a:r>
              <a:rPr lang="en-US" altLang="zh-CN" b="1" dirty="0" smtClean="0"/>
              <a:t>Halt</a:t>
            </a:r>
            <a:r>
              <a:rPr lang="zh-CN" altLang="en-US" b="1" dirty="0" smtClean="0"/>
              <a:t>是图灵可识别的</a:t>
            </a:r>
            <a:endParaRPr lang="zh-CN" alt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899592" y="1389890"/>
            <a:ext cx="6748963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Halt={ 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&lt;M,x&gt;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|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图灵机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在串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上会停机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构造识别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Halt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的图灵机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T, 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T = “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对于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输入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M,x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&gt;,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是图灵机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是串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上模拟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接受或拒绝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的语言是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Halt,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证毕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 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不是判定器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(?)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例输入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&lt;M,01&gt;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00192" y="4221088"/>
            <a:ext cx="2500312" cy="2467436"/>
            <a:chOff x="6300192" y="4221088"/>
            <a:chExt cx="2500312" cy="2467436"/>
          </a:xfrm>
        </p:grpSpPr>
        <p:grpSp>
          <p:nvGrpSpPr>
            <p:cNvPr id="4" name="Group 15"/>
            <p:cNvGrpSpPr/>
            <p:nvPr/>
          </p:nvGrpSpPr>
          <p:grpSpPr bwMode="auto">
            <a:xfrm>
              <a:off x="6300192" y="4221088"/>
              <a:ext cx="2500312" cy="1944688"/>
              <a:chOff x="4014" y="3067"/>
              <a:chExt cx="1575" cy="1225"/>
            </a:xfrm>
          </p:grpSpPr>
          <p:sp>
            <p:nvSpPr>
              <p:cNvPr id="5" name="Oval 16"/>
              <p:cNvSpPr>
                <a:spLocks noChangeArrowheads="1"/>
              </p:cNvSpPr>
              <p:nvPr/>
            </p:nvSpPr>
            <p:spPr bwMode="auto">
              <a:xfrm>
                <a:off x="4206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Text Box 17"/>
              <p:cNvSpPr txBox="1">
                <a:spLocks noChangeArrowheads="1"/>
              </p:cNvSpPr>
              <p:nvPr/>
            </p:nvSpPr>
            <p:spPr bwMode="auto">
              <a:xfrm>
                <a:off x="4238" y="3594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 dirty="0">
                    <a:solidFill>
                      <a:schemeClr val="tx1"/>
                    </a:solidFill>
                  </a:rPr>
                  <a:t>0 </a:t>
                </a:r>
                <a:endParaRPr lang="en-US" altLang="zh-CN" b="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18"/>
              <p:cNvSpPr>
                <a:spLocks noChangeArrowheads="1"/>
              </p:cNvSpPr>
              <p:nvPr/>
            </p:nvSpPr>
            <p:spPr bwMode="auto">
              <a:xfrm>
                <a:off x="5224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Text Box 19"/>
              <p:cNvSpPr txBox="1">
                <a:spLocks noChangeArrowheads="1"/>
              </p:cNvSpPr>
              <p:nvPr/>
            </p:nvSpPr>
            <p:spPr bwMode="auto">
              <a:xfrm>
                <a:off x="5256" y="3594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a 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20"/>
              <p:cNvSpPr>
                <a:spLocks noChangeArrowheads="1"/>
              </p:cNvSpPr>
              <p:nvPr/>
            </p:nvSpPr>
            <p:spPr bwMode="auto">
              <a:xfrm>
                <a:off x="5248" y="3657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014" y="378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2"/>
              <p:cNvSpPr>
                <a:spLocks noChangeShapeType="1"/>
              </p:cNvSpPr>
              <p:nvPr/>
            </p:nvSpPr>
            <p:spPr bwMode="auto">
              <a:xfrm flipV="1">
                <a:off x="4549" y="3786"/>
                <a:ext cx="663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Arc 23"/>
              <p:cNvSpPr/>
              <p:nvPr/>
            </p:nvSpPr>
            <p:spPr bwMode="auto">
              <a:xfrm rot="-5400000">
                <a:off x="4194" y="3414"/>
                <a:ext cx="312" cy="192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4083" y="3067"/>
                <a:ext cx="6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L </a:t>
                </a:r>
                <a:endParaRPr lang="en-US" altLang="zh-CN" b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4" name="Text Box 25"/>
              <p:cNvSpPr txBox="1">
                <a:spLocks noChangeArrowheads="1"/>
              </p:cNvSpPr>
              <p:nvPr/>
            </p:nvSpPr>
            <p:spPr bwMode="auto">
              <a:xfrm>
                <a:off x="4468" y="3459"/>
                <a:ext cx="8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#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,R </a:t>
                </a:r>
                <a:endParaRPr lang="en-US" altLang="zh-CN" b="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5" name="Oval 26"/>
              <p:cNvSpPr>
                <a:spLocks noChangeArrowheads="1"/>
              </p:cNvSpPr>
              <p:nvPr/>
            </p:nvSpPr>
            <p:spPr bwMode="auto">
              <a:xfrm>
                <a:off x="4910" y="395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27"/>
              <p:cNvSpPr txBox="1">
                <a:spLocks noChangeArrowheads="1"/>
              </p:cNvSpPr>
              <p:nvPr/>
            </p:nvSpPr>
            <p:spPr bwMode="auto">
              <a:xfrm>
                <a:off x="4942" y="391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r 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Line 28"/>
              <p:cNvSpPr>
                <a:spLocks noChangeShapeType="1"/>
              </p:cNvSpPr>
              <p:nvPr/>
            </p:nvSpPr>
            <p:spPr bwMode="auto">
              <a:xfrm>
                <a:off x="4513" y="3929"/>
                <a:ext cx="40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4241" y="3920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 baseline="-25000">
                    <a:solidFill>
                      <a:schemeClr val="tx1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_</a:t>
                </a:r>
                <a:r>
                  <a:rPr lang="en-US" altLang="zh-CN" sz="1600" b="0" baseline="-25000">
                    <a:solidFill>
                      <a:schemeClr val="tx1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R </a:t>
                </a:r>
                <a:endParaRPr lang="en-US" altLang="zh-CN" b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 bwMode="auto">
            <a:xfrm>
              <a:off x="7289460" y="6165304"/>
              <a:ext cx="5229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2800" dirty="0" smtClean="0">
                  <a:solidFill>
                    <a:schemeClr val="tx1"/>
                  </a:solidFill>
                </a:rPr>
                <a:t>M</a:t>
              </a:r>
              <a:endParaRPr lang="zh-CN" altLang="en-US" sz="28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停机问题</a:t>
            </a:r>
            <a:r>
              <a:rPr lang="en-US" altLang="zh-CN" b="1" dirty="0" smtClean="0"/>
              <a:t>Halt</a:t>
            </a:r>
            <a:r>
              <a:rPr lang="zh-CN" altLang="en-US" b="1" dirty="0" smtClean="0"/>
              <a:t>不可判定</a:t>
            </a:r>
            <a:endParaRPr lang="zh-CN" altLang="en-US" sz="3200" b="1" dirty="0" smtClean="0">
              <a:solidFill>
                <a:schemeClr val="accent2"/>
              </a:solidFill>
            </a:endParaRPr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35496" y="1179513"/>
            <a:ext cx="9048183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Halt={ &lt;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de-DE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 |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图灵机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de-DE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上会停机 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假设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Halt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有判定器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构造图灵机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使用</a:t>
            </a:r>
            <a:r>
              <a:rPr lang="de-DE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iagonal = “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对于输入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&gt;,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是图灵机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1.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,&lt;</a:t>
            </a:r>
            <a:r>
              <a:rPr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&gt;&gt;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上运行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则返回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1;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     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在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iagonal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上输入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&lt;D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iagonal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是否会停机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?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000" dirty="0" smtClean="0">
                <a:solidFill>
                  <a:srgbClr val="FF33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/>
              </a:rPr>
              <a:t>HALT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H</a:t>
            </a:r>
            <a:r>
              <a:rPr lang="zh-CN" alt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则由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2,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endParaRPr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若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即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000" dirty="0" smtClean="0">
                <a:solidFill>
                  <a:srgbClr val="3333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000" dirty="0" smtClean="0">
                <a:solidFill>
                  <a:srgbClr val="FF33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/>
              </a:rPr>
              <a:t>HALT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H</a:t>
            </a:r>
            <a:r>
              <a:rPr lang="zh-CN" altLang="en-US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拒绝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dirty="0" smtClean="0">
                <a:solidFill>
                  <a:srgbClr val="3333CC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,&lt;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&gt;&gt;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则由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3,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停机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矛盾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所以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不存在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9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9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9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9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 A</a:t>
            </a:r>
            <a:r>
              <a:rPr lang="en-US" altLang="zh-CN" b="1" baseline="-25000" dirty="0" smtClean="0"/>
              <a:t>TM</a:t>
            </a:r>
            <a:r>
              <a:rPr lang="zh-CN" altLang="en-US" b="1" dirty="0" smtClean="0"/>
              <a:t>的补不是图灵可识别的</a:t>
            </a:r>
            <a:endParaRPr lang="en-US" altLang="zh-CN" sz="3200" b="1" dirty="0" smtClean="0">
              <a:solidFill>
                <a:schemeClr val="accent2"/>
              </a:solidFill>
            </a:endParaRP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72111" y="1205687"/>
            <a:ext cx="829586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定理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的补都是图灵可识别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图灵可判定 </a:t>
            </a:r>
            <a:endParaRPr lang="zh-CN" altLang="de-DE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设图灵机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分别</a:t>
            </a:r>
            <a:r>
              <a:rPr lang="zh-CN" altLang="de-DE" dirty="0">
                <a:solidFill>
                  <a:srgbClr val="C00000"/>
                </a:solidFill>
                <a:sym typeface="Symbol" panose="05050102010706020507" pitchFamily="18" charset="2"/>
              </a:rPr>
              <a:t>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的补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R=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“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对于输入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是串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上同步模拟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直到有一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个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A</a:t>
            </a:r>
            <a:r>
              <a:rPr lang="en-US" altLang="zh-CN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R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A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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 R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zh-C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是判定</a:t>
            </a:r>
            <a:r>
              <a:rPr lang="zh-CN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2.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的语言是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/>
              <a:t>A</a:t>
            </a:r>
            <a:r>
              <a:rPr lang="en-US" altLang="zh-CN" baseline="-25000" dirty="0"/>
              <a:t>TM</a:t>
            </a:r>
            <a:r>
              <a:rPr lang="zh-CN" altLang="en-US" dirty="0"/>
              <a:t>的</a:t>
            </a:r>
            <a:r>
              <a:rPr lang="zh-CN" altLang="en-US" dirty="0" smtClean="0"/>
              <a:t>补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不是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图灵可识别的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291"/>
    </mc:Choice>
    <mc:Fallback>
      <p:transition spd="slow" advTm="386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各语言类之间的关系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219200" y="1700213"/>
            <a:ext cx="6938963" cy="4248150"/>
            <a:chOff x="632" y="935"/>
            <a:chExt cx="4371" cy="2676"/>
          </a:xfrm>
        </p:grpSpPr>
        <p:sp>
          <p:nvSpPr>
            <p:cNvPr id="605188" name="Text Box 4"/>
            <p:cNvSpPr txBox="1">
              <a:spLocks noChangeArrowheads="1"/>
            </p:cNvSpPr>
            <p:nvPr/>
          </p:nvSpPr>
          <p:spPr bwMode="auto">
            <a:xfrm>
              <a:off x="1400" y="2910"/>
              <a:ext cx="1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正则语言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>
              <a:off x="2552" y="306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0" name="Text Box 6"/>
            <p:cNvSpPr txBox="1">
              <a:spLocks noChangeArrowheads="1"/>
            </p:cNvSpPr>
            <p:nvPr/>
          </p:nvSpPr>
          <p:spPr bwMode="auto">
            <a:xfrm>
              <a:off x="632" y="2478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上下文无关语言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1" name="Line 7"/>
            <p:cNvSpPr>
              <a:spLocks noChangeShapeType="1"/>
            </p:cNvSpPr>
            <p:nvPr/>
          </p:nvSpPr>
          <p:spPr bwMode="auto">
            <a:xfrm>
              <a:off x="2552" y="268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2" name="Oval 8"/>
            <p:cNvSpPr>
              <a:spLocks noChangeArrowheads="1"/>
            </p:cNvSpPr>
            <p:nvPr/>
          </p:nvSpPr>
          <p:spPr bwMode="auto">
            <a:xfrm>
              <a:off x="3512" y="28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3" name="Oval 9"/>
            <p:cNvSpPr>
              <a:spLocks noChangeArrowheads="1"/>
            </p:cNvSpPr>
            <p:nvPr/>
          </p:nvSpPr>
          <p:spPr bwMode="auto">
            <a:xfrm>
              <a:off x="3416" y="2490"/>
              <a:ext cx="48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Oval 10"/>
            <p:cNvSpPr>
              <a:spLocks noChangeArrowheads="1"/>
            </p:cNvSpPr>
            <p:nvPr/>
          </p:nvSpPr>
          <p:spPr bwMode="auto">
            <a:xfrm>
              <a:off x="3320" y="1914"/>
              <a:ext cx="672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5" name="Oval 11"/>
            <p:cNvSpPr>
              <a:spLocks noChangeArrowheads="1"/>
            </p:cNvSpPr>
            <p:nvPr/>
          </p:nvSpPr>
          <p:spPr bwMode="auto">
            <a:xfrm>
              <a:off x="3080" y="1098"/>
              <a:ext cx="1152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151" y="2027"/>
              <a:ext cx="14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可判定语言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2552" y="225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8" name="Text Box 14"/>
            <p:cNvSpPr txBox="1">
              <a:spLocks noChangeArrowheads="1"/>
            </p:cNvSpPr>
            <p:nvPr/>
          </p:nvSpPr>
          <p:spPr bwMode="auto">
            <a:xfrm>
              <a:off x="632" y="1422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图灵可识别语言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9" name="Line 15"/>
            <p:cNvSpPr>
              <a:spLocks noChangeShapeType="1"/>
            </p:cNvSpPr>
            <p:nvPr/>
          </p:nvSpPr>
          <p:spPr bwMode="auto">
            <a:xfrm>
              <a:off x="2552" y="162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2780" y="935"/>
              <a:ext cx="2223" cy="2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4241" y="1016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sym typeface="Symbol" panose="05050102010706020507" pitchFamily="18" charset="2"/>
                </a:rPr>
                <a:t>P(</a:t>
              </a:r>
              <a:r>
                <a:rPr kumimoji="0" lang="en-US" altLang="zh-CN" baseline="30000">
                  <a:sym typeface="Symbol" panose="05050102010706020507" pitchFamily="18" charset="2"/>
                </a:rPr>
                <a:t>*</a:t>
              </a:r>
              <a:r>
                <a:rPr kumimoji="0" lang="en-US" altLang="zh-CN">
                  <a:sym typeface="Symbol" panose="05050102010706020507" pitchFamily="18" charset="2"/>
                </a:rPr>
                <a:t>)</a:t>
              </a:r>
              <a:endParaRPr kumimoji="0" lang="en-US" altLang="zh-CN">
                <a:sym typeface="Symbol" panose="05050102010706020507" pitchFamily="18" charset="2"/>
              </a:endParaRP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865069" y="2348802"/>
            <a:ext cx="115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的补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012259" y="2732436"/>
            <a:ext cx="6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1800" dirty="0" smtClean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 smtClean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</a:t>
            </a:r>
            <a:r>
              <a:rPr lang="en-US" altLang="zh-CN" b="1" baseline="30000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语言</a:t>
            </a:r>
            <a:r>
              <a:rPr lang="en-US" altLang="zh-CN" b="1" dirty="0" smtClean="0">
                <a:solidFill>
                  <a:schemeClr val="tx1"/>
                </a:solidFill>
                <a:latin typeface="宋体" panose="02010600030101010101" pitchFamily="2" charset="-122"/>
                <a:sym typeface="Symbol" panose="05050102010706020507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字典序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1117381" y="1143786"/>
            <a:ext cx="6868612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取字母表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 </a:t>
            </a:r>
            <a:r>
              <a:rPr lang="en-US" altLang="zh-CN" dirty="0">
                <a:solidFill>
                  <a:schemeClr val="tx1"/>
                </a:solidFill>
              </a:rPr>
              <a:t>= {0,1},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上的语言举例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A</a:t>
            </a:r>
            <a:r>
              <a:rPr lang="en-US" altLang="zh-CN" dirty="0">
                <a:solidFill>
                  <a:schemeClr val="tx1"/>
                </a:solidFill>
              </a:rPr>
              <a:t>={</a:t>
            </a:r>
            <a:r>
              <a:rPr lang="en-US" altLang="zh-CN" dirty="0" smtClean="0">
                <a:solidFill>
                  <a:schemeClr val="tx1"/>
                </a:solidFill>
              </a:rPr>
              <a:t>0,00,0000}, B={0,00,01,000,001,…}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上所有有限长串记为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</a:rPr>
              <a:t>的任一语言都是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zh-CN" altLang="en-US" dirty="0" smtClean="0">
                <a:solidFill>
                  <a:schemeClr val="tx1"/>
                </a:solidFill>
              </a:rPr>
              <a:t>的子集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字典序</a:t>
            </a:r>
            <a:r>
              <a:rPr lang="en-US" altLang="zh-CN" dirty="0" smtClean="0">
                <a:solidFill>
                  <a:schemeClr val="tx1"/>
                </a:solidFill>
              </a:rPr>
              <a:t>):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, 0, 1, 00, 01, 10, 11, 000, …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</a:rPr>
              <a:t>上所有无限长串记为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2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上的语言与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一一对应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5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5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5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5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可判定性</a:t>
            </a:r>
            <a:endParaRPr lang="zh-CN" altLang="en-US" b="1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7504" y="1268413"/>
            <a:ext cx="840852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成员测试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A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B,w</a:t>
            </a:r>
            <a:r>
              <a:rPr kumimoji="1" lang="en-US" altLang="zh-CN" dirty="0"/>
              <a:t>&gt;|B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DFA,w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,B</a:t>
            </a:r>
            <a:r>
              <a:rPr kumimoji="1" lang="zh-CN" altLang="en-US" dirty="0"/>
              <a:t>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    A</a:t>
            </a:r>
            <a:r>
              <a:rPr kumimoji="1" lang="en-US" altLang="zh-CN" baseline="-25000" dirty="0" smtClean="0"/>
              <a:t>TM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&gt;|M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rgbClr val="FF0000"/>
                </a:solidFill>
              </a:rPr>
              <a:t>不可判定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空性质测试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chemeClr val="tx2"/>
                </a:solidFill>
              </a:rPr>
              <a:t>E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DFA</a:t>
            </a:r>
            <a:r>
              <a:rPr kumimoji="1" lang="en-US" altLang="zh-CN" dirty="0"/>
              <a:t>={&lt;A&gt;|A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DFA,L(A)=</a:t>
            </a:r>
            <a:r>
              <a:rPr kumimoji="1" lang="en-US" altLang="zh-CN" dirty="0">
                <a:sym typeface="Symbol" panose="05050102010706020507" pitchFamily="18" charset="2"/>
              </a:rPr>
              <a:t></a:t>
            </a:r>
            <a:r>
              <a:rPr kumimoji="1" lang="en-US" altLang="zh-CN" dirty="0" smtClean="0"/>
              <a:t>} </a:t>
            </a:r>
            <a:r>
              <a:rPr kumimoji="1" lang="zh-CN" altLang="en-US" dirty="0" smtClean="0">
                <a:solidFill>
                  <a:schemeClr val="accent2"/>
                </a:solidFill>
              </a:rPr>
              <a:t>可判定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0000"/>
                </a:solidFill>
              </a:rPr>
              <a:t>等价</a:t>
            </a:r>
            <a:r>
              <a:rPr kumimoji="1" lang="zh-CN" altLang="en-US" dirty="0">
                <a:solidFill>
                  <a:srgbClr val="FF0000"/>
                </a:solidFill>
              </a:rPr>
              <a:t>性质测试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 </a:t>
            </a:r>
            <a:r>
              <a:rPr kumimoji="1" lang="en-US" altLang="zh-CN" dirty="0"/>
              <a:t>EQ</a:t>
            </a:r>
            <a:r>
              <a:rPr kumimoji="1" lang="en-US" altLang="zh-CN" baseline="-25000" dirty="0"/>
              <a:t>DFA</a:t>
            </a:r>
            <a:r>
              <a:rPr kumimoji="1" lang="en-US" altLang="zh-CN" dirty="0"/>
              <a:t>={&lt;A,B&gt;|A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DFA,</a:t>
            </a:r>
            <a:r>
              <a:rPr kumimoji="1" lang="zh-CN" altLang="en-US" dirty="0"/>
              <a:t>且</a:t>
            </a:r>
            <a:r>
              <a:rPr kumimoji="1" lang="en-US" altLang="zh-CN" dirty="0"/>
              <a:t>L(A)=L(B</a:t>
            </a:r>
            <a:r>
              <a:rPr kumimoji="1" lang="en-US" altLang="zh-CN" dirty="0" smtClean="0"/>
              <a:t>)} </a:t>
            </a:r>
            <a:r>
              <a:rPr lang="zh-CN" altLang="en-US" dirty="0" smtClean="0">
                <a:solidFill>
                  <a:schemeClr val="accent2"/>
                </a:solidFill>
              </a:rPr>
              <a:t>可</a:t>
            </a:r>
            <a:r>
              <a:rPr lang="zh-CN" altLang="en-US" dirty="0" smtClean="0">
                <a:solidFill>
                  <a:schemeClr val="accent2"/>
                </a:solidFill>
              </a:rPr>
              <a:t>判定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565400"/>
            <a:ext cx="2979737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>
                <a:solidFill>
                  <a:schemeClr val="tx2"/>
                </a:solidFill>
              </a:rPr>
              <a:t>第</a:t>
            </a:r>
            <a:r>
              <a:rPr kumimoji="1" lang="en-US" altLang="zh-CN">
                <a:solidFill>
                  <a:schemeClr val="tx2"/>
                </a:solidFill>
              </a:rPr>
              <a:t>7</a:t>
            </a:r>
            <a:r>
              <a:rPr kumimoji="1" lang="zh-CN" altLang="en-US">
                <a:solidFill>
                  <a:schemeClr val="tx2"/>
                </a:solidFill>
              </a:rPr>
              <a:t>章 时间复杂性</a:t>
            </a:r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79613" y="350043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时间复杂性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</a:t>
            </a:r>
            <a:r>
              <a:rPr lang="en-US" altLang="zh-CN"/>
              <a:t>{ 0</a:t>
            </a:r>
            <a:r>
              <a:rPr lang="en-US" altLang="zh-CN" baseline="30000"/>
              <a:t>k</a:t>
            </a:r>
            <a:r>
              <a:rPr lang="en-US" altLang="zh-CN"/>
              <a:t>1</a:t>
            </a:r>
            <a:r>
              <a:rPr lang="en-US" altLang="zh-CN" baseline="30000"/>
              <a:t>k </a:t>
            </a:r>
            <a:r>
              <a:rPr lang="en-US" altLang="zh-CN"/>
              <a:t>| k</a:t>
            </a:r>
            <a:r>
              <a:rPr lang="en-US" altLang="zh-CN">
                <a:sym typeface="Symbol" panose="05050102010706020507" pitchFamily="18" charset="2"/>
              </a:rPr>
              <a:t>0 </a:t>
            </a:r>
            <a:r>
              <a:rPr lang="en-US" altLang="zh-CN"/>
              <a:t>}</a:t>
            </a:r>
            <a:r>
              <a:rPr lang="zh-CN" altLang="en-US"/>
              <a:t>的时间复杂性分析 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2. </a:t>
            </a:r>
            <a:r>
              <a:rPr lang="zh-CN" altLang="en-US"/>
              <a:t>不同模型的运行时间比较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    单带与多带  确定与非确定 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3. P</a:t>
            </a:r>
            <a:r>
              <a:rPr lang="zh-CN" altLang="en-US"/>
              <a:t>类与</a:t>
            </a:r>
            <a:r>
              <a:rPr lang="en-US" altLang="zh-CN"/>
              <a:t>NP</a:t>
            </a:r>
            <a:r>
              <a:rPr lang="zh-CN" altLang="en-US"/>
              <a:t>类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4. NP</a:t>
            </a:r>
            <a:r>
              <a:rPr lang="zh-CN" altLang="en-US"/>
              <a:t>完全性及</a:t>
            </a:r>
            <a:r>
              <a:rPr lang="en-US" altLang="zh-CN"/>
              <a:t>NP</a:t>
            </a:r>
            <a:r>
              <a:rPr lang="zh-CN" altLang="en-US"/>
              <a:t>完全问题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smtClean="0"/>
              <a:t>时间复杂性</a:t>
            </a:r>
            <a:endParaRPr lang="zh-CN" altLang="en-US" smtClean="0"/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8505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/>
              <a:t> </a:t>
            </a:r>
            <a:r>
              <a:rPr kumimoji="1" lang="zh-CN" altLang="en-US" sz="3200" dirty="0"/>
              <a:t>判定器</a:t>
            </a:r>
            <a:r>
              <a:rPr kumimoji="1" lang="en-US" altLang="zh-CN" sz="3200" dirty="0"/>
              <a:t>M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rgbClr val="FF3300"/>
                </a:solidFill>
              </a:rPr>
              <a:t>运行时间</a:t>
            </a:r>
            <a:r>
              <a:rPr kumimoji="1" lang="zh-CN" altLang="en-US" sz="3200" dirty="0"/>
              <a:t>或</a:t>
            </a:r>
            <a:r>
              <a:rPr kumimoji="1" lang="zh-CN" altLang="en-US" sz="3200" dirty="0">
                <a:solidFill>
                  <a:srgbClr val="FF3300"/>
                </a:solidFill>
              </a:rPr>
              <a:t>时间复杂度</a:t>
            </a:r>
            <a:r>
              <a:rPr kumimoji="1" lang="zh-CN" altLang="en-US" sz="3200" dirty="0"/>
              <a:t>是</a:t>
            </a:r>
            <a:r>
              <a:rPr kumimoji="1" lang="en-US" altLang="zh-CN" sz="3200" dirty="0"/>
              <a:t>f:N</a:t>
            </a:r>
            <a:r>
              <a:rPr kumimoji="1" lang="en-US" altLang="zh-CN" sz="3200" dirty="0">
                <a:sym typeface="Symbol" panose="05050102010706020507" pitchFamily="18" charset="2"/>
              </a:rPr>
              <a:t>N,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在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所有长为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的输入</a:t>
            </a:r>
            <a:r>
              <a:rPr kumimoji="1" lang="zh-CN" altLang="en-US" sz="3200" dirty="0">
                <a:sym typeface="Symbol" panose="05050102010706020507" pitchFamily="18" charset="2"/>
              </a:rPr>
              <a:t>上运行的最大步数</a:t>
            </a:r>
            <a:r>
              <a:rPr kumimoji="1" lang="en-US" altLang="zh-CN" sz="3200" dirty="0">
                <a:sym typeface="Symbol" panose="05050102010706020507" pitchFamily="18" charset="2"/>
              </a:rPr>
              <a:t>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zh-CN" altLang="en-US" sz="3200" dirty="0">
                <a:sym typeface="Symbol" panose="05050102010706020507" pitchFamily="18" charset="2"/>
              </a:rPr>
              <a:t>若</a:t>
            </a:r>
            <a:r>
              <a:rPr kumimoji="1" lang="en-US" altLang="zh-CN" sz="3200" dirty="0"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的运行时间</a:t>
            </a:r>
            <a:r>
              <a:rPr kumimoji="1" lang="en-US" altLang="zh-CN" sz="3200" dirty="0">
                <a:sym typeface="Symbol" panose="05050102010706020507" pitchFamily="18" charset="2"/>
              </a:rPr>
              <a:t>, </a:t>
            </a:r>
            <a:r>
              <a:rPr kumimoji="1" lang="zh-CN" altLang="en-US" sz="3200" dirty="0">
                <a:sym typeface="Symbol" panose="05050102010706020507" pitchFamily="18" charset="2"/>
              </a:rPr>
              <a:t>则称</a:t>
            </a:r>
            <a:endParaRPr kumimoji="1" lang="zh-CN" altLang="en-US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在时间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内运行 </a:t>
            </a:r>
            <a:r>
              <a:rPr kumimoji="1" lang="zh-CN" altLang="en-US" sz="3200" dirty="0">
                <a:sym typeface="Symbol" panose="05050102010706020507" pitchFamily="18" charset="2"/>
              </a:rPr>
              <a:t>或 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时间</a:t>
            </a:r>
            <a:r>
              <a:rPr kumimoji="1" lang="zh-CN" altLang="en-US" sz="3200" dirty="0" smtClean="0">
                <a:solidFill>
                  <a:srgbClr val="FF3300"/>
                </a:solidFill>
                <a:sym typeface="Symbol" panose="05050102010706020507" pitchFamily="18" charset="2"/>
              </a:rPr>
              <a:t>图灵机</a:t>
            </a:r>
            <a:endParaRPr kumimoji="1" lang="zh-CN" altLang="en-US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分析算法</a:t>
            </a:r>
            <a:endParaRPr lang="zh-CN" altLang="en-US" smtClean="0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755650" y="1187450"/>
            <a:ext cx="7965642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讨论语言</a:t>
            </a:r>
            <a:r>
              <a:rPr kumimoji="1" lang="en-US" altLang="zh-CN" sz="3200" dirty="0"/>
              <a:t>A = 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 | k</a:t>
            </a:r>
            <a:r>
              <a:rPr kumimoji="1" lang="en-US" altLang="zh-CN" sz="3200" dirty="0">
                <a:sym typeface="Symbol" panose="05050102010706020507" pitchFamily="18" charset="2"/>
              </a:rPr>
              <a:t></a:t>
            </a:r>
            <a:r>
              <a:rPr kumimoji="1" lang="en-US" altLang="zh-CN" sz="3200" dirty="0"/>
              <a:t>0 }</a:t>
            </a:r>
            <a:r>
              <a:rPr kumimoji="1" lang="zh-CN" altLang="en-US" sz="3200" dirty="0"/>
              <a:t>的复杂性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2)</a:t>
            </a:r>
            <a:r>
              <a:rPr kumimoji="1" lang="zh-CN" altLang="en-US" sz="3200" dirty="0"/>
              <a:t>如果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就重复下一步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3)    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删除一个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和一个</a:t>
            </a:r>
            <a:r>
              <a:rPr kumimoji="1" lang="en-US" altLang="zh-CN" sz="3200" dirty="0"/>
              <a:t>1.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 4)</a:t>
            </a:r>
            <a:r>
              <a:rPr kumimoji="1" lang="zh-CN" altLang="en-US" sz="3200" dirty="0" smtClean="0"/>
              <a:t>如果带上同时没有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时间分析</a:t>
            </a:r>
            <a:r>
              <a:rPr kumimoji="1" lang="en-US" altLang="zh-CN" sz="3200" dirty="0"/>
              <a:t>: </a:t>
            </a:r>
            <a:r>
              <a:rPr kumimoji="1" lang="en-US" altLang="zh-CN" sz="3200" dirty="0">
                <a:solidFill>
                  <a:srgbClr val="FF3300"/>
                </a:solidFill>
              </a:rPr>
              <a:t>(1)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  </a:t>
            </a:r>
            <a:r>
              <a:rPr kumimoji="1" lang="en-US" altLang="zh-CN" sz="3200" dirty="0">
                <a:solidFill>
                  <a:srgbClr val="FF3300"/>
                </a:solidFill>
              </a:rPr>
              <a:t>4)</a:t>
            </a:r>
            <a:r>
              <a:rPr kumimoji="1" lang="en-US" altLang="zh-CN" sz="3200" dirty="0"/>
              <a:t> 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(n),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</a:t>
            </a:r>
            <a:r>
              <a:rPr kumimoji="1" lang="en-US" altLang="zh-CN" sz="3200" dirty="0">
                <a:solidFill>
                  <a:srgbClr val="0000FF"/>
                </a:solidFill>
              </a:rPr>
              <a:t>{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(2)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+</a:t>
            </a:r>
            <a:r>
              <a:rPr kumimoji="1" lang="en-US" altLang="zh-CN" sz="3200" dirty="0"/>
              <a:t> </a:t>
            </a:r>
            <a:r>
              <a:rPr kumimoji="1" lang="en-US" altLang="zh-CN" sz="3200" dirty="0">
                <a:solidFill>
                  <a:srgbClr val="FF3300"/>
                </a:solidFill>
              </a:rPr>
              <a:t>(3)</a:t>
            </a:r>
            <a:r>
              <a:rPr kumimoji="1" lang="en-US" altLang="zh-CN" sz="3200" dirty="0"/>
              <a:t> 2n=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(n) </a:t>
            </a:r>
            <a:r>
              <a:rPr kumimoji="1" lang="en-US" altLang="zh-CN" sz="3200" dirty="0">
                <a:solidFill>
                  <a:srgbClr val="0000FF"/>
                </a:solidFill>
              </a:rPr>
              <a:t>} </a:t>
            </a:r>
            <a:r>
              <a:rPr kumimoji="1" lang="en-US" altLang="zh-CN" sz="3200" dirty="0">
                <a:sym typeface="Symbol" panose="05050102010706020507" pitchFamily="18" charset="2"/>
              </a:rPr>
              <a:t>(n/2) = 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所以</a:t>
            </a: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zh-CN" altLang="en-US" sz="3200" dirty="0"/>
              <a:t>的运行时间是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).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图灵机</a:t>
            </a:r>
            <a:r>
              <a:rPr lang="en-US" altLang="zh-CN" smtClean="0"/>
              <a:t>M</a:t>
            </a:r>
            <a:r>
              <a:rPr lang="en-US" altLang="zh-CN" baseline="-25000" smtClean="0"/>
              <a:t>2</a:t>
            </a:r>
            <a:endParaRPr lang="en-US" altLang="zh-CN" baseline="-25000" smtClean="0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9713" y="1211263"/>
            <a:ext cx="629050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2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的右边有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2)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重复以下步骤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3)   </a:t>
            </a:r>
            <a:r>
              <a:rPr kumimoji="1" lang="zh-CN" altLang="en-US" sz="3200" dirty="0"/>
              <a:t>检查带上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总数的奇偶性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若是奇数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4)   </a:t>
            </a:r>
            <a:r>
              <a:rPr kumimoji="1" lang="zh-CN" altLang="en-US" sz="3200" dirty="0"/>
              <a:t>再次扫描带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0;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5)</a:t>
            </a:r>
            <a:r>
              <a:rPr kumimoji="1" lang="zh-CN" altLang="en-US" sz="3200" dirty="0"/>
              <a:t>若带上</a:t>
            </a:r>
            <a:r>
              <a:rPr kumimoji="1" lang="zh-CN" altLang="en-US" sz="3200" dirty="0" smtClean="0"/>
              <a:t>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.</a:t>
            </a:r>
            <a:br>
              <a:rPr kumimoji="1" lang="en-US" altLang="zh-CN" sz="3200" dirty="0"/>
            </a:br>
            <a:r>
              <a:rPr kumimoji="1" lang="en-US" altLang="zh-CN" sz="3200" dirty="0"/>
              <a:t>     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/>
              <a:t>.” </a:t>
            </a:r>
            <a:endParaRPr kumimoji="1" lang="en-US" altLang="zh-CN" sz="3200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6262688" y="1733550"/>
            <a:ext cx="973137" cy="4359275"/>
            <a:chOff x="3840" y="1027"/>
            <a:chExt cx="613" cy="2746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840" y="1027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3840" y="1392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840" y="278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7253288" y="2659063"/>
            <a:ext cx="1566862" cy="2209800"/>
            <a:chOff x="4464" y="1584"/>
            <a:chExt cx="987" cy="1392"/>
          </a:xfrm>
        </p:grpSpPr>
        <p:sp>
          <p:nvSpPr>
            <p:cNvPr id="10247" name="AutoShape 11"/>
            <p:cNvSpPr/>
            <p:nvPr/>
          </p:nvSpPr>
          <p:spPr bwMode="auto">
            <a:xfrm>
              <a:off x="4464" y="1584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4661" y="2078"/>
              <a:ext cx="7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1" lang="en-US" altLang="zh-CN" sz="3200">
                  <a:solidFill>
                    <a:srgbClr val="FF3300"/>
                  </a:solidFill>
                  <a:cs typeface="Times New Roman" panose="02020603050405020304" pitchFamily="18" charset="0"/>
                </a:rPr>
                <a:t>log n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7369175" y="5029200"/>
            <a:ext cx="1739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总时间</a:t>
            </a:r>
            <a:r>
              <a:rPr kumimoji="1" lang="en-US" altLang="zh-CN" sz="3200">
                <a:solidFill>
                  <a:srgbClr val="FF3300"/>
                </a:solidFill>
              </a:rPr>
              <a:t>:</a:t>
            </a:r>
            <a:endParaRPr kumimoji="1" lang="en-US" altLang="zh-CN" sz="3200">
              <a:solidFill>
                <a:srgbClr val="FF3300"/>
              </a:solidFill>
            </a:endParaRPr>
          </a:p>
          <a:p>
            <a:pPr eaLnBrk="1" hangingPunct="1"/>
            <a:r>
              <a:rPr kumimoji="1" lang="en-US" altLang="zh-CN" sz="3200">
                <a:solidFill>
                  <a:srgbClr val="FF3300"/>
                </a:solidFill>
              </a:rPr>
              <a:t>O(nlogn)</a:t>
            </a:r>
            <a:endParaRPr kumimoji="1" lang="en-US" altLang="zh-CN" sz="32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 build="p"/>
      <p:bldP spid="22631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/>
              <a:t>单带与多带运行时间比较</a:t>
            </a:r>
            <a:endParaRPr lang="zh-CN" altLang="en-US" smtClean="0"/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674688" y="1236663"/>
            <a:ext cx="8347157" cy="50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 </a:t>
            </a:r>
            <a:r>
              <a:rPr kumimoji="1" lang="en-US" altLang="zh-CN" sz="3200" dirty="0"/>
              <a:t>| k</a:t>
            </a:r>
            <a:r>
              <a:rPr kumimoji="1" lang="en-US" altLang="zh-CN" sz="3200" dirty="0">
                <a:sym typeface="Symbol" panose="05050102010706020507" pitchFamily="18" charset="2"/>
              </a:rPr>
              <a:t></a:t>
            </a:r>
            <a:r>
              <a:rPr kumimoji="1" lang="en-US" altLang="zh-CN" sz="3200" dirty="0"/>
              <a:t>0 } </a:t>
            </a:r>
            <a:r>
              <a:rPr kumimoji="1" lang="zh-CN" altLang="en-US" sz="3200" dirty="0"/>
              <a:t>有</a:t>
            </a:r>
            <a:r>
              <a:rPr lang="en-US" altLang="zh-CN" sz="3200" i="1" dirty="0">
                <a:solidFill>
                  <a:schemeClr val="tx2"/>
                </a:solidFill>
              </a:rPr>
              <a:t>O</a:t>
            </a:r>
            <a:r>
              <a:rPr lang="en-US" altLang="zh-CN" sz="3200" dirty="0">
                <a:solidFill>
                  <a:schemeClr val="tx2"/>
                </a:solidFill>
              </a:rPr>
              <a:t>(n)</a:t>
            </a:r>
            <a:r>
              <a:rPr lang="zh-CN" altLang="en-US" sz="3200" dirty="0">
                <a:solidFill>
                  <a:schemeClr val="tx2"/>
                </a:solidFill>
              </a:rPr>
              <a:t>时间双带图灵机 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3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1) </a:t>
            </a:r>
            <a:r>
              <a:rPr kumimoji="1" lang="zh-CN" altLang="en-US" sz="3200" dirty="0"/>
              <a:t>扫描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2) </a:t>
            </a:r>
            <a:r>
              <a:rPr kumimoji="1" lang="zh-CN" altLang="en-US" sz="3200" dirty="0"/>
              <a:t>将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复制到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带上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3) </a:t>
            </a:r>
            <a:r>
              <a:rPr kumimoji="1" lang="zh-CN" altLang="en-US" sz="3200" dirty="0"/>
              <a:t>每删除一个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就删除一个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1. 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4) </a:t>
            </a:r>
            <a:r>
              <a:rPr kumimoji="1" lang="zh-CN" altLang="en-US" sz="3200" dirty="0"/>
              <a:t>如果两带</a:t>
            </a:r>
            <a:r>
              <a:rPr kumimoji="1" lang="zh-CN" altLang="en-US" sz="3200" dirty="0" smtClean="0"/>
              <a:t>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 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rgbClr val="FF3300"/>
                </a:solidFill>
              </a:rPr>
              <a:t>定理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设函数</a:t>
            </a:r>
            <a:r>
              <a:rPr kumimoji="1" lang="en-US" altLang="zh-CN" sz="3200" dirty="0"/>
              <a:t>t(n)</a:t>
            </a:r>
            <a:r>
              <a:rPr kumimoji="1" lang="en-US" altLang="zh-CN" sz="3200" dirty="0">
                <a:sym typeface="Symbol" panose="05050102010706020507" pitchFamily="18" charset="2"/>
              </a:rPr>
              <a:t>n, </a:t>
            </a:r>
            <a:r>
              <a:rPr kumimoji="1" lang="zh-CN" altLang="en-US" sz="3200" dirty="0">
                <a:sym typeface="Symbol" panose="05050102010706020507" pitchFamily="18" charset="2"/>
              </a:rPr>
              <a:t>则每个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t(n)</a:t>
            </a:r>
            <a:r>
              <a:rPr kumimoji="1" lang="zh-CN" altLang="en-US" sz="3200" dirty="0">
                <a:sym typeface="Symbol" panose="05050102010706020507" pitchFamily="18" charset="2"/>
              </a:rPr>
              <a:t>时间多带</a:t>
            </a:r>
            <a:r>
              <a:rPr kumimoji="1" lang="en-US" altLang="zh-CN" sz="3200" dirty="0">
                <a:sym typeface="Symbol" panose="05050102010706020507" pitchFamily="18" charset="2"/>
              </a:rPr>
              <a:t>TM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          </a:t>
            </a:r>
            <a:r>
              <a:rPr kumimoji="1" lang="zh-CN" altLang="en-US" sz="3200" dirty="0">
                <a:sym typeface="Symbol" panose="05050102010706020507" pitchFamily="18" charset="2"/>
              </a:rPr>
              <a:t>和某个</a:t>
            </a:r>
            <a:r>
              <a:rPr kumimoji="1" lang="en-US" altLang="zh-CN" sz="3200" i="1" dirty="0">
                <a:solidFill>
                  <a:srgbClr val="FF3300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(t</a:t>
            </a:r>
            <a:r>
              <a:rPr kumimoji="1" lang="en-US" altLang="zh-CN" sz="3200" baseline="30000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solidFill>
                  <a:srgbClr val="FF3300"/>
                </a:solidFill>
                <a:sym typeface="Symbol" panose="05050102010706020507" pitchFamily="18" charset="2"/>
              </a:rPr>
              <a:t>(n))</a:t>
            </a:r>
            <a:r>
              <a:rPr kumimoji="1" lang="zh-CN" altLang="en-US" sz="3200" dirty="0">
                <a:sym typeface="Symbol" panose="05050102010706020507" pitchFamily="18" charset="2"/>
              </a:rPr>
              <a:t>时间单带</a:t>
            </a:r>
            <a:r>
              <a:rPr kumimoji="1" lang="en-US" altLang="zh-CN" sz="3200" dirty="0">
                <a:sym typeface="Symbol" panose="05050102010706020507" pitchFamily="18" charset="2"/>
              </a:rPr>
              <a:t>TM</a:t>
            </a:r>
            <a:r>
              <a:rPr kumimoji="1" lang="zh-CN" altLang="en-US" sz="3200" dirty="0">
                <a:sym typeface="Symbol" panose="05050102010706020507" pitchFamily="18" charset="2"/>
              </a:rPr>
              <a:t>等价</a:t>
            </a:r>
            <a:r>
              <a:rPr kumimoji="1" lang="en-US" altLang="zh-CN" sz="3200" dirty="0">
                <a:sym typeface="Symbol" panose="05050102010706020507" pitchFamily="18" charset="2"/>
              </a:rPr>
              <a:t>. 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NTM</a:t>
            </a:r>
            <a:r>
              <a:rPr lang="zh-CN" altLang="en-US" smtClean="0"/>
              <a:t>的运行时间</a:t>
            </a:r>
            <a:endParaRPr lang="zh-CN" altLang="en-US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77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定义</a:t>
            </a:r>
            <a:r>
              <a:rPr kumimoji="1" lang="en-US" altLang="zh-CN" sz="3200"/>
              <a:t>: </a:t>
            </a:r>
            <a:r>
              <a:rPr kumimoji="1" lang="zh-CN" altLang="en-US" sz="3200"/>
              <a:t>对非确定型判定器</a:t>
            </a:r>
            <a:r>
              <a:rPr kumimoji="1" lang="en-US" altLang="zh-CN" sz="3200"/>
              <a:t>N, </a:t>
            </a:r>
            <a:r>
              <a:rPr kumimoji="1" lang="zh-CN" altLang="en-US" sz="3200"/>
              <a:t>其运行时间</a:t>
            </a:r>
            <a:r>
              <a:rPr kumimoji="1" lang="en-US" altLang="zh-CN" sz="3200"/>
              <a:t>f(n)</a:t>
            </a:r>
            <a:r>
              <a:rPr kumimoji="1" lang="zh-CN" altLang="en-US" sz="3200"/>
              <a:t>是 </a:t>
            </a:r>
            <a:endParaRPr kumimoji="1" lang="zh-CN" altLang="en-US" sz="3200"/>
          </a:p>
          <a:p>
            <a:pPr eaLnBrk="1" hangingPunct="1"/>
            <a:r>
              <a:rPr kumimoji="1" lang="zh-CN" altLang="en-US" sz="3200"/>
              <a:t>在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长为</a:t>
            </a:r>
            <a:r>
              <a:rPr kumimoji="1" lang="en-US" altLang="zh-CN" sz="3200"/>
              <a:t>n</a:t>
            </a:r>
            <a:r>
              <a:rPr kumimoji="1" lang="zh-CN" altLang="en-US" sz="3200"/>
              <a:t>的输入上</a:t>
            </a:r>
            <a:r>
              <a:rPr kumimoji="1" lang="en-US" altLang="zh-CN" sz="3200"/>
              <a:t>, </a:t>
            </a:r>
            <a:r>
              <a:rPr kumimoji="1" lang="zh-CN" altLang="en-US" sz="3200">
                <a:solidFill>
                  <a:srgbClr val="FF3300"/>
                </a:solidFill>
              </a:rPr>
              <a:t>所有</a:t>
            </a:r>
            <a:r>
              <a:rPr kumimoji="1" lang="zh-CN" altLang="en-US" sz="3200"/>
              <a:t>分支的最大步数</a:t>
            </a:r>
            <a:r>
              <a:rPr kumimoji="1" lang="en-US" altLang="zh-CN" sz="3200"/>
              <a:t>.</a:t>
            </a:r>
            <a:endParaRPr kumimoji="1" lang="en-US" altLang="zh-CN" sz="32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557213" y="2906713"/>
            <a:ext cx="5094287" cy="3617912"/>
            <a:chOff x="990" y="1697"/>
            <a:chExt cx="3209" cy="2279"/>
          </a:xfrm>
        </p:grpSpPr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1785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1785" y="21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1785" y="230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1785" y="23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1785" y="2496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1785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1701" y="249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1701" y="269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1701" y="2599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1785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5"/>
            <p:cNvSpPr>
              <a:spLocks noChangeArrowheads="1"/>
            </p:cNvSpPr>
            <p:nvPr/>
          </p:nvSpPr>
          <p:spPr bwMode="auto">
            <a:xfrm>
              <a:off x="1785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1071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071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1215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 flipV="1">
              <a:off x="1215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990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  <a:endParaRPr kumimoji="1" lang="en-US" altLang="zh-CN" sz="3200"/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1802" y="3649"/>
              <a:ext cx="1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/>
                <a:t>接受</a:t>
              </a:r>
              <a:r>
                <a:rPr kumimoji="1" lang="en-US" altLang="zh-CN"/>
                <a:t>/</a:t>
              </a:r>
              <a:r>
                <a:rPr kumimoji="1" lang="zh-CN" altLang="en-US"/>
                <a:t>拒绝</a:t>
              </a:r>
              <a:endParaRPr kumimoji="1" lang="zh-CN" altLang="en-US"/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3387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3274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3339" y="230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3339" y="2503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3339" y="24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3387" y="30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3767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3767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>
              <a:off x="3911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V="1">
              <a:off x="3911" y="21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3686" y="2496"/>
              <a:ext cx="5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  <a:endParaRPr kumimoji="1" lang="en-US" altLang="zh-CN" sz="3200"/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rot="2394473">
              <a:off x="3338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rot="19205527" flipH="1">
              <a:off x="3483" y="2160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2394473">
              <a:off x="3243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 rot="2394473">
              <a:off x="3482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rot="19205527" flipH="1">
              <a:off x="3594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 rot="19205527" flipH="1">
              <a:off x="3339" y="230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39"/>
            <p:cNvSpPr>
              <a:spLocks noChangeArrowheads="1"/>
            </p:cNvSpPr>
            <p:nvPr/>
          </p:nvSpPr>
          <p:spPr bwMode="auto">
            <a:xfrm>
              <a:off x="3387" y="3168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40"/>
            <p:cNvSpPr>
              <a:spLocks noChangeArrowheads="1"/>
            </p:cNvSpPr>
            <p:nvPr/>
          </p:nvSpPr>
          <p:spPr bwMode="auto">
            <a:xfrm>
              <a:off x="3274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9" name="Line 41"/>
            <p:cNvSpPr>
              <a:spLocks noChangeShapeType="1"/>
            </p:cNvSpPr>
            <p:nvPr/>
          </p:nvSpPr>
          <p:spPr bwMode="auto">
            <a:xfrm flipH="1" flipV="1">
              <a:off x="1837" y="3249"/>
              <a:ext cx="194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2"/>
            <p:cNvSpPr>
              <a:spLocks noChangeShapeType="1"/>
            </p:cNvSpPr>
            <p:nvPr/>
          </p:nvSpPr>
          <p:spPr bwMode="auto">
            <a:xfrm flipV="1">
              <a:off x="2562" y="3022"/>
              <a:ext cx="227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3"/>
            <p:cNvSpPr>
              <a:spLocks noChangeShapeType="1"/>
            </p:cNvSpPr>
            <p:nvPr/>
          </p:nvSpPr>
          <p:spPr bwMode="auto">
            <a:xfrm flipV="1">
              <a:off x="2653" y="3203"/>
              <a:ext cx="740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Oval 44"/>
            <p:cNvSpPr>
              <a:spLocks noChangeArrowheads="1"/>
            </p:cNvSpPr>
            <p:nvPr/>
          </p:nvSpPr>
          <p:spPr bwMode="auto">
            <a:xfrm>
              <a:off x="2013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Line 45"/>
            <p:cNvSpPr>
              <a:spLocks noChangeShapeType="1"/>
            </p:cNvSpPr>
            <p:nvPr/>
          </p:nvSpPr>
          <p:spPr bwMode="auto">
            <a:xfrm>
              <a:off x="2013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Oval 46"/>
            <p:cNvSpPr>
              <a:spLocks noChangeArrowheads="1"/>
            </p:cNvSpPr>
            <p:nvPr/>
          </p:nvSpPr>
          <p:spPr bwMode="auto">
            <a:xfrm>
              <a:off x="2013" y="2307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Line 47"/>
            <p:cNvSpPr>
              <a:spLocks noChangeShapeType="1"/>
            </p:cNvSpPr>
            <p:nvPr/>
          </p:nvSpPr>
          <p:spPr bwMode="auto">
            <a:xfrm>
              <a:off x="2013" y="23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rrowheads="1"/>
            </p:cNvSpPr>
            <p:nvPr/>
          </p:nvSpPr>
          <p:spPr bwMode="auto">
            <a:xfrm>
              <a:off x="1929" y="2341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7" name="Text Box 49"/>
            <p:cNvSpPr txBox="1">
              <a:spLocks noChangeArrowheads="1"/>
            </p:cNvSpPr>
            <p:nvPr/>
          </p:nvSpPr>
          <p:spPr bwMode="auto">
            <a:xfrm>
              <a:off x="1929" y="254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8" name="Text Box 50"/>
            <p:cNvSpPr txBox="1">
              <a:spLocks noChangeArrowheads="1"/>
            </p:cNvSpPr>
            <p:nvPr/>
          </p:nvSpPr>
          <p:spPr bwMode="auto">
            <a:xfrm>
              <a:off x="1929" y="244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9" name="Line 51"/>
            <p:cNvSpPr>
              <a:spLocks noChangeShapeType="1"/>
            </p:cNvSpPr>
            <p:nvPr/>
          </p:nvSpPr>
          <p:spPr bwMode="auto">
            <a:xfrm>
              <a:off x="2013" y="286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Oval 52"/>
            <p:cNvSpPr>
              <a:spLocks noChangeArrowheads="1"/>
            </p:cNvSpPr>
            <p:nvPr/>
          </p:nvSpPr>
          <p:spPr bwMode="auto">
            <a:xfrm>
              <a:off x="2013" y="3013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1" name="Oval 53"/>
            <p:cNvSpPr>
              <a:spLocks noChangeArrowheads="1"/>
            </p:cNvSpPr>
            <p:nvPr/>
          </p:nvSpPr>
          <p:spPr bwMode="auto">
            <a:xfrm>
              <a:off x="1559" y="211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Line 54"/>
            <p:cNvSpPr>
              <a:spLocks noChangeShapeType="1"/>
            </p:cNvSpPr>
            <p:nvPr/>
          </p:nvSpPr>
          <p:spPr bwMode="auto">
            <a:xfrm>
              <a:off x="1559" y="21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Text Box 55"/>
            <p:cNvSpPr txBox="1">
              <a:spLocks noChangeArrowheads="1"/>
            </p:cNvSpPr>
            <p:nvPr/>
          </p:nvSpPr>
          <p:spPr bwMode="auto">
            <a:xfrm>
              <a:off x="1475" y="2115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4" name="Text Box 56"/>
            <p:cNvSpPr txBox="1">
              <a:spLocks noChangeArrowheads="1"/>
            </p:cNvSpPr>
            <p:nvPr/>
          </p:nvSpPr>
          <p:spPr bwMode="auto">
            <a:xfrm>
              <a:off x="1475" y="2314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5" name="Text Box 57"/>
            <p:cNvSpPr txBox="1">
              <a:spLocks noChangeArrowheads="1"/>
            </p:cNvSpPr>
            <p:nvPr/>
          </p:nvSpPr>
          <p:spPr bwMode="auto">
            <a:xfrm>
              <a:off x="1475" y="2218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6" name="Line 58"/>
            <p:cNvSpPr>
              <a:spLocks noChangeShapeType="1"/>
            </p:cNvSpPr>
            <p:nvPr/>
          </p:nvSpPr>
          <p:spPr bwMode="auto">
            <a:xfrm>
              <a:off x="155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Oval 59"/>
            <p:cNvSpPr>
              <a:spLocks noChangeArrowheads="1"/>
            </p:cNvSpPr>
            <p:nvPr/>
          </p:nvSpPr>
          <p:spPr bwMode="auto">
            <a:xfrm>
              <a:off x="155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Oval 60"/>
            <p:cNvSpPr>
              <a:spLocks noChangeArrowheads="1"/>
            </p:cNvSpPr>
            <p:nvPr/>
          </p:nvSpPr>
          <p:spPr bwMode="auto">
            <a:xfrm>
              <a:off x="2752" y="2115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9" name="Line 61"/>
            <p:cNvSpPr>
              <a:spLocks noChangeShapeType="1"/>
            </p:cNvSpPr>
            <p:nvPr/>
          </p:nvSpPr>
          <p:spPr bwMode="auto">
            <a:xfrm>
              <a:off x="2639" y="264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Text Box 62"/>
            <p:cNvSpPr txBox="1">
              <a:spLocks noChangeArrowheads="1"/>
            </p:cNvSpPr>
            <p:nvPr/>
          </p:nvSpPr>
          <p:spPr bwMode="auto">
            <a:xfrm>
              <a:off x="2704" y="2307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1" name="Text Box 63"/>
            <p:cNvSpPr txBox="1">
              <a:spLocks noChangeArrowheads="1"/>
            </p:cNvSpPr>
            <p:nvPr/>
          </p:nvSpPr>
          <p:spPr bwMode="auto">
            <a:xfrm>
              <a:off x="2704" y="2506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2" name="Text Box 64"/>
            <p:cNvSpPr txBox="1">
              <a:spLocks noChangeArrowheads="1"/>
            </p:cNvSpPr>
            <p:nvPr/>
          </p:nvSpPr>
          <p:spPr bwMode="auto">
            <a:xfrm>
              <a:off x="2704" y="2410"/>
              <a:ext cx="1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3" name="Line 65"/>
            <p:cNvSpPr>
              <a:spLocks noChangeShapeType="1"/>
            </p:cNvSpPr>
            <p:nvPr/>
          </p:nvSpPr>
          <p:spPr bwMode="auto">
            <a:xfrm>
              <a:off x="2776" y="28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66"/>
            <p:cNvSpPr>
              <a:spLocks noChangeShapeType="1"/>
            </p:cNvSpPr>
            <p:nvPr/>
          </p:nvSpPr>
          <p:spPr bwMode="auto">
            <a:xfrm rot="2394473">
              <a:off x="2703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67"/>
            <p:cNvSpPr>
              <a:spLocks noChangeShapeType="1"/>
            </p:cNvSpPr>
            <p:nvPr/>
          </p:nvSpPr>
          <p:spPr bwMode="auto">
            <a:xfrm rot="19205527" flipH="1">
              <a:off x="2848" y="2163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68"/>
            <p:cNvSpPr>
              <a:spLocks noChangeShapeType="1"/>
            </p:cNvSpPr>
            <p:nvPr/>
          </p:nvSpPr>
          <p:spPr bwMode="auto">
            <a:xfrm rot="2394473">
              <a:off x="2608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69"/>
            <p:cNvSpPr>
              <a:spLocks noChangeShapeType="1"/>
            </p:cNvSpPr>
            <p:nvPr/>
          </p:nvSpPr>
          <p:spPr bwMode="auto">
            <a:xfrm rot="2394473">
              <a:off x="2847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0"/>
            <p:cNvSpPr>
              <a:spLocks noChangeShapeType="1"/>
            </p:cNvSpPr>
            <p:nvPr/>
          </p:nvSpPr>
          <p:spPr bwMode="auto">
            <a:xfrm rot="19205527" flipH="1">
              <a:off x="2959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1"/>
            <p:cNvSpPr>
              <a:spLocks noChangeShapeType="1"/>
            </p:cNvSpPr>
            <p:nvPr/>
          </p:nvSpPr>
          <p:spPr bwMode="auto">
            <a:xfrm rot="19205527" flipH="1">
              <a:off x="2704" y="2307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Oval 72"/>
            <p:cNvSpPr>
              <a:spLocks noChangeArrowheads="1"/>
            </p:cNvSpPr>
            <p:nvPr/>
          </p:nvSpPr>
          <p:spPr bwMode="auto">
            <a:xfrm>
              <a:off x="2776" y="2984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Oval 73"/>
            <p:cNvSpPr>
              <a:spLocks noChangeArrowheads="1"/>
            </p:cNvSpPr>
            <p:nvPr/>
          </p:nvSpPr>
          <p:spPr bwMode="auto">
            <a:xfrm>
              <a:off x="2639" y="2787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Line 74"/>
            <p:cNvSpPr>
              <a:spLocks noChangeShapeType="1"/>
            </p:cNvSpPr>
            <p:nvPr/>
          </p:nvSpPr>
          <p:spPr bwMode="auto">
            <a:xfrm>
              <a:off x="2381" y="1797"/>
              <a:ext cx="0" cy="1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413" name="Oval 75"/>
            <p:cNvSpPr>
              <a:spLocks noChangeArrowheads="1"/>
            </p:cNvSpPr>
            <p:nvPr/>
          </p:nvSpPr>
          <p:spPr bwMode="auto">
            <a:xfrm>
              <a:off x="2880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Oval 76"/>
            <p:cNvSpPr>
              <a:spLocks noChangeArrowheads="1"/>
            </p:cNvSpPr>
            <p:nvPr/>
          </p:nvSpPr>
          <p:spPr bwMode="auto">
            <a:xfrm>
              <a:off x="2651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5" name="Oval 77"/>
            <p:cNvSpPr>
              <a:spLocks noChangeArrowheads="1"/>
            </p:cNvSpPr>
            <p:nvPr/>
          </p:nvSpPr>
          <p:spPr bwMode="auto">
            <a:xfrm>
              <a:off x="3286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Oval 78"/>
            <p:cNvSpPr>
              <a:spLocks noChangeArrowheads="1"/>
            </p:cNvSpPr>
            <p:nvPr/>
          </p:nvSpPr>
          <p:spPr bwMode="auto">
            <a:xfrm>
              <a:off x="3512" y="229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7" name="Text Box 79"/>
            <p:cNvSpPr txBox="1">
              <a:spLocks noChangeArrowheads="1"/>
            </p:cNvSpPr>
            <p:nvPr/>
          </p:nvSpPr>
          <p:spPr bwMode="auto">
            <a:xfrm>
              <a:off x="1406" y="1697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TM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14418" name="Text Box 80"/>
            <p:cNvSpPr txBox="1">
              <a:spLocks noChangeArrowheads="1"/>
            </p:cNvSpPr>
            <p:nvPr/>
          </p:nvSpPr>
          <p:spPr bwMode="auto">
            <a:xfrm>
              <a:off x="2913" y="1697"/>
              <a:ext cx="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tx2"/>
                  </a:solidFill>
                </a:rPr>
                <a:t>NTM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</p:grpSp>
      <p:sp>
        <p:nvSpPr>
          <p:cNvPr id="230481" name="Text Box 81"/>
          <p:cNvSpPr txBox="1">
            <a:spLocks noChangeArrowheads="1"/>
          </p:cNvSpPr>
          <p:nvPr/>
        </p:nvSpPr>
        <p:spPr bwMode="auto">
          <a:xfrm>
            <a:off x="5911850" y="2995613"/>
            <a:ext cx="3006725" cy="26654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定理</a:t>
            </a:r>
            <a:r>
              <a:rPr kumimoji="1" lang="en-US" altLang="zh-CN">
                <a:solidFill>
                  <a:srgbClr val="000000"/>
                </a:solidFill>
              </a:rPr>
              <a:t>: </a:t>
            </a:r>
            <a:r>
              <a:rPr kumimoji="1" lang="zh-CN" altLang="en-US">
                <a:solidFill>
                  <a:srgbClr val="000000"/>
                </a:solidFill>
              </a:rPr>
              <a:t>设</a:t>
            </a:r>
            <a:r>
              <a:rPr kumimoji="1" lang="en-US" altLang="zh-CN">
                <a:solidFill>
                  <a:srgbClr val="000000"/>
                </a:solidFill>
              </a:rPr>
              <a:t>t(n)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n, </a:t>
            </a: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则每个</a:t>
            </a:r>
            <a:endParaRPr kumimoji="1" lang="zh-CN" altLang="en-US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t(n)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NTM</a:t>
            </a:r>
            <a:endParaRPr kumimoji="1" lang="en-US" altLang="zh-CN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都有一等价的</a:t>
            </a:r>
            <a:endParaRPr kumimoji="1" lang="zh-CN" altLang="en-US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     时间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anose="05050102010706020507" pitchFamily="18" charset="2"/>
              </a:rPr>
              <a:t>O(t(n))</a:t>
            </a:r>
            <a:r>
              <a:rPr kumimoji="1"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TM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endParaRPr kumimoji="1" lang="en-US" altLang="zh-CN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30482" name="Text Box 82"/>
          <p:cNvSpPr txBox="1">
            <a:spLocks noChangeArrowheads="1"/>
          </p:cNvSpPr>
          <p:nvPr/>
        </p:nvSpPr>
        <p:spPr bwMode="auto">
          <a:xfrm>
            <a:off x="3708400" y="5945188"/>
            <a:ext cx="531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</a:rPr>
              <a:t>NTIME(</a:t>
            </a:r>
            <a:r>
              <a:rPr lang="en-US" altLang="zh-CN" sz="3200">
                <a:solidFill>
                  <a:srgbClr val="FF3300"/>
                </a:solidFill>
              </a:rPr>
              <a:t>t(n)</a:t>
            </a:r>
            <a:r>
              <a:rPr lang="en-US" altLang="zh-CN" sz="3200">
                <a:solidFill>
                  <a:schemeClr val="tx2"/>
                </a:solidFill>
              </a:rPr>
              <a:t>) 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 TIME (</a:t>
            </a:r>
            <a:r>
              <a:rPr kumimoji="1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baseline="30000">
                <a:solidFill>
                  <a:srgbClr val="FF3300"/>
                </a:solidFill>
                <a:sym typeface="Symbol" panose="05050102010706020507" pitchFamily="18" charset="2"/>
              </a:rPr>
              <a:t>O(t(n))</a:t>
            </a:r>
            <a:r>
              <a:rPr lang="en-US" altLang="zh-CN" sz="320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endParaRPr lang="en-US" altLang="zh-CN" sz="320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81" grpId="0" animBg="1"/>
      <p:bldP spid="23048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P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11188" y="1279525"/>
            <a:ext cx="8250237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定义</a:t>
            </a:r>
            <a:r>
              <a:rPr kumimoji="1" lang="en-US" altLang="zh-CN" sz="3200"/>
              <a:t>:P</a:t>
            </a:r>
            <a:r>
              <a:rPr kumimoji="1" lang="zh-CN" altLang="en-US" sz="3200"/>
              <a:t>是</a:t>
            </a:r>
            <a:r>
              <a:rPr kumimoji="1" lang="zh-CN" altLang="en-US" sz="3200">
                <a:solidFill>
                  <a:srgbClr val="FF3300"/>
                </a:solidFill>
              </a:rPr>
              <a:t>单带确定</a:t>
            </a:r>
            <a:r>
              <a:rPr kumimoji="1" lang="en-US" altLang="zh-CN" sz="3200"/>
              <a:t>TM</a:t>
            </a:r>
            <a:r>
              <a:rPr kumimoji="1" lang="zh-CN" altLang="en-US" sz="3200"/>
              <a:t>在</a:t>
            </a:r>
            <a:br>
              <a:rPr kumimoji="1" lang="zh-CN" altLang="en-US" sz="3200"/>
            </a:br>
            <a:r>
              <a:rPr kumimoji="1" lang="zh-CN" altLang="en-US" sz="3200"/>
              <a:t>    多项式时间内可判定的问题</a:t>
            </a:r>
            <a:r>
              <a:rPr kumimoji="1" lang="en-US" altLang="zh-CN" sz="3200"/>
              <a:t>,</a:t>
            </a:r>
            <a:r>
              <a:rPr kumimoji="1" lang="zh-CN" altLang="en-US" sz="3200"/>
              <a:t>即</a:t>
            </a:r>
            <a:endParaRPr kumimoji="1" lang="zh-CN" altLang="en-US" sz="32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               </a:t>
            </a:r>
            <a:r>
              <a:rPr kumimoji="1" lang="en-US" altLang="zh-CN" sz="3200"/>
              <a:t>P = </a:t>
            </a:r>
            <a:r>
              <a:rPr kumimoji="1" lang="en-US" altLang="zh-CN" sz="3200">
                <a:sym typeface="Symbol" panose="05050102010706020507" pitchFamily="18" charset="2"/>
              </a:rPr>
              <a:t></a:t>
            </a:r>
            <a:r>
              <a:rPr kumimoji="1" lang="en-US" altLang="zh-CN" sz="3200" baseline="-25000">
                <a:sym typeface="Symbol" panose="05050102010706020507" pitchFamily="18" charset="2"/>
              </a:rPr>
              <a:t>k </a:t>
            </a:r>
            <a:r>
              <a:rPr kumimoji="1" lang="en-US" altLang="zh-CN" sz="3200">
                <a:sym typeface="Symbol" panose="05050102010706020507" pitchFamily="18" charset="2"/>
              </a:rPr>
              <a:t>TIME(n</a:t>
            </a:r>
            <a:r>
              <a:rPr kumimoji="1" lang="en-US" altLang="zh-CN" sz="3200" baseline="30000">
                <a:sym typeface="Symbol" panose="05050102010706020507" pitchFamily="18" charset="2"/>
              </a:rPr>
              <a:t>k</a:t>
            </a:r>
            <a:r>
              <a:rPr kumimoji="1" lang="en-US" altLang="zh-CN" sz="3200">
                <a:sym typeface="Symbol" panose="05050102010706020507" pitchFamily="18" charset="2"/>
              </a:rPr>
              <a:t>)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sym typeface="Symbol" panose="05050102010706020507" pitchFamily="18" charset="2"/>
              </a:rPr>
              <a:t>P</a:t>
            </a:r>
            <a:r>
              <a:rPr kumimoji="1" lang="zh-CN" altLang="en-US" sz="3200">
                <a:sym typeface="Symbol" panose="05050102010706020507" pitchFamily="18" charset="2"/>
              </a:rPr>
              <a:t>类的重要性在于</a:t>
            </a:r>
            <a:r>
              <a:rPr kumimoji="1" lang="en-US" altLang="zh-CN" sz="3200">
                <a:sym typeface="Symbol" panose="05050102010706020507" pitchFamily="18" charset="2"/>
              </a:rPr>
              <a:t>: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zh-CN" altLang="en-US" sz="3200">
                <a:sym typeface="Symbol" panose="05050102010706020507" pitchFamily="18" charset="2"/>
              </a:rPr>
              <a:t>对于所有与单带确定</a:t>
            </a:r>
            <a:r>
              <a:rPr kumimoji="1" lang="en-US" altLang="zh-CN" sz="3200">
                <a:sym typeface="Symbol" panose="05050102010706020507" pitchFamily="18" charset="2"/>
              </a:rPr>
              <a:t>TM</a:t>
            </a:r>
            <a:r>
              <a:rPr kumimoji="1" lang="zh-CN" altLang="en-US" sz="3200">
                <a:sym typeface="Symbol" panose="05050102010706020507" pitchFamily="18" charset="2"/>
              </a:rPr>
              <a:t>等价的</a:t>
            </a:r>
            <a:r>
              <a:rPr kumimoji="1" lang="zh-CN" altLang="en-US" sz="3200">
                <a:solidFill>
                  <a:srgbClr val="FF3300"/>
                </a:solidFill>
                <a:sym typeface="Symbol" panose="05050102010706020507" pitchFamily="18" charset="2"/>
              </a:rPr>
              <a:t>模型</a:t>
            </a:r>
            <a:r>
              <a:rPr kumimoji="1" lang="en-US" altLang="zh-CN" sz="3200">
                <a:sym typeface="Symbol" panose="05050102010706020507" pitchFamily="18" charset="2"/>
              </a:rPr>
              <a:t>,P</a:t>
            </a:r>
            <a:r>
              <a:rPr kumimoji="1" lang="zh-CN" altLang="en-US" sz="3200">
                <a:sym typeface="Symbol" panose="05050102010706020507" pitchFamily="18" charset="2"/>
              </a:rPr>
              <a:t>不变</a:t>
            </a:r>
            <a:r>
              <a:rPr kumimoji="1" lang="en-US" altLang="zh-CN" sz="3200">
                <a:sym typeface="Symbol" panose="05050102010706020507" pitchFamily="18" charset="2"/>
              </a:rPr>
              <a:t>.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en-US" altLang="zh-CN" sz="3200"/>
              <a:t>P</a:t>
            </a:r>
            <a:r>
              <a:rPr kumimoji="1" lang="zh-CN" altLang="en-US" sz="3200"/>
              <a:t>大致对应于在计算机上</a:t>
            </a:r>
            <a:r>
              <a:rPr kumimoji="1" lang="zh-CN" altLang="en-US" sz="3200">
                <a:solidFill>
                  <a:srgbClr val="FF3300"/>
                </a:solidFill>
              </a:rPr>
              <a:t>实际可解</a:t>
            </a:r>
            <a:r>
              <a:rPr kumimoji="1" lang="zh-CN" altLang="en-US" sz="3200"/>
              <a:t>的问题</a:t>
            </a:r>
            <a:r>
              <a:rPr kumimoji="1" lang="en-US" altLang="zh-CN" sz="3200"/>
              <a:t>.</a:t>
            </a:r>
            <a:endParaRPr kumimoji="1" lang="en-US" altLang="zh-CN" sz="320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 </a:t>
            </a:r>
            <a:r>
              <a:rPr kumimoji="1" lang="zh-CN" altLang="en-US" sz="3200"/>
              <a:t>研究的核心是一个问题是否属于</a:t>
            </a:r>
            <a:r>
              <a:rPr kumimoji="1" lang="en-US" altLang="zh-CN" sz="3200"/>
              <a:t>P</a:t>
            </a:r>
            <a:r>
              <a:rPr kumimoji="1" lang="zh-CN" altLang="en-US" sz="3200"/>
              <a:t>类</a:t>
            </a:r>
            <a:r>
              <a:rPr kumimoji="1" lang="en-US" altLang="zh-CN" sz="3200"/>
              <a:t>.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/>
              <a:t>NP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30225" y="1916113"/>
            <a:ext cx="844333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NTIME(t(n))={L|L</a:t>
            </a:r>
            <a:r>
              <a:rPr kumimoji="1" lang="zh-CN" altLang="en-US" sz="3200" dirty="0"/>
              <a:t>可被</a:t>
            </a:r>
            <a:r>
              <a:rPr kumimoji="1" lang="en-US" altLang="zh-CN" sz="3200" dirty="0"/>
              <a:t>O(t(n))</a:t>
            </a:r>
            <a:r>
              <a:rPr kumimoji="1" lang="zh-CN" altLang="en-US" sz="3200" dirty="0"/>
              <a:t>时间</a:t>
            </a:r>
            <a:r>
              <a:rPr kumimoji="1" lang="en-US" altLang="zh-CN" sz="3200" dirty="0"/>
              <a:t>NTM</a:t>
            </a:r>
            <a:r>
              <a:rPr kumimoji="1" lang="zh-CN" altLang="en-US" sz="3200" dirty="0"/>
              <a:t>判定</a:t>
            </a:r>
            <a:r>
              <a:rPr kumimoji="1" lang="en-US" altLang="zh-CN" sz="3200" dirty="0"/>
              <a:t>.}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定义</a:t>
            </a:r>
            <a:r>
              <a:rPr kumimoji="1" lang="en-US" altLang="zh-CN" sz="3200" dirty="0"/>
              <a:t>:NP</a:t>
            </a:r>
            <a:r>
              <a:rPr kumimoji="1" lang="zh-CN" altLang="en-US" sz="3200" dirty="0"/>
              <a:t>是</a:t>
            </a:r>
            <a:r>
              <a:rPr kumimoji="1" lang="zh-CN" altLang="en-US" sz="3200" dirty="0">
                <a:solidFill>
                  <a:srgbClr val="FF3300"/>
                </a:solidFill>
              </a:rPr>
              <a:t>单带非确定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在</a:t>
            </a:r>
            <a:br>
              <a:rPr kumimoji="1" lang="zh-CN" altLang="en-US" sz="3200" dirty="0"/>
            </a:br>
            <a:r>
              <a:rPr kumimoji="1" lang="zh-CN" altLang="en-US" sz="3200" dirty="0"/>
              <a:t>    多项式时间内可判定的问题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即 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</a:t>
            </a:r>
            <a:r>
              <a:rPr kumimoji="1" lang="en-US" altLang="zh-CN" sz="3200" dirty="0"/>
              <a:t>NP = </a:t>
            </a:r>
            <a:r>
              <a:rPr kumimoji="1" lang="en-US" altLang="zh-CN" sz="3200" dirty="0">
                <a:sym typeface="Symbol" panose="05050102010706020507" pitchFamily="18" charset="2"/>
              </a:rPr>
              <a:t>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k </a:t>
            </a:r>
            <a:r>
              <a:rPr kumimoji="1" lang="en-US" altLang="zh-CN" sz="3200" dirty="0">
                <a:sym typeface="Symbol" panose="05050102010706020507" pitchFamily="18" charset="2"/>
              </a:rPr>
              <a:t>NTIME(</a:t>
            </a:r>
            <a:r>
              <a:rPr kumimoji="1" lang="en-US" altLang="zh-CN" sz="3200" dirty="0" err="1"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 err="1">
                <a:sym typeface="Symbol" panose="05050102010706020507" pitchFamily="18" charset="2"/>
              </a:rPr>
              <a:t>k</a:t>
            </a:r>
            <a:r>
              <a:rPr kumimoji="1" lang="en-US" altLang="zh-CN" sz="3200" dirty="0">
                <a:sym typeface="Symbol" panose="05050102010706020507" pitchFamily="18" charset="2"/>
              </a:rPr>
              <a:t>)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     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问题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39750" y="1323975"/>
            <a:ext cx="811151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</a:rPr>
              <a:t>团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无向图的完全子图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所有节点都有边相连</a:t>
            </a:r>
            <a:r>
              <a:rPr kumimoji="1" lang="en-US" altLang="zh-CN" sz="3200" dirty="0"/>
              <a:t>).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CLIQUE</a:t>
            </a:r>
            <a:r>
              <a:rPr kumimoji="1" lang="en-US" altLang="zh-CN" sz="3200" dirty="0" smtClean="0"/>
              <a:t>={&lt;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&gt;|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是有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团的无向图</a:t>
            </a:r>
            <a:r>
              <a:rPr kumimoji="1" lang="en-US" altLang="zh-CN" sz="3200" dirty="0"/>
              <a:t>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定理</a:t>
            </a:r>
            <a:r>
              <a:rPr kumimoji="1" lang="en-US" altLang="zh-CN" sz="3200" dirty="0"/>
              <a:t>: CLIQUE</a:t>
            </a:r>
            <a:r>
              <a:rPr kumimoji="1" lang="en-US" altLang="zh-CN" sz="3200" dirty="0">
                <a:sym typeface="Symbol" panose="05050102010706020507" pitchFamily="18" charset="2"/>
              </a:rPr>
              <a:t>NP.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N=“</a:t>
            </a:r>
            <a:r>
              <a:rPr kumimoji="1" lang="zh-CN" altLang="en-US" sz="3200" dirty="0"/>
              <a:t>对于</a:t>
            </a:r>
            <a:r>
              <a:rPr kumimoji="1" lang="zh-CN" altLang="en-US" sz="3200" dirty="0" smtClean="0"/>
              <a:t>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&gt;,</a:t>
            </a:r>
            <a:r>
              <a:rPr kumimoji="1" lang="zh-CN" altLang="en-US" sz="3200" dirty="0"/>
              <a:t>这里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是一个图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1)</a:t>
            </a:r>
            <a:r>
              <a:rPr kumimoji="1" lang="zh-CN" altLang="en-US" sz="3200" dirty="0"/>
              <a:t>非确定地选择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个节点的子集</a:t>
            </a:r>
            <a:r>
              <a:rPr kumimoji="1" lang="en-US" altLang="zh-CN" sz="3200" dirty="0"/>
              <a:t>c.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2)</a:t>
            </a:r>
            <a:r>
              <a:rPr kumimoji="1" lang="zh-CN" altLang="en-US" sz="3200" dirty="0"/>
              <a:t>检查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是否包含连接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中节点的所有边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3)</a:t>
            </a:r>
            <a:r>
              <a:rPr kumimoji="1" lang="zh-CN" altLang="en-US" sz="3200" dirty="0"/>
              <a:t>若是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拒绝</a:t>
            </a:r>
            <a:r>
              <a:rPr kumimoji="1" lang="en-US" altLang="zh-CN" sz="3200" dirty="0"/>
              <a:t>.”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决定性问题与语言一一对应</a:t>
            </a:r>
            <a:endParaRPr lang="zh-CN" altLang="en-US" b="1" smtClean="0"/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434975" y="1196975"/>
            <a:ext cx="8212441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决定性问题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Dicision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Prob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):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只需回答是与否的问题 </a:t>
            </a:r>
            <a:endParaRPr kumimoji="0" lang="zh-CN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“一数是否是偶数”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--------------{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以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结尾的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串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0,1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个数是否相等”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------{ 0,1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个数相等的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01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串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“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图是否连通”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------------------{ &lt;G&gt; | G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是连通图 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         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其中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&lt;G&gt;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是图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编码成的字符串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给定有限字母表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每个输入是一个串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任意串都可以是输入串 </a:t>
            </a:r>
            <a:endParaRPr kumimoji="0" lang="zh-CN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 一个决定性问题是满足某性质的串的集合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语言</a:t>
            </a:r>
            <a:r>
              <a:rPr kumimoji="0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P</a:t>
            </a:r>
            <a:r>
              <a:rPr lang="zh-CN" altLang="en-US" smtClean="0">
                <a:solidFill>
                  <a:schemeClr val="tx1"/>
                </a:solidFill>
              </a:rPr>
              <a:t>与</a:t>
            </a:r>
            <a:r>
              <a:rPr lang="en-US" altLang="zh-CN" smtClean="0">
                <a:solidFill>
                  <a:schemeClr val="tx1"/>
                </a:solidFill>
              </a:rPr>
              <a:t>NP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066800" y="1208088"/>
            <a:ext cx="739775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   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判定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  <a:endParaRPr kumimoji="1" lang="en-US" altLang="zh-CN" sz="320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/>
              <a:t>NP=</a:t>
            </a:r>
            <a:r>
              <a:rPr kumimoji="1" lang="zh-CN" altLang="en-US" sz="3200"/>
              <a:t>成员资格可以</a:t>
            </a:r>
            <a:r>
              <a:rPr kumimoji="1" lang="zh-CN" altLang="en-US" sz="3200">
                <a:solidFill>
                  <a:srgbClr val="0066FF"/>
                </a:solidFill>
              </a:rPr>
              <a:t>快速</a:t>
            </a:r>
            <a:r>
              <a:rPr kumimoji="1" lang="zh-CN" altLang="en-US" sz="3200">
                <a:solidFill>
                  <a:srgbClr val="FF3300"/>
                </a:solidFill>
              </a:rPr>
              <a:t>验证</a:t>
            </a:r>
            <a:r>
              <a:rPr kumimoji="1" lang="zh-CN" altLang="en-US" sz="3200"/>
              <a:t>的语言类</a:t>
            </a:r>
            <a:r>
              <a:rPr kumimoji="1" lang="en-US" altLang="zh-CN" sz="3200"/>
              <a:t>.</a:t>
            </a:r>
            <a:endParaRPr kumimoji="1" lang="en-US" altLang="zh-CN" sz="320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显然有           </a:t>
            </a:r>
            <a:r>
              <a:rPr kumimoji="1" lang="en-US" altLang="zh-CN" sz="3200"/>
              <a:t>P</a:t>
            </a:r>
            <a:r>
              <a:rPr kumimoji="1" lang="en-US" altLang="zh-CN" sz="3200">
                <a:sym typeface="Symbol" panose="05050102010706020507" pitchFamily="18" charset="2"/>
              </a:rPr>
              <a:t>NP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anose="05050102010706020507" pitchFamily="18" charset="2"/>
              </a:rPr>
              <a:t>但是否有       </a:t>
            </a:r>
            <a:r>
              <a:rPr kumimoji="1" lang="en-US" altLang="zh-CN" sz="3200">
                <a:sym typeface="Symbol" panose="05050102010706020507" pitchFamily="18" charset="2"/>
              </a:rPr>
              <a:t>P=NP  ?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anose="05050102010706020507" pitchFamily="18" charset="2"/>
              </a:rPr>
              <a:t>看起来难以想象</a:t>
            </a:r>
            <a:r>
              <a:rPr kumimoji="1" lang="en-US" altLang="zh-CN" sz="3200">
                <a:sym typeface="Symbol" panose="05050102010706020507" pitchFamily="18" charset="2"/>
              </a:rPr>
              <a:t>, </a:t>
            </a:r>
            <a:r>
              <a:rPr kumimoji="1" lang="zh-CN" altLang="en-US" sz="3200">
                <a:sym typeface="Symbol" panose="05050102010706020507" pitchFamily="18" charset="2"/>
              </a:rPr>
              <a:t>但是现在没有发现反例</a:t>
            </a:r>
            <a:r>
              <a:rPr kumimoji="1" lang="en-US" altLang="zh-CN" sz="3200">
                <a:sym typeface="Symbol" panose="05050102010706020507" pitchFamily="18" charset="2"/>
              </a:rPr>
              <a:t>.</a:t>
            </a:r>
            <a:endParaRPr kumimoji="1" lang="en-US" altLang="zh-CN" sz="320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1000" y="4495800"/>
            <a:ext cx="2590800" cy="1828800"/>
            <a:chOff x="432" y="2832"/>
            <a:chExt cx="1632" cy="1152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432" y="2832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912" y="33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1056" y="342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P</a:t>
              </a:r>
              <a:endParaRPr kumimoji="1" lang="en-US" altLang="zh-CN" sz="3200"/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983" y="2928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NP</a:t>
              </a:r>
              <a:endParaRPr kumimoji="1" lang="en-US" altLang="zh-CN" sz="3200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3276600" y="4495800"/>
            <a:ext cx="2590800" cy="1828800"/>
            <a:chOff x="3264" y="2784"/>
            <a:chExt cx="1632" cy="1152"/>
          </a:xfrm>
        </p:grpSpPr>
        <p:sp>
          <p:nvSpPr>
            <p:cNvPr id="24583" name="Oval 10"/>
            <p:cNvSpPr>
              <a:spLocks noChangeArrowheads="1"/>
            </p:cNvSpPr>
            <p:nvPr/>
          </p:nvSpPr>
          <p:spPr bwMode="auto">
            <a:xfrm>
              <a:off x="3264" y="2784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4" name="Rectangle 11"/>
            <p:cNvSpPr>
              <a:spLocks noChangeArrowheads="1"/>
            </p:cNvSpPr>
            <p:nvPr/>
          </p:nvSpPr>
          <p:spPr bwMode="auto">
            <a:xfrm>
              <a:off x="3744" y="3139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ym typeface="Symbol" panose="05050102010706020507" pitchFamily="18" charset="2"/>
                </a:rPr>
                <a:t>P=NP</a:t>
              </a:r>
              <a:endParaRPr kumimoji="1" lang="en-US" altLang="zh-CN" sz="3200">
                <a:sym typeface="Symbol" panose="05050102010706020507" pitchFamily="18" charset="2"/>
              </a:endParaRPr>
            </a:p>
          </p:txBody>
        </p:sp>
      </p:grp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172200" y="4618038"/>
            <a:ext cx="23256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/>
              <a:t>当代数学与</a:t>
            </a:r>
            <a:endParaRPr kumimoji="1" lang="zh-CN" altLang="en-US" sz="3200"/>
          </a:p>
          <a:p>
            <a:pPr eaLnBrk="1" hangingPunct="1"/>
            <a:r>
              <a:rPr kumimoji="1" lang="zh-CN" altLang="en-US" sz="3200"/>
              <a:t>理论计算机</a:t>
            </a:r>
            <a:endParaRPr kumimoji="1" lang="zh-CN" altLang="en-US" sz="3200"/>
          </a:p>
          <a:p>
            <a:pPr eaLnBrk="1" hangingPunct="1"/>
            <a:r>
              <a:rPr kumimoji="1" lang="zh-CN" altLang="en-US" sz="3200"/>
              <a:t>共同的难题</a:t>
            </a:r>
            <a:r>
              <a:rPr kumimoji="1" lang="en-US" altLang="zh-CN" sz="3200"/>
              <a:t>.</a:t>
            </a:r>
            <a:endParaRPr kumimoji="1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utoUpdateAnimBg="0" build="p"/>
      <p:bldP spid="24986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可满足问题</a:t>
            </a:r>
            <a:r>
              <a:rPr lang="en-US" altLang="zh-CN" smtClean="0">
                <a:solidFill>
                  <a:schemeClr val="tx1"/>
                </a:solidFill>
              </a:rPr>
              <a:t>SAT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1116292" y="1988840"/>
            <a:ext cx="7094122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</a:t>
            </a:r>
            <a:r>
              <a:rPr kumimoji="1" lang="zh-CN" altLang="en-US" dirty="0" smtClean="0">
                <a:sym typeface="Symbol" panose="05050102010706020507" pitchFamily="18" charset="2"/>
              </a:rPr>
              <a:t>的布尔公式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二元可满足性问题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2SAT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ym typeface="Symbol" panose="05050102010706020507" pitchFamily="18" charset="2"/>
              </a:rPr>
              <a:t>2cnf 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三元可满足性问题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3SAT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ym typeface="Symbol" panose="05050102010706020507" pitchFamily="18" charset="2"/>
              </a:rPr>
              <a:t>3cnf }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二元可满足问题</a:t>
            </a:r>
            <a:r>
              <a:rPr lang="en-US" altLang="zh-CN" dirty="0" smtClean="0">
                <a:solidFill>
                  <a:schemeClr val="tx1"/>
                </a:solidFill>
              </a:rPr>
              <a:t>2SAT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P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9111790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1. </a:t>
            </a:r>
            <a:r>
              <a:rPr kumimoji="1" lang="zh-CN" altLang="en-US" dirty="0">
                <a:sym typeface="Symbol" panose="05050102010706020507" pitchFamily="18" charset="2"/>
              </a:rPr>
              <a:t>当</a:t>
            </a:r>
            <a:r>
              <a:rPr kumimoji="1" lang="en-US" altLang="zh-CN" dirty="0">
                <a:sym typeface="Symbol" panose="05050102010706020507" pitchFamily="18" charset="2"/>
              </a:rPr>
              <a:t>2cnf</a:t>
            </a:r>
            <a:r>
              <a:rPr kumimoji="1" lang="zh-CN" altLang="en-US" dirty="0">
                <a:sym typeface="Symbol" panose="05050102010706020507" pitchFamily="18" charset="2"/>
              </a:rPr>
              <a:t>中有子句是单文字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则反复执行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直接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清洗</a:t>
            </a: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sym typeface="Symbol" panose="05050102010706020507" pitchFamily="18" charset="2"/>
              </a:rPr>
              <a:t>1.1 </a:t>
            </a:r>
            <a:r>
              <a:rPr kumimoji="1" lang="zh-CN" altLang="en-US" dirty="0">
                <a:sym typeface="Symbol" panose="05050102010706020507" pitchFamily="18" charset="2"/>
              </a:rPr>
              <a:t>由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赋值</a:t>
            </a:r>
            <a:r>
              <a:rPr kumimoji="1" lang="en-US" altLang="zh-CN" dirty="0">
                <a:sym typeface="Symbol" panose="05050102010706020507" pitchFamily="18" charset="2"/>
              </a:rPr>
              <a:t>, 1.2 </a:t>
            </a:r>
            <a:r>
              <a:rPr kumimoji="1" lang="zh-CN" altLang="en-US" dirty="0">
                <a:sym typeface="Symbol" panose="05050102010706020507" pitchFamily="18" charset="2"/>
              </a:rPr>
              <a:t>删去含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的子句</a:t>
            </a:r>
            <a:r>
              <a:rPr kumimoji="1" lang="en-US" altLang="zh-CN" dirty="0">
                <a:sym typeface="Symbol" panose="05050102010706020507" pitchFamily="18" charset="2"/>
              </a:rPr>
              <a:t>, 1.3 </a:t>
            </a:r>
            <a:r>
              <a:rPr kumimoji="1" lang="zh-CN" altLang="en-US" dirty="0">
                <a:sym typeface="Symbol" panose="05050102010706020507" pitchFamily="18" charset="2"/>
              </a:rPr>
              <a:t>删去含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的文字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若清洗过程出现相反单文子子句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则清洗</a:t>
            </a:r>
            <a:r>
              <a:rPr kumimoji="1" lang="zh-CN" altLang="en-US" dirty="0" smtClean="0">
                <a:sym typeface="Symbol" panose="05050102010706020507" pitchFamily="18" charset="2"/>
              </a:rPr>
              <a:t>失败并结束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(</a:t>
            </a:r>
            <a:r>
              <a:rPr kumimoji="1"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dirty="0"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dirty="0"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000" dirty="0">
                <a:sym typeface="Symbol" panose="05050102010706020507" pitchFamily="18" charset="2"/>
              </a:rPr>
              <a:t> (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000" dirty="0">
                <a:sym typeface="Symbol" panose="05050102010706020507" pitchFamily="18" charset="2"/>
              </a:rPr>
              <a:t>(</a:t>
            </a:r>
            <a:r>
              <a:rPr kumimoji="1" lang="en-US" altLang="zh-CN" sz="2000" i="1" dirty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000" dirty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</a:t>
            </a:r>
            <a:endParaRPr kumimoji="1" lang="en-US" altLang="zh-CN" sz="2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 pitchFamily="18" charset="2"/>
              </a:rPr>
              <a:t>(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 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endParaRPr kumimoji="1"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 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endParaRPr kumimoji="1" lang="en-US" altLang="zh-CN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r>
              <a:rPr kumimoji="1" lang="zh-CN" altLang="en-US" dirty="0">
                <a:sym typeface="Symbol" panose="05050102010706020507" pitchFamily="18" charset="2"/>
              </a:rPr>
              <a:t>若无单文字子句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则任选变量赋</a:t>
            </a:r>
            <a:r>
              <a:rPr kumimoji="1" lang="zh-CN" altLang="en-US" sz="2000" dirty="0">
                <a:sym typeface="Symbol" panose="05050102010706020507" pitchFamily="18" charset="2"/>
              </a:rPr>
              <a:t>真</a:t>
            </a:r>
            <a:r>
              <a:rPr kumimoji="1" lang="en-US" altLang="zh-CN" sz="2000" dirty="0">
                <a:sym typeface="Symbol" panose="05050102010706020507" pitchFamily="18" charset="2"/>
              </a:rPr>
              <a:t>/</a:t>
            </a:r>
            <a:r>
              <a:rPr kumimoji="1" lang="zh-CN" altLang="en-US" sz="2000" dirty="0">
                <a:sym typeface="Symbol" panose="05050102010706020507" pitchFamily="18" charset="2"/>
              </a:rPr>
              <a:t>假值</a:t>
            </a:r>
            <a:r>
              <a:rPr kumimoji="1" lang="zh-CN" altLang="en-US" dirty="0" smtClean="0">
                <a:sym typeface="Symbol" panose="05050102010706020507" pitchFamily="18" charset="2"/>
              </a:rPr>
              <a:t>各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赋值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清洗</a:t>
            </a:r>
            <a:r>
              <a:rPr kumimoji="1" lang="zh-CN" altLang="en-US" dirty="0">
                <a:sym typeface="Symbol" panose="05050102010706020507" pitchFamily="18" charset="2"/>
              </a:rPr>
              <a:t>一次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ym typeface="Symbol" panose="05050102010706020507" pitchFamily="18" charset="2"/>
              </a:rPr>
              <a:t>若两次都清洗失败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则回答不可满足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i="1" dirty="0" smtClean="0">
                <a:sym typeface="Symbol" panose="05050102010706020507" pitchFamily="18" charset="2"/>
              </a:rPr>
              <a:t>    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=1</a:t>
            </a:r>
            <a:r>
              <a:rPr kumimoji="1" lang="en-US" altLang="zh-CN" sz="2400" dirty="0">
                <a:sym typeface="Symbol" panose="05050102010706020507"/>
              </a:rPr>
              <a:t> 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dirty="0"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 pitchFamily="18" charset="2"/>
              </a:rPr>
              <a:t>(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失败</a:t>
            </a:r>
            <a:r>
              <a:rPr kumimoji="1" lang="en-US" altLang="zh-CN" sz="2400" dirty="0" smtClean="0">
                <a:sym typeface="Symbol" panose="05050102010706020507"/>
              </a:rPr>
              <a:t> </a:t>
            </a:r>
            <a:endParaRPr kumimoji="1" lang="en-US" altLang="zh-CN" sz="2400" dirty="0" smtClean="0">
              <a:sym typeface="Symbol" panose="0505010201070602050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 pitchFamily="18" charset="2"/>
              </a:rPr>
              <a:t>    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=0</a:t>
            </a:r>
            <a:r>
              <a:rPr kumimoji="1" lang="en-US" altLang="zh-CN" sz="2400" dirty="0" smtClean="0">
                <a:sym typeface="Symbol" panose="05050102010706020507"/>
              </a:rPr>
              <a:t> </a:t>
            </a:r>
            <a:r>
              <a:rPr kumimoji="1" lang="en-US" altLang="zh-CN" sz="2400" dirty="0">
                <a:sym typeface="Symbol" panose="05050102010706020507"/>
              </a:rPr>
              <a:t>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(</a:t>
            </a:r>
            <a:r>
              <a:rPr kumimoji="1" lang="en-US" altLang="zh-CN" sz="2400" dirty="0"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2400" dirty="0">
                <a:sym typeface="Symbol" panose="05050102010706020507"/>
              </a:rPr>
              <a:t> </a:t>
            </a:r>
            <a:r>
              <a:rPr kumimoji="1" lang="en-US" altLang="zh-CN" sz="2400" dirty="0"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/>
              </a:rPr>
              <a:t> </a:t>
            </a:r>
            <a:r>
              <a:rPr kumimoji="1" lang="en-US" altLang="zh-CN" sz="2400" dirty="0" smtClean="0">
                <a:sym typeface="Symbol" panose="05050102010706020507"/>
              </a:rPr>
              <a:t> 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成功</a:t>
            </a:r>
            <a:endParaRPr kumimoji="1"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3. </a:t>
            </a:r>
            <a:r>
              <a:rPr kumimoji="1" lang="zh-CN" altLang="en-US" dirty="0">
                <a:sym typeface="Symbol" panose="05050102010706020507" pitchFamily="18" charset="2"/>
              </a:rPr>
              <a:t>若成功清洗后有子句剩下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zh-CN" altLang="en-US" dirty="0" smtClean="0">
                <a:sym typeface="Symbol" panose="05050102010706020507" pitchFamily="18" charset="2"/>
              </a:rPr>
              <a:t>继续</a:t>
            </a:r>
            <a:r>
              <a:rPr kumimoji="1" lang="en-US" altLang="zh-CN" dirty="0" smtClean="0">
                <a:sym typeface="Symbol" panose="05050102010706020507" pitchFamily="18" charset="2"/>
              </a:rPr>
              <a:t>2. </a:t>
            </a:r>
            <a:r>
              <a:rPr kumimoji="1" lang="zh-CN" altLang="en-US" dirty="0">
                <a:sym typeface="Symbol" panose="05050102010706020507" pitchFamily="18" charset="2"/>
              </a:rPr>
              <a:t>否则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回答可满足</a:t>
            </a:r>
            <a:r>
              <a:rPr kumimoji="1" lang="en-US" altLang="zh-CN" dirty="0" smtClean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3SAT</a:t>
            </a:r>
            <a:r>
              <a:rPr lang="en-US" altLang="zh-CN" dirty="0" smtClean="0">
                <a:sym typeface="Symbol" panose="05050102010706020507" pitchFamily="18" charset="2"/>
              </a:rPr>
              <a:t>NP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73485" y="1196752"/>
            <a:ext cx="7354899" cy="51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>
                <a:sym typeface="Symbol" panose="05050102010706020507" pitchFamily="18" charset="2"/>
              </a:rPr>
              <a:t>三元可满足性问题</a:t>
            </a:r>
            <a:r>
              <a:rPr kumimoji="1" lang="en-US" altLang="zh-CN" sz="3200" dirty="0">
                <a:sym typeface="Symbol" panose="05050102010706020507" pitchFamily="18" charset="2"/>
              </a:rPr>
              <a:t>: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          3SAT = { &lt;&gt; | </a:t>
            </a:r>
            <a:r>
              <a:rPr kumimoji="1" lang="zh-CN" altLang="en-US" sz="3200" dirty="0">
                <a:sym typeface="Symbol" panose="05050102010706020507" pitchFamily="18" charset="2"/>
              </a:rPr>
              <a:t>是可满足的</a:t>
            </a:r>
            <a:r>
              <a:rPr kumimoji="1" lang="en-US" altLang="zh-CN" sz="3200" dirty="0">
                <a:sym typeface="Symbol" panose="05050102010706020507" pitchFamily="18" charset="2"/>
              </a:rPr>
              <a:t>3cnf }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P</a:t>
            </a:r>
            <a:r>
              <a:rPr kumimoji="1" lang="zh-CN" altLang="en-US" sz="3200" dirty="0"/>
              <a:t>时间内</a:t>
            </a:r>
            <a:r>
              <a:rPr kumimoji="1" lang="zh-CN" altLang="en-US" sz="3200" dirty="0" smtClean="0"/>
              <a:t>判定</a:t>
            </a:r>
            <a:r>
              <a:rPr kumimoji="1" lang="en-US" altLang="zh-CN" sz="3200" dirty="0" smtClean="0"/>
              <a:t>3SAT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/>
              <a:t>NTM: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N=“</a:t>
            </a:r>
            <a:r>
              <a:rPr kumimoji="1" lang="zh-CN" altLang="en-US" sz="3200" dirty="0"/>
              <a:t>对于输入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</a:t>
            </a:r>
            <a:r>
              <a:rPr kumimoji="1" lang="en-US" altLang="zh-CN" sz="3200" dirty="0" smtClean="0"/>
              <a:t>&gt;,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是一个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公式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,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非确定</a:t>
            </a:r>
            <a:r>
              <a:rPr kumimoji="1" lang="zh-CN" altLang="en-US" sz="3200" dirty="0" smtClean="0"/>
              <a:t>地选择各变量的赋值</a:t>
            </a:r>
            <a:r>
              <a:rPr kumimoji="1" lang="en-US" altLang="zh-CN" sz="3200" dirty="0" smtClean="0"/>
              <a:t>T. 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2)</a:t>
            </a:r>
            <a:r>
              <a:rPr kumimoji="1" lang="zh-CN" altLang="en-US" sz="3200" dirty="0" smtClean="0"/>
              <a:t>若在赋值</a:t>
            </a:r>
            <a:r>
              <a:rPr kumimoji="1" lang="en-US" altLang="zh-CN" sz="3200" dirty="0" smtClean="0"/>
              <a:t>T</a:t>
            </a:r>
            <a:r>
              <a:rPr kumimoji="1" lang="zh-CN" altLang="en-US" sz="3200" dirty="0" smtClean="0"/>
              <a:t>下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=1, </a:t>
            </a:r>
            <a:r>
              <a:rPr kumimoji="1" lang="zh-CN" altLang="en-US" sz="3200" dirty="0" smtClean="0"/>
              <a:t>则</a:t>
            </a:r>
            <a:r>
              <a:rPr kumimoji="1" lang="zh-CN" altLang="en-US" sz="3200" dirty="0"/>
              <a:t>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 smtClean="0"/>
              <a:t>.”</a:t>
            </a:r>
            <a:endParaRPr kumimoji="1" lang="en-US" altLang="zh-CN" sz="32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/>
              <a:t>第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步在公式长度的多项式时间内运行</a:t>
            </a:r>
            <a:r>
              <a:rPr kumimoji="1" lang="en-US" altLang="zh-CN" sz="3200" dirty="0" smtClean="0"/>
              <a:t>. 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多项式时间映射归约与</a:t>
            </a:r>
            <a:r>
              <a:rPr lang="en-US" altLang="zh-CN" smtClean="0">
                <a:solidFill>
                  <a:schemeClr val="tx1"/>
                </a:solidFill>
              </a:rPr>
              <a:t>C-L</a:t>
            </a:r>
            <a:r>
              <a:rPr lang="zh-CN" altLang="en-US" smtClean="0">
                <a:solidFill>
                  <a:schemeClr val="tx1"/>
                </a:solidFill>
              </a:rPr>
              <a:t>定理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496888" y="1125538"/>
            <a:ext cx="7954422" cy="557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Cook-Levin</a:t>
            </a:r>
            <a:r>
              <a:rPr kumimoji="1" lang="zh-CN" altLang="en-US" dirty="0"/>
              <a:t>定理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FF3300"/>
                </a:solidFill>
              </a:rPr>
              <a:t>SAT</a:t>
            </a: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P </a:t>
            </a:r>
            <a:r>
              <a:rPr kumimoji="1" lang="en-US" altLang="zh-CN" dirty="0"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P=NP</a:t>
            </a:r>
            <a:r>
              <a:rPr kumimoji="1" lang="en-US" altLang="zh-CN" dirty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定义</a:t>
            </a:r>
            <a:r>
              <a:rPr kumimoji="1" lang="en-US" altLang="zh-CN" dirty="0">
                <a:sym typeface="Symbol" panose="05050102010706020507" pitchFamily="18" charset="2"/>
              </a:rPr>
              <a:t>: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</a:t>
            </a:r>
            <a:r>
              <a:rPr kumimoji="1" lang="zh-CN" altLang="en-US" dirty="0">
                <a:solidFill>
                  <a:srgbClr val="FF3300"/>
                </a:solidFill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</a:rPr>
              <a:t>映射归约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 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B),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若存在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                </a:t>
            </a:r>
            <a:r>
              <a:rPr kumimoji="1" lang="en-US" altLang="zh-CN" dirty="0">
                <a:sym typeface="Symbol" panose="05050102010706020507" pitchFamily="18" charset="2"/>
              </a:rPr>
              <a:t>w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,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w</a:t>
            </a:r>
            <a:r>
              <a:rPr kumimoji="1" lang="en-US" altLang="zh-CN" dirty="0" err="1">
                <a:sym typeface="Symbol" panose="05050102010706020507" pitchFamily="18" charset="2"/>
              </a:rPr>
              <a:t>A</a:t>
            </a:r>
            <a:r>
              <a:rPr kumimoji="1" lang="en-US" altLang="zh-CN" dirty="0">
                <a:sym typeface="Symbol" panose="05050102010706020507" pitchFamily="18" charset="2"/>
              </a:rPr>
              <a:t>  f(w)B.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函数</a:t>
            </a:r>
            <a:r>
              <a:rPr kumimoji="1" lang="en-US" altLang="zh-CN" dirty="0">
                <a:sym typeface="Symbol" panose="05050102010706020507" pitchFamily="18" charset="2"/>
              </a:rPr>
              <a:t>f</a:t>
            </a:r>
            <a:r>
              <a:rPr kumimoji="1" lang="zh-CN" altLang="en-US" dirty="0">
                <a:sym typeface="Symbol" panose="05050102010706020507" pitchFamily="18" charset="2"/>
              </a:rPr>
              <a:t>称为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到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归约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通俗地说</a:t>
            </a:r>
            <a:r>
              <a:rPr kumimoji="1" lang="en-US" altLang="zh-CN" dirty="0">
                <a:sym typeface="Symbol" panose="05050102010706020507" pitchFamily="18" charset="2"/>
              </a:rPr>
              <a:t>: f </a:t>
            </a:r>
            <a:r>
              <a:rPr kumimoji="1" lang="zh-CN" altLang="en-US" dirty="0">
                <a:sym typeface="Symbol" panose="05050102010706020507" pitchFamily="18" charset="2"/>
              </a:rPr>
              <a:t>将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的实例编码转换为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的实例编码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Cook-Levin</a:t>
            </a:r>
            <a:r>
              <a:rPr kumimoji="1" lang="zh-CN" altLang="en-US" dirty="0">
                <a:sym typeface="Symbol" panose="05050102010706020507" pitchFamily="18" charset="2"/>
              </a:rPr>
              <a:t>定理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zh-CN" altLang="en-US" dirty="0">
                <a:sym typeface="Symbol" panose="05050102010706020507" pitchFamily="18" charset="2"/>
              </a:rPr>
              <a:t>对任意</a:t>
            </a:r>
            <a:r>
              <a:rPr kumimoji="1" lang="en-US" altLang="zh-CN" dirty="0">
                <a:sym typeface="Symbol" panose="05050102010706020507" pitchFamily="18" charset="2"/>
              </a:rPr>
              <a:t>ANP</a:t>
            </a:r>
            <a:r>
              <a:rPr kumimoji="1" lang="zh-CN" altLang="en-US" dirty="0">
                <a:sym typeface="Symbol" panose="05050102010706020507" pitchFamily="18" charset="2"/>
              </a:rPr>
              <a:t>都有</a:t>
            </a:r>
            <a:r>
              <a:rPr kumimoji="1" lang="en-US" altLang="zh-CN" dirty="0">
                <a:sym typeface="Symbol" panose="05050102010706020507" pitchFamily="18" charset="2"/>
              </a:rPr>
              <a:t>A 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SAT.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1: </a:t>
            </a:r>
            <a:r>
              <a:rPr kumimoji="1" lang="zh-CN" altLang="en-US" dirty="0">
                <a:sym typeface="Symbol" panose="05050102010706020507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B, </a:t>
            </a:r>
            <a:r>
              <a:rPr kumimoji="1" lang="zh-CN" altLang="en-US" dirty="0">
                <a:sym typeface="Symbol" panose="05050102010706020507" pitchFamily="18" charset="2"/>
              </a:rPr>
              <a:t>且 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r>
              <a:rPr kumimoji="1" lang="en-US" altLang="zh-CN" dirty="0">
                <a:sym typeface="Symbol" panose="05050102010706020507" pitchFamily="18" charset="2"/>
              </a:rPr>
              <a:t>AP.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注</a:t>
            </a:r>
            <a:r>
              <a:rPr kumimoji="1" lang="en-US" altLang="zh-CN" dirty="0" smtClean="0">
                <a:sym typeface="Symbol" panose="05050102010706020507" pitchFamily="18" charset="2"/>
              </a:rPr>
              <a:t>: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</a:t>
            </a:r>
            <a:r>
              <a:rPr kumimoji="1" lang="zh-CN" altLang="en-US" dirty="0" smtClean="0">
                <a:sym typeface="Symbol" panose="05050102010706020507" pitchFamily="18" charset="2"/>
              </a:rPr>
              <a:t>说明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若</a:t>
            </a:r>
            <a:r>
              <a:rPr kumimoji="1" lang="en-US" altLang="zh-CN" dirty="0" smtClean="0">
                <a:sym typeface="Symbol" panose="05050102010706020507" pitchFamily="18" charset="2"/>
              </a:rPr>
              <a:t>SATP,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 </a:t>
            </a:r>
            <a:r>
              <a:rPr kumimoji="1" lang="en-US" altLang="zh-CN" dirty="0" smtClean="0">
                <a:sym typeface="Symbol" panose="05050102010706020507" pitchFamily="18" charset="2"/>
              </a:rPr>
              <a:t>NP = P .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定理</a:t>
            </a:r>
            <a:r>
              <a:rPr lang="en-US" altLang="zh-CN" smtClean="0">
                <a:solidFill>
                  <a:schemeClr val="tx1"/>
                </a:solidFill>
              </a:rPr>
              <a:t>: 3SAT 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zh-CN" baseline="-25000" smtClean="0">
                <a:solidFill>
                  <a:schemeClr val="tx1"/>
                </a:solidFill>
                <a:sym typeface="Symbol" panose="05050102010706020507" pitchFamily="18" charset="2"/>
              </a:rPr>
              <a:t>P </a:t>
            </a:r>
            <a:r>
              <a:rPr lang="en-US" altLang="zh-CN" smtClean="0">
                <a:solidFill>
                  <a:schemeClr val="tx1"/>
                </a:solidFill>
                <a:sym typeface="Symbol" panose="05050102010706020507" pitchFamily="18" charset="2"/>
              </a:rPr>
              <a:t>CLIQUE</a:t>
            </a:r>
            <a:endParaRPr lang="en-US" altLang="zh-CN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347489" y="1198563"/>
            <a:ext cx="671512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3SAT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{&lt;&gt;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3cnf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公式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</a:rPr>
              <a:t>CLIQUE = { </a:t>
            </a:r>
            <a:r>
              <a:rPr kumimoji="1" lang="en-US" altLang="zh-CN" dirty="0" smtClean="0">
                <a:solidFill>
                  <a:srgbClr val="000000"/>
                </a:solidFill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 </a:t>
            </a:r>
            <a:r>
              <a:rPr kumimoji="1" lang="en-US" altLang="zh-CN" dirty="0">
                <a:solidFill>
                  <a:srgbClr val="000000"/>
                </a:solidFill>
              </a:rPr>
              <a:t>| G</a:t>
            </a:r>
            <a:r>
              <a:rPr kumimoji="1" lang="zh-CN" altLang="en-US" dirty="0">
                <a:solidFill>
                  <a:srgbClr val="000000"/>
                </a:solidFill>
              </a:rPr>
              <a:t>是有</a:t>
            </a:r>
            <a:r>
              <a:rPr kumimoji="1" lang="en-US" altLang="zh-CN" dirty="0">
                <a:solidFill>
                  <a:srgbClr val="000000"/>
                </a:solidFill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</a:rPr>
              <a:t>团的无向图 </a:t>
            </a:r>
            <a:r>
              <a:rPr kumimoji="1" lang="en-US" altLang="zh-CN" dirty="0">
                <a:solidFill>
                  <a:srgbClr val="000000"/>
                </a:solidFill>
              </a:rPr>
              <a:t>}.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NP</a:t>
            </a:r>
            <a:r>
              <a:rPr lang="zh-CN" altLang="en-US" smtClean="0">
                <a:solidFill>
                  <a:schemeClr val="tx1"/>
                </a:solidFill>
              </a:rPr>
              <a:t>完全性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11188" y="981075"/>
            <a:ext cx="7642225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B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完全的</a:t>
            </a:r>
            <a:r>
              <a:rPr kumimoji="1" lang="en-US" altLang="zh-CN" dirty="0"/>
              <a:t>(NPC),</a:t>
            </a:r>
            <a:r>
              <a:rPr kumimoji="1" lang="zh-CN" altLang="en-US" dirty="0"/>
              <a:t>若它满足</a:t>
            </a:r>
            <a:r>
              <a:rPr kumimoji="1" lang="en-US" altLang="zh-CN" dirty="0"/>
              <a:t>: 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      1) B</a:t>
            </a:r>
            <a:r>
              <a:rPr kumimoji="1" lang="en-US" altLang="zh-CN" dirty="0">
                <a:sym typeface="Symbol" panose="05050102010706020507" pitchFamily="18" charset="2"/>
              </a:rPr>
              <a:t>NP</a:t>
            </a:r>
            <a:r>
              <a:rPr kumimoji="1" lang="en-US" altLang="zh-CN" dirty="0" smtClean="0">
                <a:sym typeface="Symbol" panose="05050102010706020507" pitchFamily="18" charset="2"/>
              </a:rPr>
              <a:t>;  </a:t>
            </a:r>
            <a:r>
              <a:rPr kumimoji="1" lang="en-US" altLang="zh-CN" dirty="0">
                <a:sym typeface="Symbol" panose="05050102010706020507" pitchFamily="18" charset="2"/>
              </a:rPr>
              <a:t>2) ANP, </a:t>
            </a:r>
            <a:r>
              <a:rPr kumimoji="1" lang="zh-CN" altLang="en-US" dirty="0">
                <a:sym typeface="Symbol" panose="05050102010706020507" pitchFamily="18" charset="2"/>
              </a:rPr>
              <a:t>都有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B.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1:</a:t>
            </a:r>
            <a:r>
              <a:rPr kumimoji="1" lang="zh-CN" altLang="en-US" dirty="0">
                <a:sym typeface="Symbol" panose="05050102010706020507" pitchFamily="18" charset="2"/>
              </a:rPr>
              <a:t>若 </a:t>
            </a:r>
            <a:r>
              <a:rPr kumimoji="1" lang="en-US" altLang="zh-CN" dirty="0"/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B, </a:t>
            </a:r>
            <a:r>
              <a:rPr kumimoji="1" lang="zh-CN" altLang="en-US" dirty="0">
                <a:sym typeface="Symbol" panose="05050102010706020507" pitchFamily="18" charset="2"/>
              </a:rPr>
              <a:t>且 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r>
              <a:rPr kumimoji="1" lang="en-US" altLang="zh-CN" dirty="0">
                <a:sym typeface="Symbol" panose="05050102010706020507" pitchFamily="18" charset="2"/>
              </a:rPr>
              <a:t>AP.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2: </a:t>
            </a:r>
            <a:r>
              <a:rPr kumimoji="1" lang="zh-CN" altLang="en-US" dirty="0"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NPC, </a:t>
            </a:r>
            <a:r>
              <a:rPr kumimoji="1" lang="zh-CN" altLang="en-US" dirty="0">
                <a:sym typeface="Symbol" panose="05050102010706020507" pitchFamily="18" charset="2"/>
              </a:rPr>
              <a:t>且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en-US" altLang="zh-CN" dirty="0">
                <a:sym typeface="Symbol" panose="05050102010706020507" pitchFamily="18" charset="2"/>
              </a:rPr>
              <a:t>P=NP.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3: </a:t>
            </a:r>
            <a:r>
              <a:rPr kumimoji="1" lang="zh-CN" altLang="en-US" dirty="0"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NPC, B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C,</a:t>
            </a:r>
            <a:r>
              <a:rPr kumimoji="1" lang="zh-CN" altLang="en-US" dirty="0">
                <a:sym typeface="Symbol" panose="05050102010706020507" pitchFamily="18" charset="2"/>
              </a:rPr>
              <a:t>且</a:t>
            </a:r>
            <a:r>
              <a:rPr kumimoji="1" lang="en-US" altLang="zh-CN" dirty="0">
                <a:sym typeface="Symbol" panose="05050102010706020507" pitchFamily="18" charset="2"/>
              </a:rPr>
              <a:t>CNP,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en-US" altLang="zh-CN" dirty="0">
                <a:sym typeface="Symbol" panose="05050102010706020507" pitchFamily="18" charset="2"/>
              </a:rPr>
              <a:t>C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证明</a:t>
            </a:r>
            <a:r>
              <a:rPr kumimoji="1" lang="en-US" altLang="zh-CN" dirty="0">
                <a:sym typeface="Symbol" panose="05050102010706020507" pitchFamily="18" charset="2"/>
              </a:rPr>
              <a:t>: ANP, </a:t>
            </a:r>
            <a:r>
              <a:rPr kumimoji="1" lang="en-US" altLang="zh-CN" dirty="0" smtClean="0">
                <a:sym typeface="Symbol" panose="05050102010706020507" pitchFamily="18" charset="2"/>
              </a:rPr>
              <a:t>(A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 smtClean="0">
                <a:sym typeface="Symbol" panose="05050102010706020507" pitchFamily="18" charset="2"/>
              </a:rPr>
              <a:t>B) </a:t>
            </a:r>
            <a:r>
              <a:rPr kumimoji="1" lang="en-US" altLang="zh-CN" dirty="0">
                <a:sym typeface="Symbol" panose="05050102010706020507" pitchFamily="18" charset="2"/>
              </a:rPr>
              <a:t>+ </a:t>
            </a:r>
            <a:r>
              <a:rPr kumimoji="1" lang="en-US" altLang="zh-CN" dirty="0" smtClean="0">
                <a:sym typeface="Symbol" panose="05050102010706020507" pitchFamily="18" charset="2"/>
              </a:rPr>
              <a:t>(B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 smtClean="0">
                <a:sym typeface="Symbol" panose="05050102010706020507" pitchFamily="18" charset="2"/>
              </a:rPr>
              <a:t>C) </a:t>
            </a:r>
            <a:r>
              <a:rPr kumimoji="1" lang="en-US" altLang="zh-CN" dirty="0">
                <a:sym typeface="Symbol" panose="05050102010706020507" pitchFamily="18" charset="2"/>
              </a:rPr>
              <a:t> A 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C </a:t>
            </a:r>
            <a:endParaRPr kumimoji="1"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Cook-Levin</a:t>
            </a:r>
            <a:r>
              <a:rPr kumimoji="1" lang="zh-CN" altLang="en-US" dirty="0">
                <a:sym typeface="Symbol" panose="05050102010706020507" pitchFamily="18" charset="2"/>
              </a:rPr>
              <a:t>定理</a:t>
            </a:r>
            <a:r>
              <a:rPr kumimoji="1" lang="en-US" altLang="zh-CN" dirty="0">
                <a:sym typeface="Symbol" panose="05050102010706020507" pitchFamily="18" charset="2"/>
              </a:rPr>
              <a:t>: SAT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</a:t>
            </a:r>
            <a:r>
              <a:rPr kumimoji="1" lang="zh-CN" altLang="en-US" dirty="0">
                <a:sym typeface="Symbol" panose="05050102010706020507" pitchFamily="18" charset="2"/>
              </a:rPr>
              <a:t>完全问题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推论</a:t>
            </a:r>
            <a:r>
              <a:rPr kumimoji="1" lang="en-US" altLang="zh-CN" dirty="0" smtClean="0">
                <a:sym typeface="Symbol" panose="05050102010706020507" pitchFamily="18" charset="2"/>
              </a:rPr>
              <a:t>: CLIQUE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NPC. 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ANP, 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都有 </a:t>
            </a:r>
            <a:r>
              <a:rPr kumimoji="1" lang="en-US" altLang="zh-CN" dirty="0">
                <a:solidFill>
                  <a:srgbClr val="FF0000"/>
                </a:solidFill>
              </a:rPr>
              <a:t>A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SAT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其它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完全问题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107" y="1124744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SAT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7904" y="1897668"/>
            <a:ext cx="103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3SAT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6979" y="278092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HP(</a:t>
            </a:r>
            <a:r>
              <a:rPr lang="zh-CN" altLang="en-US" dirty="0" smtClean="0"/>
              <a:t>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8156" y="2780928"/>
            <a:ext cx="3246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KS(</a:t>
            </a:r>
            <a:r>
              <a:rPr lang="zh-CN" altLang="en-US" dirty="0" smtClean="0"/>
              <a:t>子集和</a:t>
            </a:r>
            <a:r>
              <a:rPr lang="en-US" altLang="zh-CN" dirty="0" smtClean="0"/>
              <a:t>, 01</a:t>
            </a:r>
            <a:r>
              <a:rPr lang="zh-CN" altLang="en-US" dirty="0" smtClean="0"/>
              <a:t>背包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355385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UHP(</a:t>
            </a:r>
            <a:r>
              <a:rPr lang="zh-CN" altLang="en-US" dirty="0" smtClean="0"/>
              <a:t>无向图哈密顿路径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1640" y="4345940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UHC(</a:t>
            </a:r>
            <a:r>
              <a:rPr lang="zh-CN" altLang="en-US" dirty="0" smtClean="0"/>
              <a:t>无向图哈密顿圈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5368" y="5210036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TSP(</a:t>
            </a:r>
            <a:r>
              <a:rPr lang="zh-CN" altLang="en-US" dirty="0" smtClean="0"/>
              <a:t>旅行售货员问题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  <a:endCxn id="6" idx="0"/>
          </p:cNvCxnSpPr>
          <p:nvPr/>
        </p:nvCxnSpPr>
        <p:spPr bwMode="auto">
          <a:xfrm>
            <a:off x="4215558" y="1647964"/>
            <a:ext cx="10565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2"/>
            <a:endCxn id="3" idx="0"/>
          </p:cNvCxnSpPr>
          <p:nvPr/>
        </p:nvCxnSpPr>
        <p:spPr bwMode="auto">
          <a:xfrm flipH="1">
            <a:off x="3280494" y="2420888"/>
            <a:ext cx="945629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6" idx="2"/>
            <a:endCxn id="8" idx="0"/>
          </p:cNvCxnSpPr>
          <p:nvPr/>
        </p:nvCxnSpPr>
        <p:spPr bwMode="auto">
          <a:xfrm>
            <a:off x="4226123" y="2420888"/>
            <a:ext cx="2385234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3" idx="2"/>
            <a:endCxn id="9" idx="0"/>
          </p:cNvCxnSpPr>
          <p:nvPr/>
        </p:nvCxnSpPr>
        <p:spPr bwMode="auto">
          <a:xfrm flipH="1">
            <a:off x="3221996" y="3304148"/>
            <a:ext cx="58498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9" idx="2"/>
            <a:endCxn id="10" idx="0"/>
          </p:cNvCxnSpPr>
          <p:nvPr/>
        </p:nvCxnSpPr>
        <p:spPr bwMode="auto">
          <a:xfrm flipH="1">
            <a:off x="3205711" y="4077072"/>
            <a:ext cx="16285" cy="2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0" idx="2"/>
            <a:endCxn id="11" idx="0"/>
          </p:cNvCxnSpPr>
          <p:nvPr/>
        </p:nvCxnSpPr>
        <p:spPr bwMode="auto">
          <a:xfrm flipH="1">
            <a:off x="3199708" y="4869160"/>
            <a:ext cx="6003" cy="340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计算理论总结</a:t>
            </a:r>
            <a:endParaRPr kumimoji="1" lang="zh-CN" altLang="en-US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935038" y="1131888"/>
            <a:ext cx="7009130" cy="507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计算模型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有限自动机 非确定有限自动机 正则表达式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正则语言 泵引理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 图灵机 图灵可判定语言 图灵可识别语言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可计算理论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停机问题非图灵可判定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ym typeface="Symbol" panose="05050102010706020507" pitchFamily="18" charset="2"/>
              </a:rPr>
              <a:t>停机问题的补不是图灵可识别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计算复杂性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P, NP, </a:t>
            </a:r>
            <a:r>
              <a:rPr kumimoji="1" lang="en-US" altLang="zh-CN" dirty="0" smtClean="0">
                <a:sym typeface="Symbol" panose="05050102010706020507" pitchFamily="18" charset="2"/>
              </a:rPr>
              <a:t>NPC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确定型有限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穷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r>
              <a:rPr lang="zh-CN" altLang="en-US" b="1" smtClean="0">
                <a:solidFill>
                  <a:schemeClr val="tx1"/>
                </a:solidFill>
              </a:rPr>
              <a:t>自动机的形式定义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07950" y="1121522"/>
            <a:ext cx="662072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</a:rPr>
              <a:t>有限自动机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字母表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Q Q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转移函数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2800" dirty="0" smtClean="0">
                <a:solidFill>
                  <a:schemeClr val="tx1"/>
                </a:solidFill>
              </a:rPr>
              <a:t>读写头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不能改写</a:t>
            </a:r>
            <a:r>
              <a:rPr kumimoji="0" lang="en-US" altLang="zh-CN" sz="2800" dirty="0" smtClean="0">
                <a:solidFill>
                  <a:schemeClr val="tx1"/>
                </a:solidFill>
              </a:rPr>
              <a:t>, </a:t>
            </a:r>
            <a:r>
              <a:rPr kumimoji="0" lang="zh-CN" altLang="en-US" sz="2800" dirty="0" smtClean="0">
                <a:solidFill>
                  <a:schemeClr val="tx1"/>
                </a:solidFill>
              </a:rPr>
              <a:t>且</a:t>
            </a:r>
            <a:r>
              <a:rPr kumimoji="0" lang="zh-CN" altLang="en-US" sz="2800" dirty="0" smtClean="0">
                <a:solidFill>
                  <a:srgbClr val="FF0000"/>
                </a:solidFill>
              </a:rPr>
              <a:t>只能右移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4859338" y="3500438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rgbClr val="FF0000"/>
                </a:solidFill>
              </a:rPr>
              <a:t> 状态图等价于形式定义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179388" y="5000636"/>
            <a:ext cx="4035422" cy="1649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Q={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,q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}, 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={0,1}, </a:t>
            </a:r>
            <a:r>
              <a:rPr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字母表 </a:t>
            </a:r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s=q</a:t>
            </a:r>
            <a:r>
              <a:rPr lang="en-US" altLang="zh-CN" sz="20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={q</a:t>
            </a:r>
            <a:r>
              <a:rPr lang="en-US" altLang="zh-CN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97714" name="Group 50"/>
          <p:cNvGraphicFramePr>
            <a:graphicFrameLocks noGrp="1"/>
          </p:cNvGraphicFramePr>
          <p:nvPr>
            <p:ph idx="1"/>
          </p:nvPr>
        </p:nvGraphicFramePr>
        <p:xfrm>
          <a:off x="4718050" y="4362450"/>
          <a:ext cx="4030663" cy="2019300"/>
        </p:xfrm>
        <a:graphic>
          <a:graphicData uri="http://schemas.openxmlformats.org/drawingml/2006/table">
            <a:tbl>
              <a:tblPr/>
              <a:tblGrid>
                <a:gridCol w="1343025"/>
                <a:gridCol w="1344613"/>
                <a:gridCol w="1343025"/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15" name="Text Box 51"/>
          <p:cNvSpPr txBox="1">
            <a:spLocks noChangeArrowheads="1"/>
          </p:cNvSpPr>
          <p:nvPr/>
        </p:nvSpPr>
        <p:spPr bwMode="auto">
          <a:xfrm>
            <a:off x="4859338" y="1989138"/>
            <a:ext cx="70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M</a:t>
            </a:r>
            <a:r>
              <a:rPr kumimoji="0" lang="en-US" altLang="zh-CN" sz="3200" baseline="-25000">
                <a:solidFill>
                  <a:schemeClr val="tx1"/>
                </a:solidFill>
              </a:rPr>
              <a:t>1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  <p:grpSp>
        <p:nvGrpSpPr>
          <p:cNvPr id="497735" name="Group 71"/>
          <p:cNvGrpSpPr/>
          <p:nvPr/>
        </p:nvGrpSpPr>
        <p:grpSpPr bwMode="auto">
          <a:xfrm>
            <a:off x="5076825" y="1700213"/>
            <a:ext cx="3556000" cy="1738312"/>
            <a:chOff x="2224" y="576"/>
            <a:chExt cx="2240" cy="1095"/>
          </a:xfrm>
        </p:grpSpPr>
        <p:sp>
          <p:nvSpPr>
            <p:cNvPr id="497736" name="Oval 72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7" name="Text Box 73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38" name="Oval 74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9" name="Text Box 75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40" name="Oval 76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1" name="Oval 77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43" name="Arc 79"/>
            <p:cNvSpPr/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4" name="Line 80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5" name="Arc 81"/>
            <p:cNvSpPr/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6" name="Arc 82"/>
            <p:cNvSpPr/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7" name="Arc 83"/>
            <p:cNvSpPr/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 build="p"/>
      <p:bldP spid="497687" grpId="0" autoUpdateAnimBg="0"/>
      <p:bldP spid="497688" grpId="0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739188" cy="29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1.1 </a:t>
            </a:r>
            <a:r>
              <a:rPr lang="zh-CN" altLang="en-US" sz="1800" dirty="0">
                <a:sym typeface="Symbol" panose="05050102010706020507" pitchFamily="18" charset="2"/>
              </a:rPr>
              <a:t>下图给出了两台</a:t>
            </a:r>
            <a:r>
              <a:rPr lang="en-US" altLang="zh-CN" sz="1800" dirty="0">
                <a:sym typeface="Symbol" panose="05050102010706020507" pitchFamily="18" charset="2"/>
              </a:rPr>
              <a:t>DFA M</a:t>
            </a:r>
            <a:r>
              <a:rPr lang="en-US" altLang="zh-CN" sz="1800" baseline="-25000" dirty="0">
                <a:sym typeface="Symbol" panose="05050102010706020507" pitchFamily="18" charset="2"/>
              </a:rPr>
              <a:t>1</a:t>
            </a:r>
            <a:r>
              <a:rPr lang="zh-CN" altLang="en-US" sz="1800" dirty="0">
                <a:sym typeface="Symbol" panose="05050102010706020507" pitchFamily="18" charset="2"/>
              </a:rPr>
              <a:t>和</a:t>
            </a:r>
            <a:r>
              <a:rPr lang="en-US" altLang="zh-CN" sz="1800" dirty="0">
                <a:sym typeface="Symbol" panose="05050102010706020507" pitchFamily="18" charset="2"/>
              </a:rPr>
              <a:t>M</a:t>
            </a:r>
            <a:r>
              <a:rPr lang="en-US" altLang="zh-CN" sz="1800" baseline="-25000" dirty="0">
                <a:sym typeface="Symbol" panose="05050102010706020507" pitchFamily="18" charset="2"/>
              </a:rPr>
              <a:t>2</a:t>
            </a:r>
            <a:r>
              <a:rPr lang="zh-CN" altLang="en-US" sz="1800" dirty="0">
                <a:sym typeface="Symbol" panose="05050102010706020507" pitchFamily="18" charset="2"/>
              </a:rPr>
              <a:t>的状态图。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</a:t>
            </a:r>
            <a:r>
              <a:rPr lang="zh-CN" altLang="en-US" sz="1800" dirty="0">
                <a:sym typeface="Symbol" panose="05050102010706020507" pitchFamily="18" charset="2"/>
              </a:rPr>
              <a:t>回答下述关于这两台机器的问题。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a. </a:t>
            </a:r>
            <a:r>
              <a:rPr lang="zh-CN" altLang="en-US" sz="1800" dirty="0">
                <a:sym typeface="Symbol" panose="05050102010706020507" pitchFamily="18" charset="2"/>
              </a:rPr>
              <a:t>它们的起始状态是什么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b. </a:t>
            </a:r>
            <a:r>
              <a:rPr lang="zh-CN" altLang="en-US" sz="1800" dirty="0">
                <a:sym typeface="Symbol" panose="05050102010706020507" pitchFamily="18" charset="2"/>
              </a:rPr>
              <a:t>它们的接受状态集是什么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c. </a:t>
            </a:r>
            <a:r>
              <a:rPr lang="zh-CN" altLang="en-US" sz="1800" dirty="0">
                <a:sym typeface="Symbol" panose="05050102010706020507" pitchFamily="18" charset="2"/>
              </a:rPr>
              <a:t>对输入</a:t>
            </a:r>
            <a:r>
              <a:rPr lang="en-US" altLang="zh-CN" sz="1800" dirty="0" err="1">
                <a:sym typeface="Symbol" panose="05050102010706020507" pitchFamily="18" charset="2"/>
              </a:rPr>
              <a:t>aabb</a:t>
            </a:r>
            <a:r>
              <a:rPr lang="zh-CN" altLang="en-US" sz="1800" dirty="0">
                <a:sym typeface="Symbol" panose="05050102010706020507" pitchFamily="18" charset="2"/>
              </a:rPr>
              <a:t>，它们经过的状态序列是什么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d. </a:t>
            </a:r>
            <a:r>
              <a:rPr lang="zh-CN" altLang="en-US" sz="1800" dirty="0">
                <a:sym typeface="Symbol" panose="05050102010706020507" pitchFamily="18" charset="2"/>
              </a:rPr>
              <a:t>它们接受字符串</a:t>
            </a:r>
            <a:r>
              <a:rPr lang="en-US" altLang="zh-CN" sz="1800" dirty="0" err="1">
                <a:sym typeface="Symbol" panose="05050102010706020507" pitchFamily="18" charset="2"/>
              </a:rPr>
              <a:t>aabb</a:t>
            </a:r>
            <a:r>
              <a:rPr lang="zh-CN" altLang="en-US" sz="1800" dirty="0">
                <a:sym typeface="Symbol" panose="05050102010706020507" pitchFamily="18" charset="2"/>
              </a:rPr>
              <a:t>吗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e.</a:t>
            </a:r>
            <a:r>
              <a:rPr lang="zh-CN" altLang="en-US" sz="1800" dirty="0">
                <a:sym typeface="Symbol" panose="05050102010706020507" pitchFamily="18" charset="2"/>
              </a:rPr>
              <a:t>它们接受字符串</a:t>
            </a:r>
            <a:r>
              <a:rPr lang="zh-CN" altLang="en-US" sz="1800" dirty="0">
                <a:sym typeface="Symbol" panose="05050102010706020507"/>
              </a:rPr>
              <a:t></a:t>
            </a:r>
            <a:r>
              <a:rPr lang="zh-CN" altLang="en-US" sz="1800" dirty="0">
                <a:sym typeface="Symbol" panose="05050102010706020507" pitchFamily="18" charset="2"/>
              </a:rPr>
              <a:t>吗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1800" dirty="0">
              <a:sym typeface="Symbol" panose="05050102010706020507" pitchFamily="18" charset="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10" y="3933056"/>
            <a:ext cx="3179494" cy="262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12" y="1196752"/>
            <a:ext cx="3017068" cy="277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96751"/>
            <a:ext cx="8739188" cy="284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1.6 </a:t>
            </a:r>
            <a:r>
              <a:rPr lang="zh-CN" altLang="en-US" sz="2000" dirty="0">
                <a:sym typeface="Symbol" panose="05050102010706020507" pitchFamily="18" charset="2"/>
              </a:rPr>
              <a:t>画出识别下述语言的</a:t>
            </a:r>
            <a:r>
              <a:rPr lang="en-US" altLang="zh-CN" sz="2000" dirty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状态图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r>
              <a:rPr lang="zh-CN" altLang="en-US" sz="2000" dirty="0" smtClean="0">
                <a:sym typeface="Symbol" panose="05050102010706020507" pitchFamily="18" charset="2"/>
              </a:rPr>
              <a:t>字母表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{0,1}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d. { w | w</a:t>
            </a:r>
            <a:r>
              <a:rPr lang="zh-CN" altLang="en-US" sz="2000" dirty="0">
                <a:sym typeface="Symbol" panose="05050102010706020507" pitchFamily="18" charset="2"/>
              </a:rPr>
              <a:t>的长度不小于</a:t>
            </a:r>
            <a:r>
              <a:rPr lang="en-US" altLang="zh-CN" sz="2000" dirty="0">
                <a:sym typeface="Symbol" panose="05050102010706020507" pitchFamily="18" charset="2"/>
              </a:rPr>
              <a:t>3, </a:t>
            </a:r>
            <a:r>
              <a:rPr lang="zh-CN" altLang="en-US" sz="2000" dirty="0">
                <a:sym typeface="Symbol" panose="05050102010706020507" pitchFamily="18" charset="2"/>
              </a:rPr>
              <a:t>并且第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个符号为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sz="2000" dirty="0" smtClean="0">
                <a:sym typeface="Symbol" panose="05050102010706020507" pitchFamily="18" charset="2"/>
              </a:rPr>
              <a:t>};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1.7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sym typeface="Symbol" panose="05050102010706020507" pitchFamily="18" charset="2"/>
              </a:rPr>
              <a:t>给出下述语言的</a:t>
            </a:r>
            <a:r>
              <a:rPr lang="en-US" altLang="zh-CN" sz="2000" dirty="0" smtClean="0">
                <a:sym typeface="Symbol" panose="05050102010706020507" pitchFamily="18" charset="2"/>
              </a:rPr>
              <a:t>NFA, </a:t>
            </a:r>
            <a:r>
              <a:rPr lang="zh-CN" altLang="en-US" sz="2000" dirty="0" smtClean="0">
                <a:sym typeface="Symbol" panose="05050102010706020507" pitchFamily="18" charset="2"/>
              </a:rPr>
              <a:t>并且</a:t>
            </a:r>
            <a:r>
              <a:rPr lang="zh-CN" altLang="en-US" sz="2000" dirty="0">
                <a:sym typeface="Symbol" panose="05050102010706020507" pitchFamily="18" charset="2"/>
              </a:rPr>
              <a:t>符合规定的状态</a:t>
            </a:r>
            <a:r>
              <a:rPr lang="zh-CN" altLang="en-US" sz="2000" dirty="0" smtClean="0">
                <a:sym typeface="Symbol" panose="05050102010706020507" pitchFamily="18" charset="2"/>
              </a:rPr>
              <a:t>数</a:t>
            </a:r>
            <a:r>
              <a:rPr lang="en-US" altLang="zh-CN" sz="2000" dirty="0" smtClean="0">
                <a:sym typeface="Symbol" panose="05050102010706020507" pitchFamily="18" charset="2"/>
              </a:rPr>
              <a:t>.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zh-CN" altLang="en-US" sz="2000" dirty="0">
                <a:sym typeface="Symbol" panose="05050102010706020507" pitchFamily="18" charset="2"/>
              </a:rPr>
              <a:t>字母表为</a:t>
            </a:r>
            <a:r>
              <a:rPr lang="en-US" altLang="zh-CN" sz="2000" dirty="0">
                <a:sym typeface="Symbol" panose="05050102010706020507" pitchFamily="18" charset="2"/>
              </a:rPr>
              <a:t>{0,1}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e. </a:t>
            </a:r>
            <a:r>
              <a:rPr lang="zh-CN" altLang="en-US" sz="2000" dirty="0">
                <a:sym typeface="Symbol" panose="05050102010706020507" pitchFamily="18" charset="2"/>
              </a:rPr>
              <a:t>语言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sz="2000" baseline="30000" dirty="0">
                <a:sym typeface="Symbol" panose="05050102010706020507" pitchFamily="18" charset="2"/>
              </a:rPr>
              <a:t>*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en-US" altLang="zh-CN" sz="2000" baseline="30000" dirty="0">
                <a:sym typeface="Symbol" panose="05050102010706020507" pitchFamily="18" charset="2"/>
              </a:rPr>
              <a:t>*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sz="2000" baseline="30000" dirty="0">
                <a:sym typeface="Symbol" panose="05050102010706020507" pitchFamily="18" charset="2"/>
              </a:rPr>
              <a:t>*</a:t>
            </a:r>
            <a:r>
              <a:rPr lang="en-US" altLang="zh-CN" sz="2000" dirty="0">
                <a:sym typeface="Symbol" panose="05050102010706020507" pitchFamily="18" charset="2"/>
              </a:rPr>
              <a:t>0, 3</a:t>
            </a:r>
            <a:r>
              <a:rPr lang="zh-CN" altLang="en-US" sz="2000" dirty="0">
                <a:sym typeface="Symbol" panose="05050102010706020507" pitchFamily="18" charset="2"/>
              </a:rPr>
              <a:t>个</a:t>
            </a:r>
            <a:r>
              <a:rPr lang="zh-CN" altLang="en-US" sz="2000" dirty="0" smtClean="0">
                <a:sym typeface="Symbol" panose="05050102010706020507" pitchFamily="18" charset="2"/>
              </a:rPr>
              <a:t>状态</a:t>
            </a:r>
            <a:r>
              <a:rPr lang="en-US" altLang="zh-CN" sz="2000" dirty="0">
                <a:sym typeface="Symbol" panose="05050102010706020507" pitchFamily="18" charset="2"/>
              </a:rPr>
              <a:t>.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96751"/>
            <a:ext cx="8739188" cy="123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1.16(b</a:t>
            </a:r>
            <a:r>
              <a:rPr lang="en-US" altLang="zh-CN" sz="2000" dirty="0">
                <a:sym typeface="Symbol" panose="05050102010706020507" pitchFamily="18" charset="2"/>
              </a:rPr>
              <a:t>)  </a:t>
            </a:r>
            <a:r>
              <a:rPr lang="zh-CN" altLang="en-US" sz="2000" dirty="0">
                <a:sym typeface="Symbol" panose="05050102010706020507" pitchFamily="18" charset="2"/>
              </a:rPr>
              <a:t>将如右图的非确定有限自动机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</a:t>
            </a:r>
            <a:r>
              <a:rPr lang="zh-CN" altLang="en-US" sz="2000" dirty="0">
                <a:sym typeface="Symbol" panose="05050102010706020507" pitchFamily="18" charset="2"/>
              </a:rPr>
              <a:t>转换成等价的确定有限自动机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  <p:cxnSp>
        <p:nvCxnSpPr>
          <p:cNvPr id="52" name="AutoShape 15"/>
          <p:cNvCxnSpPr>
            <a:cxnSpLocks noChangeShapeType="1"/>
            <a:stCxn id="53" idx="7"/>
          </p:cNvCxnSpPr>
          <p:nvPr/>
        </p:nvCxnSpPr>
        <p:spPr bwMode="auto">
          <a:xfrm>
            <a:off x="6282614" y="1286257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1"/>
          <p:cNvSpPr>
            <a:spLocks noChangeAspect="1"/>
          </p:cNvSpPr>
          <p:nvPr/>
        </p:nvSpPr>
        <p:spPr bwMode="auto">
          <a:xfrm>
            <a:off x="5759578" y="1196751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597778" y="1170416"/>
            <a:ext cx="39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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55" name="AutoShape 15"/>
          <p:cNvCxnSpPr>
            <a:cxnSpLocks noChangeShapeType="1"/>
          </p:cNvCxnSpPr>
          <p:nvPr/>
        </p:nvCxnSpPr>
        <p:spPr bwMode="auto">
          <a:xfrm flipH="1" flipV="1">
            <a:off x="5226178" y="1501551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261228" y="1882551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57" name="AutoShape 15"/>
          <p:cNvCxnSpPr>
            <a:cxnSpLocks noChangeShapeType="1"/>
            <a:stCxn id="58" idx="1"/>
            <a:endCxn id="53" idx="4"/>
          </p:cNvCxnSpPr>
          <p:nvPr/>
        </p:nvCxnSpPr>
        <p:spPr bwMode="auto">
          <a:xfrm flipH="1" flipV="1">
            <a:off x="6065966" y="1807939"/>
            <a:ext cx="4699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1"/>
          <p:cNvSpPr>
            <a:spLocks noChangeAspect="1"/>
          </p:cNvSpPr>
          <p:nvPr/>
        </p:nvSpPr>
        <p:spPr bwMode="auto">
          <a:xfrm>
            <a:off x="6445378" y="2492151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59" name="AutoShape 15"/>
          <p:cNvCxnSpPr>
            <a:cxnSpLocks noChangeShapeType="1"/>
            <a:endCxn id="58" idx="7"/>
          </p:cNvCxnSpPr>
          <p:nvPr/>
        </p:nvCxnSpPr>
        <p:spPr bwMode="auto">
          <a:xfrm flipH="1">
            <a:off x="6967666" y="1807939"/>
            <a:ext cx="5461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7131178" y="2053064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61" name="Oval 51"/>
          <p:cNvSpPr>
            <a:spLocks noChangeAspect="1"/>
          </p:cNvSpPr>
          <p:nvPr/>
        </p:nvSpPr>
        <p:spPr bwMode="auto">
          <a:xfrm>
            <a:off x="7220917" y="1177585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7297117" y="125378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63" name="AutoShape 15"/>
          <p:cNvCxnSpPr>
            <a:cxnSpLocks noChangeShapeType="1"/>
            <a:endCxn id="53" idx="5"/>
          </p:cNvCxnSpPr>
          <p:nvPr/>
        </p:nvCxnSpPr>
        <p:spPr bwMode="auto">
          <a:xfrm flipH="1">
            <a:off x="6282614" y="1718433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6626106" y="1580016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65" name="曲线连接符 64"/>
          <p:cNvCxnSpPr>
            <a:stCxn id="58" idx="3"/>
            <a:endCxn id="58" idx="5"/>
          </p:cNvCxnSpPr>
          <p:nvPr/>
        </p:nvCxnSpPr>
        <p:spPr bwMode="auto">
          <a:xfrm rot="16200000" flipH="1">
            <a:off x="6751765" y="2797184"/>
            <a:ext cx="12700" cy="433297"/>
          </a:xfrm>
          <a:prstGeom prst="curvedConnector3">
            <a:avLst>
              <a:gd name="adj1" fmla="val 3838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868080" y="3119864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sp>
        <p:nvSpPr>
          <p:cNvPr id="67" name="TextBox 66"/>
          <p:cNvSpPr txBox="1"/>
          <p:nvPr/>
        </p:nvSpPr>
        <p:spPr bwMode="auto">
          <a:xfrm>
            <a:off x="7242526" y="2699339"/>
            <a:ext cx="1462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1.16(b)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446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1.21(a)  </a:t>
            </a:r>
            <a:r>
              <a:rPr lang="zh-CN" altLang="en-US" sz="2000" dirty="0">
                <a:sym typeface="Symbol" panose="05050102010706020507" pitchFamily="18" charset="2"/>
              </a:rPr>
              <a:t>将如右图的有限自动机转换成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 </a:t>
            </a:r>
            <a:r>
              <a:rPr lang="zh-CN" altLang="en-US" sz="2000" dirty="0">
                <a:sym typeface="Symbol" panose="05050102010706020507" pitchFamily="18" charset="2"/>
              </a:rPr>
              <a:t>等价的正则表达式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1.29 </a:t>
            </a:r>
            <a:r>
              <a:rPr lang="zh-CN" altLang="en-US" sz="2000" dirty="0">
                <a:sym typeface="Symbol" panose="05050102010706020507" pitchFamily="18" charset="2"/>
              </a:rPr>
              <a:t>使用泵引理证明下述语言不是正则的。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b. A = { www | w</a:t>
            </a:r>
            <a:r>
              <a:rPr lang="en-US" altLang="zh-CN" sz="2000" dirty="0">
                <a:sym typeface="Symbol" panose="05050102010706020507"/>
              </a:rPr>
              <a:t>{</a:t>
            </a:r>
            <a:r>
              <a:rPr lang="en-US" altLang="zh-CN" sz="2000" dirty="0" err="1">
                <a:sym typeface="Symbol" panose="05050102010706020507"/>
              </a:rPr>
              <a:t>a,b</a:t>
            </a:r>
            <a:r>
              <a:rPr lang="en-US" altLang="zh-CN" sz="2000" dirty="0">
                <a:sym typeface="Symbol" panose="05050102010706020507"/>
              </a:rPr>
              <a:t>}</a:t>
            </a:r>
            <a:r>
              <a:rPr lang="en-US" altLang="zh-CN" sz="2000" baseline="30000" dirty="0">
                <a:sym typeface="Symbol" panose="05050102010706020507"/>
              </a:rPr>
              <a:t>*</a:t>
            </a: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} 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6" name="Oval 51"/>
          <p:cNvSpPr>
            <a:spLocks noChangeAspect="1"/>
          </p:cNvSpPr>
          <p:nvPr/>
        </p:nvSpPr>
        <p:spPr bwMode="auto">
          <a:xfrm>
            <a:off x="6746823" y="1839694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7" name="AutoShape 15"/>
          <p:cNvCxnSpPr>
            <a:cxnSpLocks noChangeShapeType="1"/>
            <a:stCxn id="6" idx="2"/>
          </p:cNvCxnSpPr>
          <p:nvPr/>
        </p:nvCxnSpPr>
        <p:spPr bwMode="auto">
          <a:xfrm flipH="1">
            <a:off x="6184528" y="2145288"/>
            <a:ext cx="5622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6739983" y="2911264"/>
            <a:ext cx="612775" cy="611188"/>
            <a:chOff x="3780657" y="3308222"/>
            <a:chExt cx="612775" cy="611188"/>
          </a:xfrm>
        </p:grpSpPr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780657" y="330822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3856857" y="3384422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cxnSp>
        <p:nvCxnSpPr>
          <p:cNvPr id="11" name="曲线连接符 10"/>
          <p:cNvCxnSpPr>
            <a:stCxn id="9" idx="3"/>
            <a:endCxn id="9" idx="5"/>
          </p:cNvCxnSpPr>
          <p:nvPr/>
        </p:nvCxnSpPr>
        <p:spPr bwMode="auto">
          <a:xfrm rot="16200000" flipH="1">
            <a:off x="7046370" y="3216297"/>
            <a:ext cx="12700" cy="433297"/>
          </a:xfrm>
          <a:prstGeom prst="curvedConnector3">
            <a:avLst>
              <a:gd name="adj1" fmla="val 38800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140780" y="3592607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7660672" y="2600660"/>
            <a:ext cx="1447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1.21(a)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216722" y="1196752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 bwMode="auto">
          <a:xfrm flipV="1">
            <a:off x="6829722" y="2361376"/>
            <a:ext cx="6840" cy="6393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6" idx="5"/>
            <a:endCxn id="9" idx="7"/>
          </p:cNvCxnSpPr>
          <p:nvPr/>
        </p:nvCxnSpPr>
        <p:spPr bwMode="auto">
          <a:xfrm flipH="1">
            <a:off x="7263019" y="2361376"/>
            <a:ext cx="6840" cy="6393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502342" y="2449599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b </a:t>
            </a:r>
            <a:endParaRPr lang="en-US" altLang="zh-CN" sz="2400" b="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283656" y="2449599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cxnSp>
        <p:nvCxnSpPr>
          <p:cNvPr id="19" name="曲线连接符 18"/>
          <p:cNvCxnSpPr>
            <a:stCxn id="6" idx="1"/>
            <a:endCxn id="6" idx="7"/>
          </p:cNvCxnSpPr>
          <p:nvPr/>
        </p:nvCxnSpPr>
        <p:spPr bwMode="auto">
          <a:xfrm rot="5400000" flipH="1" flipV="1">
            <a:off x="7053210" y="1712552"/>
            <a:ext cx="12700" cy="433297"/>
          </a:xfrm>
          <a:prstGeom prst="curvedConnector3">
            <a:avLst>
              <a:gd name="adj1" fmla="val 42036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546" y="2438564"/>
          <a:ext cx="4930502" cy="40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BMP 图像" r:id="rId1" imgW="3566160" imgH="2948940" progId="PBrush">
                  <p:embed/>
                </p:oleObj>
              </mc:Choice>
              <mc:Fallback>
                <p:oleObj name="BMP 图像" r:id="rId1" imgW="3566160" imgH="2948940" progId="PBrush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6" y="2438564"/>
                        <a:ext cx="4930502" cy="4086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0" y="1196752"/>
            <a:ext cx="4005383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3.2 </a:t>
            </a:r>
            <a:r>
              <a:rPr lang="zh-CN" altLang="en-US" sz="1800" dirty="0" smtClean="0">
                <a:sym typeface="Symbol" panose="05050102010706020507" pitchFamily="18" charset="2"/>
              </a:rPr>
              <a:t>对于识别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=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u#u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u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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baseline="30000" dirty="0" smtClean="0">
                <a:sym typeface="Symbol" panose="05050102010706020507" pitchFamily="18" charset="2"/>
              </a:rPr>
              <a:t>*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(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见左图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), 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在下列输入串上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给出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所进入的格局序列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</a:t>
            </a:r>
            <a:br>
              <a:rPr kumimoji="0" lang="en-US" altLang="zh-CN" sz="1800" dirty="0" smtClean="0">
                <a:sym typeface="Symbol" panose="05050102010706020507" pitchFamily="18" charset="2"/>
              </a:rPr>
            </a:br>
            <a:r>
              <a:rPr kumimoji="0" lang="en-US" altLang="zh-CN" sz="1800" dirty="0" smtClean="0">
                <a:sym typeface="Symbol" panose="05050102010706020507" pitchFamily="18" charset="2"/>
              </a:rPr>
              <a:t>      c. 1##1,   d. 10#11,  e. 10#10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anose="05050102010706020507" pitchFamily="18" charset="2"/>
              </a:rPr>
              <a:t>解：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07707" y="6474822"/>
            <a:ext cx="79223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600" dirty="0" smtClean="0">
                <a:solidFill>
                  <a:schemeClr val="tx1"/>
                </a:solidFill>
              </a:rPr>
              <a:t>补充说明</a:t>
            </a:r>
            <a:r>
              <a:rPr lang="en-US" altLang="zh-CN" sz="1600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没有画出的箭头指向拒绝状态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</a:rPr>
              <a:t>假设这些箭头都不改写右移且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q</a:t>
            </a:r>
            <a:r>
              <a:rPr lang="en-US" altLang="zh-CN" sz="1600" baseline="-25000" dirty="0" err="1" smtClean="0">
                <a:solidFill>
                  <a:schemeClr val="tx1"/>
                </a:solidFill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</a:rPr>
              <a:t>是拒绝状态</a:t>
            </a:r>
            <a:r>
              <a:rPr lang="en-US" altLang="zh-CN" sz="1600" dirty="0" smtClean="0">
                <a:solidFill>
                  <a:schemeClr val="tx1"/>
                </a:solidFill>
              </a:rPr>
              <a:t>. 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358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3.8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下面的语言都是字母表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上的语言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以实现水平的描述给出判定这些语言的图灵机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b. B =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en-US" altLang="zh-CN" sz="1800" dirty="0" smtClean="0">
                <a:sym typeface="Symbol" panose="05050102010706020507" pitchFamily="18" charset="2"/>
              </a:rPr>
              <a:t>3.15b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证明图灵</a:t>
            </a:r>
            <a:r>
              <a:rPr kumimoji="0" lang="zh-CN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可判定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语言类在</a:t>
            </a:r>
            <a:r>
              <a:rPr kumimoji="0" lang="zh-CN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连接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运算下封闭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en-US" altLang="zh-CN" sz="1800" dirty="0" smtClean="0">
                <a:sym typeface="Symbol" panose="05050102010706020507" pitchFamily="18" charset="2"/>
              </a:rPr>
              <a:t>3.16d</a:t>
            </a:r>
            <a:r>
              <a:rPr kumimoji="0" lang="zh-CN" altLang="en-US" sz="1800" dirty="0">
                <a:sym typeface="Symbol" panose="05050102010706020507" pitchFamily="18" charset="2"/>
              </a:rPr>
              <a:t>证明图灵</a:t>
            </a:r>
            <a:r>
              <a:rPr kumimoji="0"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可识别</a:t>
            </a:r>
            <a:r>
              <a:rPr kumimoji="0" lang="zh-CN" altLang="en-US" sz="1800" dirty="0">
                <a:sym typeface="Symbol" panose="05050102010706020507" pitchFamily="18" charset="2"/>
              </a:rPr>
              <a:t>语言类在</a:t>
            </a:r>
            <a:r>
              <a:rPr kumimoji="0"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交</a:t>
            </a:r>
            <a:r>
              <a:rPr kumimoji="0" lang="zh-CN" altLang="en-US" sz="1800" dirty="0">
                <a:sym typeface="Symbol" panose="05050102010706020507" pitchFamily="18" charset="2"/>
              </a:rPr>
              <a:t>运算下封闭</a:t>
            </a:r>
            <a:r>
              <a:rPr kumimoji="0" lang="en-US" altLang="zh-CN" sz="1800" dirty="0">
                <a:sym typeface="Symbol" panose="05050102010706020507" pitchFamily="18" charset="2"/>
              </a:rPr>
              <a:t>.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endParaRPr kumimoji="0" lang="en-US" altLang="zh-CN" sz="18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492250"/>
            <a:ext cx="8739187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4.1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ym typeface="Symbol" panose="05050102010706020507" pitchFamily="18" charset="2"/>
              </a:rPr>
              <a:t>对于右图所示的</a:t>
            </a:r>
            <a:r>
              <a:rPr lang="en-US" altLang="zh-CN" sz="2400" dirty="0" smtClean="0">
                <a:sym typeface="Symbol" panose="05050102010706020507" pitchFamily="18" charset="2"/>
              </a:rPr>
              <a:t>DFA M, </a:t>
            </a:r>
            <a:r>
              <a:rPr lang="zh-CN" altLang="en-US" sz="2400" dirty="0" smtClean="0">
                <a:sym typeface="Symbol" panose="05050102010706020507" pitchFamily="18" charset="2"/>
              </a:rPr>
              <a:t>回答下列问题，并说明理由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   a. &lt;M,0100&gt; </a:t>
            </a:r>
            <a:r>
              <a:rPr lang="en-US" altLang="zh-CN" sz="2400" dirty="0" smtClean="0">
                <a:sym typeface="Symbol" panose="05050102010706020507"/>
              </a:rPr>
              <a:t> A</a:t>
            </a:r>
            <a:r>
              <a:rPr lang="en-US" altLang="zh-CN" sz="2400" baseline="-25000" dirty="0" smtClean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?  	b. &lt;</a:t>
            </a:r>
            <a:r>
              <a:rPr lang="en-US" altLang="zh-CN" sz="2400" dirty="0">
                <a:sym typeface="Symbol" panose="05050102010706020507"/>
              </a:rPr>
              <a:t>M,011&gt; </a:t>
            </a:r>
            <a:r>
              <a:rPr lang="en-US" altLang="zh-CN" sz="2400" dirty="0" smtClean="0">
                <a:sym typeface="Symbol" panose="05050102010706020507"/>
              </a:rPr>
              <a:t> A</a:t>
            </a:r>
            <a:r>
              <a:rPr lang="en-US" altLang="zh-CN" sz="2400" baseline="-25000" dirty="0" smtClean="0">
                <a:sym typeface="Symbol" panose="05050102010706020507"/>
              </a:rPr>
              <a:t>DFA </a:t>
            </a:r>
            <a:r>
              <a:rPr lang="en-US" altLang="zh-CN" sz="2400" dirty="0" smtClean="0">
                <a:sym typeface="Symbol" panose="05050102010706020507"/>
              </a:rPr>
              <a:t>?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c. &lt;M&gt;</a:t>
            </a: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 A</a:t>
            </a:r>
            <a:r>
              <a:rPr lang="en-US" altLang="zh-CN" sz="2400" baseline="-25000" dirty="0" smtClean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?	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e. &lt;M&gt;</a:t>
            </a: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 E</a:t>
            </a:r>
            <a:r>
              <a:rPr lang="en-US" altLang="zh-CN" sz="2400" baseline="-25000" dirty="0" smtClean="0">
                <a:sym typeface="Symbol" panose="05050102010706020507"/>
              </a:rPr>
              <a:t>DFA </a:t>
            </a:r>
            <a:r>
              <a:rPr lang="en-US" altLang="zh-CN" sz="2400" dirty="0" smtClean="0">
                <a:sym typeface="Symbol" panose="05050102010706020507"/>
              </a:rPr>
              <a:t>? 	f. &lt;M,M&gt; EQ</a:t>
            </a:r>
            <a:r>
              <a:rPr lang="en-US" altLang="zh-CN" sz="2400" baseline="-25000" dirty="0" smtClean="0">
                <a:sym typeface="Symbol" panose="05050102010706020507"/>
              </a:rPr>
              <a:t>DFA </a:t>
            </a:r>
            <a:r>
              <a:rPr lang="en-US" altLang="zh-CN" sz="2400" dirty="0" smtClean="0">
                <a:sym typeface="Symbol" panose="05050102010706020507"/>
              </a:rPr>
              <a:t>?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4.2 </a:t>
            </a:r>
            <a:r>
              <a:rPr lang="zh-CN" altLang="en-US" sz="2400" dirty="0" smtClean="0">
                <a:sym typeface="Symbol" panose="05050102010706020507" pitchFamily="18" charset="2"/>
              </a:rPr>
              <a:t>考虑一个</a:t>
            </a:r>
            <a:r>
              <a:rPr lang="en-US" altLang="zh-CN" sz="2400" dirty="0" smtClean="0">
                <a:sym typeface="Symbol" panose="05050102010706020507" pitchFamily="18" charset="2"/>
              </a:rPr>
              <a:t>DFA</a:t>
            </a:r>
            <a:r>
              <a:rPr lang="zh-CN" altLang="en-US" sz="2400" dirty="0" smtClean="0">
                <a:sym typeface="Symbol" panose="05050102010706020507" pitchFamily="18" charset="2"/>
              </a:rPr>
              <a:t>和一个正则表达式是否等价的问题。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     </a:t>
            </a:r>
            <a:r>
              <a:rPr lang="zh-CN" altLang="en-US" sz="2400" dirty="0" smtClean="0">
                <a:sym typeface="Symbol" panose="05050102010706020507" pitchFamily="18" charset="2"/>
              </a:rPr>
              <a:t>将这个问题描述为一个语言并证明它是可判定的。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zh-CN" altLang="en-US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4.3 </a:t>
            </a:r>
            <a:r>
              <a:rPr lang="zh-CN" altLang="en-US" sz="2400" dirty="0" smtClean="0">
                <a:sym typeface="Symbol" panose="05050102010706020507" pitchFamily="18" charset="2"/>
              </a:rPr>
              <a:t>设 </a:t>
            </a:r>
            <a:r>
              <a:rPr lang="en-US" altLang="zh-CN" sz="2400" dirty="0" smtClean="0">
                <a:sym typeface="Symbol" panose="05050102010706020507" pitchFamily="18" charset="2"/>
              </a:rPr>
              <a:t>ALL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DFA </a:t>
            </a:r>
            <a:r>
              <a:rPr lang="en-US" altLang="zh-CN" sz="2400" dirty="0" smtClean="0">
                <a:sym typeface="Symbol" panose="05050102010706020507" pitchFamily="18" charset="2"/>
              </a:rPr>
              <a:t>= {&lt;A&gt; | A</a:t>
            </a:r>
            <a:r>
              <a:rPr lang="zh-CN" altLang="en-US" sz="2400" dirty="0" smtClean="0">
                <a:sym typeface="Symbol" panose="05050102010706020507" pitchFamily="18" charset="2"/>
              </a:rPr>
              <a:t>是一个识别</a:t>
            </a:r>
            <a:r>
              <a:rPr lang="zh-CN" altLang="en-US" sz="2400" dirty="0" smtClean="0">
                <a:sym typeface="Symbol" panose="05050102010706020507"/>
              </a:rPr>
              <a:t></a:t>
            </a:r>
            <a:r>
              <a:rPr lang="en-US" altLang="zh-CN" sz="2400" baseline="30000" dirty="0" smtClean="0">
                <a:sym typeface="Symbol" panose="05050102010706020507"/>
              </a:rPr>
              <a:t>*</a:t>
            </a:r>
            <a:r>
              <a:rPr lang="zh-CN" altLang="en-US" sz="2400" dirty="0" smtClean="0">
                <a:sym typeface="Symbol" panose="05050102010706020507"/>
              </a:rPr>
              <a:t>的</a:t>
            </a:r>
            <a:r>
              <a:rPr lang="en-US" altLang="zh-CN" sz="2400" dirty="0" smtClean="0">
                <a:sym typeface="Symbol" panose="05050102010706020507" pitchFamily="18" charset="2"/>
              </a:rPr>
              <a:t>DFA}. </a:t>
            </a:r>
            <a:r>
              <a:rPr lang="zh-CN" altLang="en-US" sz="2400" dirty="0" smtClean="0">
                <a:sym typeface="Symbol" panose="05050102010706020507" pitchFamily="18" charset="2"/>
              </a:rPr>
              <a:t>证明</a:t>
            </a:r>
            <a:r>
              <a:rPr lang="en-US" altLang="zh-CN" sz="2400" dirty="0" smtClean="0">
                <a:sym typeface="Symbol" panose="05050102010706020507" pitchFamily="18" charset="2"/>
              </a:rPr>
              <a:t>ALL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DFA</a:t>
            </a:r>
            <a:r>
              <a:rPr lang="zh-CN" altLang="en-US" sz="2400" dirty="0" smtClean="0">
                <a:sym typeface="Symbol" panose="05050102010706020507" pitchFamily="18" charset="2"/>
              </a:rPr>
              <a:t>可判定</a:t>
            </a:r>
            <a:r>
              <a:rPr lang="en-US" altLang="zh-CN" sz="2400" dirty="0" smtClean="0">
                <a:sym typeface="Symbol" panose="05050102010706020507" pitchFamily="18" charset="2"/>
              </a:rPr>
              <a:t>. 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3338" y="2136948"/>
            <a:ext cx="2851150" cy="2516188"/>
            <a:chOff x="2057400" y="1905000"/>
            <a:chExt cx="2851150" cy="25161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86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203575" y="2820988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397250" y="2362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 </a:t>
              </a:r>
              <a:endParaRPr lang="en-US" altLang="zh-CN" sz="2400"/>
            </a:p>
          </p:txBody>
        </p:sp>
        <p:cxnSp>
          <p:nvCxnSpPr>
            <p:cNvPr id="7" name="AutoShape 15"/>
            <p:cNvCxnSpPr>
              <a:cxnSpLocks noChangeShapeType="1"/>
            </p:cNvCxnSpPr>
            <p:nvPr/>
          </p:nvCxnSpPr>
          <p:spPr bwMode="auto">
            <a:xfrm flipH="1" flipV="1">
              <a:off x="2057400" y="28194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38400" y="1905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 </a:t>
              </a:r>
              <a:endParaRPr lang="en-US" altLang="zh-CN" sz="2400"/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5908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0" name="AutoShape 15"/>
            <p:cNvCxnSpPr>
              <a:cxnSpLocks noChangeShapeType="1"/>
              <a:stCxn id="11" idx="2"/>
              <a:endCxn id="9" idx="4"/>
            </p:cNvCxnSpPr>
            <p:nvPr/>
          </p:nvCxnSpPr>
          <p:spPr bwMode="auto">
            <a:xfrm flipH="1" flipV="1">
              <a:off x="2897188" y="3125788"/>
              <a:ext cx="1141412" cy="9898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38600" y="3810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4" idx="3"/>
              <a:endCxn id="11" idx="1"/>
            </p:cNvCxnSpPr>
            <p:nvPr/>
          </p:nvCxnSpPr>
          <p:spPr bwMode="auto">
            <a:xfrm>
              <a:off x="4128339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8"/>
            <p:cNvCxnSpPr>
              <a:cxnSpLocks noChangeShapeType="1"/>
            </p:cNvCxnSpPr>
            <p:nvPr/>
          </p:nvCxnSpPr>
          <p:spPr bwMode="auto">
            <a:xfrm rot="-5400000" flipH="1" flipV="1">
              <a:off x="2896394" y="2388394"/>
              <a:ext cx="1588" cy="431800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26670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3168650" y="3429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3657600" y="3177915"/>
              <a:ext cx="646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/>
                <a:t>0,1 </a:t>
              </a:r>
              <a:endParaRPr lang="en-US" altLang="zh-CN" sz="2400" dirty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4495800" y="3200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1 </a:t>
              </a:r>
              <a:endParaRPr lang="en-US" altLang="zh-CN" sz="2400" dirty="0"/>
            </a:p>
          </p:txBody>
        </p:sp>
        <p:cxnSp>
          <p:nvCxnSpPr>
            <p:cNvPr id="18" name="AutoShape 15"/>
            <p:cNvCxnSpPr>
              <a:cxnSpLocks noChangeShapeType="1"/>
              <a:stCxn id="11" idx="7"/>
              <a:endCxn id="4" idx="5"/>
            </p:cNvCxnSpPr>
            <p:nvPr/>
          </p:nvCxnSpPr>
          <p:spPr bwMode="auto">
            <a:xfrm flipV="1">
              <a:off x="4561636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130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7.9 </a:t>
            </a:r>
            <a:r>
              <a:rPr lang="zh-CN" altLang="en-US" sz="2400" dirty="0" smtClean="0">
                <a:sym typeface="Symbol" panose="05050102010706020507" pitchFamily="18" charset="2"/>
              </a:rPr>
              <a:t>无向图中的三角形是一个</a:t>
            </a:r>
            <a:r>
              <a:rPr lang="en-US" altLang="zh-CN" sz="2400" dirty="0" smtClean="0">
                <a:sym typeface="Symbol" panose="05050102010706020507" pitchFamily="18" charset="2"/>
              </a:rPr>
              <a:t>3</a:t>
            </a:r>
            <a:r>
              <a:rPr lang="zh-CN" altLang="en-US" sz="2400" dirty="0" smtClean="0">
                <a:sym typeface="Symbol" panose="05050102010706020507" pitchFamily="18" charset="2"/>
              </a:rPr>
              <a:t>团。证明</a:t>
            </a:r>
            <a:r>
              <a:rPr lang="en-US" altLang="zh-CN" sz="2400" dirty="0" smtClean="0">
                <a:sym typeface="Symbol" panose="05050102010706020507" pitchFamily="18" charset="2"/>
              </a:rPr>
              <a:t>TRIANGLE</a:t>
            </a:r>
            <a:r>
              <a:rPr lang="en-US" altLang="zh-CN" sz="2400" dirty="0" smtClean="0">
                <a:sym typeface="Symbol" panose="05050102010706020507"/>
              </a:rPr>
              <a:t>P</a:t>
            </a:r>
            <a:r>
              <a:rPr lang="zh-CN" altLang="en-US" sz="2400" dirty="0" smtClean="0">
                <a:sym typeface="Symbol" panose="05050102010706020507"/>
              </a:rPr>
              <a:t>，其中</a:t>
            </a:r>
            <a:r>
              <a:rPr lang="en-US" altLang="zh-CN" sz="2400" dirty="0" smtClean="0">
                <a:sym typeface="Symbol" panose="05050102010706020507" pitchFamily="18" charset="2"/>
              </a:rPr>
              <a:t>TRIANGLE={ &lt;G&gt; | G</a:t>
            </a:r>
            <a:r>
              <a:rPr lang="zh-CN" altLang="en-US" sz="2400" dirty="0" smtClean="0">
                <a:sym typeface="Symbol" panose="05050102010706020507" pitchFamily="18" charset="2"/>
              </a:rPr>
              <a:t>包含一个三角形 </a:t>
            </a:r>
            <a:r>
              <a:rPr lang="en-US" altLang="zh-CN" sz="2400" dirty="0" smtClean="0">
                <a:sym typeface="Symbol" panose="05050102010706020507" pitchFamily="18" charset="2"/>
              </a:rPr>
              <a:t>}</a:t>
            </a:r>
            <a:r>
              <a:rPr lang="zh-CN" altLang="en-US" sz="2400" dirty="0" smtClean="0"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kumimoji="0"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24744"/>
            <a:ext cx="8712968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anose="05050102010706020507" pitchFamily="18" charset="2"/>
              </a:rPr>
              <a:t>7.11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若图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的节点重新排序后，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可以变得与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H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完全相同，则称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H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是同构的。令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ISO = {&lt;G,H&gt; | 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和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H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是同构的图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}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。 证明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ISO</a:t>
            </a:r>
            <a:r>
              <a:rPr lang="zh-CN" altLang="en-US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>
                <a:sym typeface="Symbol" panose="05050102010706020507" pitchFamily="18" charset="2"/>
              </a:rPr>
              <a:t>NP</a:t>
            </a:r>
            <a:r>
              <a:rPr lang="zh-CN" altLang="en-US" sz="2400" dirty="0" smtClean="0"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证明</a:t>
            </a:r>
            <a:r>
              <a:rPr lang="en-US" altLang="zh-CN" sz="2400" dirty="0" smtClean="0">
                <a:sym typeface="Symbol" panose="05050102010706020507" pitchFamily="18" charset="2"/>
              </a:rPr>
              <a:t>:</a:t>
            </a:r>
            <a:r>
              <a:rPr lang="zh-CN" altLang="zh-CN" sz="2400" dirty="0"/>
              <a:t>构造如下非确定图灵机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N=</a:t>
            </a:r>
            <a:r>
              <a:rPr lang="zh-CN" altLang="zh-CN" sz="2400" dirty="0"/>
              <a:t>“对于输入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G,H&gt;, 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都</a:t>
            </a:r>
            <a:r>
              <a:rPr lang="zh-CN" altLang="zh-CN" sz="2400" dirty="0" smtClean="0"/>
              <a:t>是图</a:t>
            </a:r>
            <a:r>
              <a:rPr lang="en-US" altLang="zh-CN" sz="2400" dirty="0" smtClean="0"/>
              <a:t>,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1)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顶点数不同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则拒绝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2)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的顶点为</a:t>
            </a:r>
            <a:r>
              <a:rPr kumimoji="0" lang="en-US" altLang="zh-CN" sz="2400" dirty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, x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,…,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sz="2400" dirty="0" smtClean="0"/>
              <a:t>, H</a:t>
            </a:r>
            <a:r>
              <a:rPr lang="zh-CN" altLang="en-US" sz="2400" dirty="0" smtClean="0"/>
              <a:t>的顶点为</a:t>
            </a:r>
            <a:r>
              <a:rPr lang="en-US" altLang="zh-CN" sz="2400" dirty="0" smtClean="0"/>
              <a:t>y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,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y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,…,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y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n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3) </a:t>
            </a:r>
            <a:r>
              <a:rPr lang="zh-CN" altLang="en-US" sz="2400" dirty="0" smtClean="0"/>
              <a:t>非确定的选择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的排列</a:t>
            </a:r>
            <a:r>
              <a:rPr lang="en-US" altLang="zh-CN" sz="2400" dirty="0" smtClean="0"/>
              <a:t>p.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        4) </a:t>
            </a:r>
            <a:r>
              <a:rPr lang="zh-CN" altLang="en-US" sz="2400" dirty="0" smtClean="0"/>
              <a:t>对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n-1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5)     </a:t>
            </a:r>
            <a:r>
              <a:rPr lang="zh-CN" altLang="en-US" sz="2400" dirty="0" smtClean="0"/>
              <a:t>对 </a:t>
            </a:r>
            <a:r>
              <a:rPr lang="en-US" altLang="zh-CN" sz="2400" dirty="0" smtClean="0"/>
              <a:t>j = i+1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n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6)          </a:t>
            </a:r>
            <a:r>
              <a:rPr lang="zh-CN" altLang="en-US" sz="2400" dirty="0" smtClean="0"/>
              <a:t>若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,x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Symbol" panose="05050102010706020507"/>
              </a:rPr>
              <a:t>E(G) </a:t>
            </a:r>
            <a:r>
              <a:rPr lang="zh-CN" altLang="en-US" sz="2400" dirty="0" smtClean="0">
                <a:sym typeface="Symbol" panose="05050102010706020507"/>
              </a:rPr>
              <a:t>异或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(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25000" dirty="0" smtClean="0"/>
              <a:t>)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(j)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 smtClean="0">
                <a:sym typeface="Symbol" panose="05050102010706020507"/>
              </a:rPr>
              <a:t>E(H) </a:t>
            </a:r>
            <a:r>
              <a:rPr lang="zh-CN" altLang="en-US" sz="2400" dirty="0" smtClean="0">
                <a:sym typeface="Symbol" panose="05050102010706020507"/>
              </a:rPr>
              <a:t>为真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则拒绝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    7) </a:t>
            </a:r>
            <a:r>
              <a:rPr lang="zh-CN" altLang="en-US" sz="2400" dirty="0" smtClean="0">
                <a:sym typeface="Symbol" panose="05050102010706020507"/>
              </a:rPr>
              <a:t>接受</a:t>
            </a:r>
            <a:r>
              <a:rPr lang="en-US" altLang="zh-CN" sz="2400" dirty="0" smtClean="0">
                <a:sym typeface="Symbol" panose="05050102010706020507"/>
              </a:rPr>
              <a:t>.</a:t>
            </a:r>
            <a:r>
              <a:rPr lang="zh-CN" altLang="zh-CN" sz="2400" dirty="0" smtClean="0"/>
              <a:t>”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G, H</a:t>
            </a:r>
            <a:r>
              <a:rPr lang="zh-CN" altLang="en-US" sz="2400" dirty="0" smtClean="0"/>
              <a:t>同构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 N</a:t>
            </a:r>
            <a:r>
              <a:rPr lang="zh-CN" altLang="en-US" sz="2400" dirty="0" smtClean="0"/>
              <a:t>一定有分支接受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否则</a:t>
            </a:r>
            <a:r>
              <a:rPr lang="en-US" altLang="zh-CN" sz="2400" dirty="0" smtClean="0"/>
              <a:t>, N</a:t>
            </a:r>
            <a:r>
              <a:rPr lang="zh-CN" altLang="en-US" sz="2400" dirty="0" smtClean="0"/>
              <a:t>所有分支拒绝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的所有分支都在</a:t>
            </a:r>
            <a:r>
              <a:rPr lang="zh-CN" altLang="en-US" sz="2400" dirty="0"/>
              <a:t>都在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时间内运行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所以</a:t>
            </a:r>
            <a:r>
              <a:rPr lang="en-US" altLang="zh-CN" sz="2400" dirty="0" smtClean="0"/>
              <a:t>, 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ISO</a:t>
            </a:r>
            <a:r>
              <a:rPr lang="zh-CN" altLang="en-US" sz="2400" dirty="0" smtClean="0"/>
              <a:t>的多项式时间非确定判定器</a:t>
            </a:r>
            <a:r>
              <a:rPr lang="en-US" altLang="zh-CN" sz="2400" dirty="0" smtClean="0"/>
              <a:t>, ISO</a:t>
            </a:r>
            <a:r>
              <a:rPr lang="en-US" altLang="zh-CN" sz="2400" dirty="0" smtClean="0">
                <a:sym typeface="Symbol" panose="05050102010706020507"/>
              </a:rPr>
              <a:t></a:t>
            </a:r>
            <a:r>
              <a:rPr lang="en-US" altLang="zh-CN" sz="2400" dirty="0" smtClean="0"/>
              <a:t>NP.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有限自动机的语言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正则语言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5496" y="1124744"/>
            <a:ext cx="8972328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对有限自动机</a:t>
            </a:r>
            <a:r>
              <a:rPr lang="en-US" altLang="zh-CN" dirty="0">
                <a:solidFill>
                  <a:schemeClr val="tx1"/>
                </a:solidFill>
              </a:rPr>
              <a:t>M, </a:t>
            </a:r>
            <a:r>
              <a:rPr lang="zh-CN" altLang="en-US" dirty="0">
                <a:solidFill>
                  <a:schemeClr val="tx1"/>
                </a:solidFill>
              </a:rPr>
              <a:t>若 </a:t>
            </a:r>
            <a:r>
              <a:rPr lang="en-US" altLang="zh-CN" dirty="0">
                <a:solidFill>
                  <a:schemeClr val="tx1"/>
                </a:solidFill>
              </a:rPr>
              <a:t>A = { w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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 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 },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是有限自动机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记为</a:t>
            </a:r>
            <a:r>
              <a:rPr lang="en-US" altLang="zh-CN" dirty="0" smtClean="0">
                <a:solidFill>
                  <a:schemeClr val="tx1"/>
                </a:solidFill>
              </a:rPr>
              <a:t>L(M)=A, </a:t>
            </a:r>
            <a:r>
              <a:rPr lang="zh-CN" altLang="en-US" dirty="0" smtClean="0">
                <a:solidFill>
                  <a:schemeClr val="tx1"/>
                </a:solidFill>
              </a:rPr>
              <a:t>也</a:t>
            </a:r>
            <a:r>
              <a:rPr lang="zh-CN" altLang="en-US" dirty="0">
                <a:solidFill>
                  <a:schemeClr val="tx1"/>
                </a:solidFill>
              </a:rPr>
              <a:t>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识别</a:t>
            </a:r>
            <a:r>
              <a:rPr lang="en-US" altLang="zh-CN" dirty="0">
                <a:solidFill>
                  <a:schemeClr val="tx1"/>
                </a:solidFill>
              </a:rPr>
              <a:t>A.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若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  <a:r>
              <a:rPr lang="en-US" altLang="zh-CN" dirty="0">
                <a:solidFill>
                  <a:schemeClr val="tx1"/>
                </a:solidFill>
              </a:rPr>
              <a:t>DFA</a:t>
            </a:r>
            <a:r>
              <a:rPr lang="zh-CN" altLang="en-US" dirty="0">
                <a:solidFill>
                  <a:schemeClr val="tx1"/>
                </a:solidFill>
              </a:rPr>
              <a:t>识别语言</a:t>
            </a:r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zh-CN" altLang="en-US" dirty="0">
                <a:solidFill>
                  <a:schemeClr val="tx1"/>
                </a:solidFill>
              </a:rPr>
              <a:t>则称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3300"/>
                </a:solidFill>
              </a:rPr>
              <a:t>正则语言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称两个有限自动机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若它们语言相同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有限自动机的</a:t>
            </a:r>
            <a:r>
              <a:rPr lang="zh-CN" altLang="en-US" b="1" dirty="0" smtClean="0"/>
              <a:t>设计</a:t>
            </a:r>
            <a:endParaRPr lang="en-US" altLang="zh-CN" b="1" dirty="0" smtClean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5065810" cy="122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</a:t>
            </a:r>
            <a:r>
              <a:rPr kumimoji="0" lang="zh-CN" altLang="en-US" sz="3200" dirty="0">
                <a:solidFill>
                  <a:srgbClr val="FF0000"/>
                </a:solidFill>
              </a:rPr>
              <a:t>关键信息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  <a:endParaRPr kumimoji="0"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(0,0), (1,1), (0,2), (1,0), (0,1), (1,2)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781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01182" name="Group 94"/>
          <p:cNvGrpSpPr/>
          <p:nvPr/>
        </p:nvGrpSpPr>
        <p:grpSpPr bwMode="auto">
          <a:xfrm>
            <a:off x="501650" y="2924944"/>
            <a:ext cx="4070350" cy="2058987"/>
            <a:chOff x="2721" y="2109"/>
            <a:chExt cx="2564" cy="129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969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443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057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3565" y="2109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4514" y="215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2721" y="2397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358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881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4355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3969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3105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454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3229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81" y="30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5074" y="2590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5025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4355" y="3213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3250" y="2590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3057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3443" y="3214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9" name="Oval 91"/>
            <p:cNvSpPr>
              <a:spLocks noChangeArrowheads="1"/>
            </p:cNvSpPr>
            <p:nvPr/>
          </p:nvSpPr>
          <p:spPr bwMode="auto">
            <a:xfrm>
              <a:off x="4929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0" name="Oval 92"/>
            <p:cNvSpPr>
              <a:spLocks noChangeArrowheads="1"/>
            </p:cNvSpPr>
            <p:nvPr/>
          </p:nvSpPr>
          <p:spPr bwMode="auto">
            <a:xfrm>
              <a:off x="4929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1" name="Oval 93"/>
            <p:cNvSpPr>
              <a:spLocks noChangeArrowheads="1"/>
            </p:cNvSpPr>
            <p:nvPr/>
          </p:nvSpPr>
          <p:spPr bwMode="auto">
            <a:xfrm>
              <a:off x="4017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786050" y="6215082"/>
            <a:ext cx="3072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F = 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 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34" grpId="0" build="p"/>
      <p:bldP spid="50" grpId="0"/>
    </p:bldLst>
  </p:timing>
</p:sld>
</file>

<file path=ppt/tags/tag1.xml><?xml version="1.0" encoding="utf-8"?>
<p:tagLst xmlns:p="http://schemas.openxmlformats.org/presentationml/2006/main">
  <p:tag name="TIMING" val="|46.5|17.5|33|6.6|34.3|12.1|13.2|9.1|85.7|109.5"/>
</p:tagLst>
</file>

<file path=ppt/tags/tag2.xml><?xml version="1.0" encoding="utf-8"?>
<p:tagLst xmlns:p="http://schemas.openxmlformats.org/presentationml/2006/main">
  <p:tag name="KSO_WPP_MARK_KEY" val="6a5d8eb4-02a8-4b57-bc68-b459fc6017e2"/>
  <p:tag name="COMMONDATA" val="eyJoZGlkIjoiYjFhOGUyN2ViMTZkODRkYTJkYzY1YWQ3YzRkOTc1YjgifQ=="/>
  <p:tag name="commondata" val="eyJoZGlkIjoiMjE3YzFkZjJlZDg0MTc5NWFiMzJkNjlhYjZiZWFjMTI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11237</Words>
  <Application>WPS 演示</Application>
  <PresentationFormat>全屏显示(4:3)</PresentationFormat>
  <Paragraphs>1317</Paragraphs>
  <Slides>68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0" baseType="lpstr">
      <vt:lpstr>Arial</vt:lpstr>
      <vt:lpstr>宋体</vt:lpstr>
      <vt:lpstr>Wingdings</vt:lpstr>
      <vt:lpstr>Times New Roman</vt:lpstr>
      <vt:lpstr>Symbol</vt:lpstr>
      <vt:lpstr>Symbol</vt:lpstr>
      <vt:lpstr>微软雅黑</vt:lpstr>
      <vt:lpstr>Arial Unicode MS</vt:lpstr>
      <vt:lpstr>空白版</vt:lpstr>
      <vt:lpstr>PBrush</vt:lpstr>
      <vt:lpstr>PBrush</vt:lpstr>
      <vt:lpstr>PBrush</vt:lpstr>
      <vt:lpstr>计算理论   第一部分 计算模型 </vt:lpstr>
      <vt:lpstr>第1章 有限自动机 </vt:lpstr>
      <vt:lpstr>字符串与语言</vt:lpstr>
      <vt:lpstr>*,语言,字典序</vt:lpstr>
      <vt:lpstr>决定性问题与语言一一对应</vt:lpstr>
      <vt:lpstr>确定型有限(穷)自动机的形式定义</vt:lpstr>
      <vt:lpstr>有限自动机的语言:正则语言</vt:lpstr>
      <vt:lpstr>有限自动机的设计</vt:lpstr>
      <vt:lpstr>有限自动机的设计</vt:lpstr>
      <vt:lpstr>有限自动机的设计</vt:lpstr>
      <vt:lpstr>正则语言与正则运算</vt:lpstr>
      <vt:lpstr>正则语言的并是正则语言</vt:lpstr>
      <vt:lpstr>正则语言的交是正则语言</vt:lpstr>
      <vt:lpstr>非确定型机器</vt:lpstr>
      <vt:lpstr>非确定型计算</vt:lpstr>
      <vt:lpstr>NFA的形式定义</vt:lpstr>
      <vt:lpstr>NFA的设计</vt:lpstr>
      <vt:lpstr>NFA的设计</vt:lpstr>
      <vt:lpstr>NFA的计算</vt:lpstr>
      <vt:lpstr>每个NFA都有等价的DFA</vt:lpstr>
      <vt:lpstr>正则运算的封闭性</vt:lpstr>
      <vt:lpstr>正则表达式</vt:lpstr>
      <vt:lpstr>正则表达式与DFA等价</vt:lpstr>
      <vt:lpstr>A正则A有正则表达式</vt:lpstr>
      <vt:lpstr>举例: A正则A有正则表达式</vt:lpstr>
      <vt:lpstr>非正则语言：泵引理的等价描述</vt:lpstr>
      <vt:lpstr>非正则语言：B = { 0n1n | n0 } 非正则</vt:lpstr>
      <vt:lpstr>第3章 图灵机</vt:lpstr>
      <vt:lpstr>图灵机(TM)的形式化定义</vt:lpstr>
      <vt:lpstr>图灵机的运行</vt:lpstr>
      <vt:lpstr>判定器与语言分类</vt:lpstr>
      <vt:lpstr>图灵机的描述</vt:lpstr>
      <vt:lpstr>图灵机的变形</vt:lpstr>
      <vt:lpstr>非确定型图灵机(NTM)</vt:lpstr>
      <vt:lpstr>计算理论   第二部分 可计算理论 </vt:lpstr>
      <vt:lpstr>定理:停机问题Halt是图灵可识别的</vt:lpstr>
      <vt:lpstr>定理:停机问题Halt不可判定</vt:lpstr>
      <vt:lpstr>定理: ATM的补不是图灵可识别的</vt:lpstr>
      <vt:lpstr>各语言类之间的关系</vt:lpstr>
      <vt:lpstr>可判定性</vt:lpstr>
      <vt:lpstr>计算理论   第三部分 计算复杂性 </vt:lpstr>
      <vt:lpstr>时间复杂性</vt:lpstr>
      <vt:lpstr>分析算法</vt:lpstr>
      <vt:lpstr>图灵机M2</vt:lpstr>
      <vt:lpstr>单带与多带运行时间比较</vt:lpstr>
      <vt:lpstr>NTM的运行时间</vt:lpstr>
      <vt:lpstr>P类</vt:lpstr>
      <vt:lpstr>NP类</vt:lpstr>
      <vt:lpstr>NP问题</vt:lpstr>
      <vt:lpstr>P与NP</vt:lpstr>
      <vt:lpstr>可满足问题SAT</vt:lpstr>
      <vt:lpstr>二元可满足问题2SATP</vt:lpstr>
      <vt:lpstr>3SATNP</vt:lpstr>
      <vt:lpstr>多项式时间映射归约与C-L定理</vt:lpstr>
      <vt:lpstr>定理: 3SAT P CLIQUE</vt:lpstr>
      <vt:lpstr>NP完全性</vt:lpstr>
      <vt:lpstr>ANP, 都有 A P SAT </vt:lpstr>
      <vt:lpstr>其它NP完全问题</vt:lpstr>
      <vt:lpstr>计算理论总结</vt:lpstr>
      <vt:lpstr>计算理论基础第1章作业</vt:lpstr>
      <vt:lpstr>计算理论基础第1章作业</vt:lpstr>
      <vt:lpstr>计算理论基础第1章作业</vt:lpstr>
      <vt:lpstr>计算理论基础第1章作业</vt:lpstr>
      <vt:lpstr>计算理论第3章作业</vt:lpstr>
      <vt:lpstr>计算理论第3章作业</vt:lpstr>
      <vt:lpstr>计算理论第4章作业</vt:lpstr>
      <vt:lpstr>计算理论第7章作业</vt:lpstr>
      <vt:lpstr>计算理论第7章作业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</dc:title>
  <dc:creator>Lin YG</dc:creator>
  <cp:lastModifiedBy>yan</cp:lastModifiedBy>
  <cp:revision>1840</cp:revision>
  <dcterms:created xsi:type="dcterms:W3CDTF">2002-01-21T12:59:00Z</dcterms:created>
  <dcterms:modified xsi:type="dcterms:W3CDTF">2023-12-26T07:55:03Z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F49EFD1DA945440CA85D6B19074D217E_13</vt:lpwstr>
  </property>
</Properties>
</file>