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64" r:id="rId4"/>
    <p:sldId id="257" r:id="rId5"/>
    <p:sldId id="259" r:id="rId6"/>
    <p:sldId id="258"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0427A-9B75-4E65-90B2-D19E64121FA6}"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2C0D7-D31B-4D64-AFB0-5E2889E87BA9}" type="slidenum">
              <a:rPr lang="zh-CN" altLang="en-US" smtClean="0"/>
              <a:t>‹#›</a:t>
            </a:fld>
            <a:endParaRPr lang="zh-CN" altLang="en-US"/>
          </a:p>
        </p:txBody>
      </p:sp>
    </p:spTree>
    <p:extLst>
      <p:ext uri="{BB962C8B-B14F-4D97-AF65-F5344CB8AC3E}">
        <p14:creationId xmlns:p14="http://schemas.microsoft.com/office/powerpoint/2010/main" val="59936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12C0D7-D31B-4D64-AFB0-5E2889E87BA9}" type="slidenum">
              <a:rPr lang="zh-CN" altLang="en-US" smtClean="0"/>
              <a:t>4</a:t>
            </a:fld>
            <a:endParaRPr lang="zh-CN" altLang="en-US"/>
          </a:p>
        </p:txBody>
      </p:sp>
    </p:spTree>
    <p:extLst>
      <p:ext uri="{BB962C8B-B14F-4D97-AF65-F5344CB8AC3E}">
        <p14:creationId xmlns:p14="http://schemas.microsoft.com/office/powerpoint/2010/main" val="334376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367755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30456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182971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72396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6642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64473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33439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316183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292212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414686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731D314-19D1-4A17-9485-98B08422B5C0}"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259124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1D314-19D1-4A17-9485-98B08422B5C0}" type="datetimeFigureOut">
              <a:rPr lang="zh-CN" altLang="en-US" smtClean="0"/>
              <a:t>2018/11/5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935CC-3402-466C-8470-DD848ADE332A}" type="slidenum">
              <a:rPr lang="zh-CN" altLang="en-US" smtClean="0"/>
              <a:t>‹#›</a:t>
            </a:fld>
            <a:endParaRPr lang="zh-CN" altLang="en-US"/>
          </a:p>
        </p:txBody>
      </p:sp>
    </p:spTree>
    <p:extLst>
      <p:ext uri="{BB962C8B-B14F-4D97-AF65-F5344CB8AC3E}">
        <p14:creationId xmlns:p14="http://schemas.microsoft.com/office/powerpoint/2010/main" val="3893107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extLst>
              <a:ext uri="{28A0092B-C50C-407E-A947-70E740481C1C}">
                <a14:useLocalDpi xmlns:a14="http://schemas.microsoft.com/office/drawing/2010/main" val="0"/>
              </a:ext>
            </a:extLst>
          </a:blip>
          <a:srcRect l="958"/>
          <a:stretch/>
        </p:blipFill>
        <p:spPr bwMode="auto">
          <a:xfrm>
            <a:off x="167149" y="665522"/>
            <a:ext cx="7830626" cy="4634066"/>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7836311" y="1235793"/>
            <a:ext cx="3696927" cy="923330"/>
          </a:xfrm>
          <a:prstGeom prst="rect">
            <a:avLst/>
          </a:prstGeom>
        </p:spPr>
        <p:txBody>
          <a:bodyPr wrap="square">
            <a:spAutoFit/>
          </a:bodyPr>
          <a:lstStyle/>
          <a:p>
            <a:pPr algn="just">
              <a:spcAft>
                <a:spcPts val="0"/>
              </a:spcAft>
            </a:pPr>
            <a:r>
              <a:rPr lang="en-US" altLang="zh-CN" b="1" kern="100" dirty="0">
                <a:latin typeface="Times New Roman" panose="02020603050405020304" pitchFamily="18" charset="0"/>
                <a:ea typeface="宋体" panose="02010600030101010101" pitchFamily="2" charset="-122"/>
              </a:rPr>
              <a:t>1</a:t>
            </a:r>
            <a:r>
              <a:rPr lang="zh-CN" altLang="zh-CN" b="1" kern="100" dirty="0">
                <a:latin typeface="Times New Roman" panose="02020603050405020304" pitchFamily="18" charset="0"/>
                <a:ea typeface="宋体" panose="02010600030101010101" pitchFamily="2" charset="-122"/>
              </a:rPr>
              <a:t>）接口 </a:t>
            </a:r>
            <a:r>
              <a:rPr lang="en-US" altLang="zh-CN" b="1" kern="100" dirty="0">
                <a:latin typeface="Times New Roman" panose="02020603050405020304" pitchFamily="18" charset="0"/>
                <a:ea typeface="宋体" panose="02010600030101010101" pitchFamily="2" charset="-122"/>
              </a:rPr>
              <a:t>2</a:t>
            </a:r>
            <a:r>
              <a:rPr lang="zh-CN" altLang="zh-CN" b="1" kern="100" dirty="0">
                <a:latin typeface="Times New Roman" panose="02020603050405020304" pitchFamily="18" charset="0"/>
                <a:ea typeface="宋体" panose="02010600030101010101" pitchFamily="2" charset="-122"/>
              </a:rPr>
              <a:t>）关联 </a:t>
            </a:r>
            <a:r>
              <a:rPr lang="en-US" altLang="zh-CN" b="1" kern="100" dirty="0">
                <a:latin typeface="Times New Roman" panose="02020603050405020304" pitchFamily="18" charset="0"/>
                <a:ea typeface="宋体" panose="02010600030101010101" pitchFamily="2" charset="-122"/>
              </a:rPr>
              <a:t>3</a:t>
            </a:r>
            <a:r>
              <a:rPr lang="zh-CN" altLang="zh-CN" b="1" kern="100" dirty="0">
                <a:latin typeface="Times New Roman" panose="02020603050405020304" pitchFamily="18" charset="0"/>
                <a:ea typeface="宋体" panose="02010600030101010101" pitchFamily="2" charset="-122"/>
              </a:rPr>
              <a:t>）类名 </a:t>
            </a:r>
            <a:r>
              <a:rPr lang="en-US" altLang="zh-CN" b="1" kern="100" dirty="0">
                <a:latin typeface="Times New Roman" panose="02020603050405020304" pitchFamily="18" charset="0"/>
                <a:ea typeface="宋体" panose="02010600030101010101" pitchFamily="2" charset="-122"/>
              </a:rPr>
              <a:t>4</a:t>
            </a:r>
            <a:r>
              <a:rPr lang="zh-CN" altLang="zh-CN" b="1" kern="100" dirty="0">
                <a:latin typeface="Times New Roman" panose="02020603050405020304" pitchFamily="18" charset="0"/>
                <a:ea typeface="宋体" panose="02010600030101010101" pitchFamily="2" charset="-122"/>
              </a:rPr>
              <a:t>）属性 </a:t>
            </a:r>
            <a:r>
              <a:rPr lang="en-US" altLang="zh-CN" b="1" kern="100" dirty="0">
                <a:latin typeface="Times New Roman" panose="02020603050405020304" pitchFamily="18" charset="0"/>
                <a:ea typeface="宋体" panose="02010600030101010101" pitchFamily="2" charset="-122"/>
              </a:rPr>
              <a:t>5</a:t>
            </a:r>
            <a:r>
              <a:rPr lang="zh-CN" altLang="zh-CN" b="1" kern="100" dirty="0">
                <a:latin typeface="Times New Roman" panose="02020603050405020304" pitchFamily="18" charset="0"/>
                <a:ea typeface="宋体" panose="02010600030101010101" pitchFamily="2" charset="-122"/>
              </a:rPr>
              <a:t>）操作</a:t>
            </a:r>
            <a:r>
              <a:rPr lang="en-US" altLang="zh-CN" b="1" kern="100" dirty="0">
                <a:latin typeface="Times New Roman" panose="02020603050405020304" pitchFamily="18" charset="0"/>
                <a:ea typeface="宋体" panose="02010600030101010101" pitchFamily="2" charset="-122"/>
              </a:rPr>
              <a:t>  6</a:t>
            </a:r>
            <a:r>
              <a:rPr lang="zh-CN" altLang="zh-CN" b="1" kern="100" dirty="0">
                <a:latin typeface="Times New Roman" panose="02020603050405020304" pitchFamily="18" charset="0"/>
                <a:ea typeface="宋体" panose="02010600030101010101" pitchFamily="2" charset="-122"/>
              </a:rPr>
              <a:t>）</a:t>
            </a:r>
            <a:r>
              <a:rPr lang="zh-CN" altLang="zh-CN" b="1" kern="100" dirty="0" smtClean="0">
                <a:latin typeface="Times New Roman" panose="02020603050405020304" pitchFamily="18" charset="0"/>
                <a:ea typeface="宋体" panose="02010600030101010101" pitchFamily="2" charset="-122"/>
              </a:rPr>
              <a:t>实现</a:t>
            </a:r>
            <a:r>
              <a:rPr lang="en-US" altLang="zh-CN" b="1" kern="100" dirty="0" smtClean="0">
                <a:latin typeface="Times New Roman" panose="02020603050405020304" pitchFamily="18" charset="0"/>
                <a:ea typeface="宋体" panose="02010600030101010101" pitchFamily="2" charset="-122"/>
              </a:rPr>
              <a:t>  7</a:t>
            </a:r>
            <a:r>
              <a:rPr lang="zh-CN" altLang="zh-CN" b="1" kern="100" dirty="0">
                <a:latin typeface="Times New Roman" panose="02020603050405020304" pitchFamily="18" charset="0"/>
                <a:ea typeface="宋体" panose="02010600030101010101" pitchFamily="2" charset="-122"/>
              </a:rPr>
              <a:t>）角色 </a:t>
            </a:r>
            <a:r>
              <a:rPr lang="en-US" altLang="zh-CN" b="1" kern="100" dirty="0">
                <a:latin typeface="Times New Roman" panose="02020603050405020304" pitchFamily="18" charset="0"/>
                <a:ea typeface="宋体" panose="02010600030101010101" pitchFamily="2" charset="-122"/>
              </a:rPr>
              <a:t>8</a:t>
            </a:r>
            <a:r>
              <a:rPr lang="zh-CN" altLang="zh-CN" b="1" kern="100" dirty="0">
                <a:latin typeface="Times New Roman" panose="02020603050405020304" pitchFamily="18" charset="0"/>
                <a:ea typeface="宋体" panose="02010600030101010101" pitchFamily="2" charset="-122"/>
              </a:rPr>
              <a:t>）聚集 </a:t>
            </a:r>
            <a:r>
              <a:rPr lang="en-US" altLang="zh-CN" b="1" kern="100" dirty="0">
                <a:latin typeface="Times New Roman" panose="02020603050405020304" pitchFamily="18" charset="0"/>
                <a:ea typeface="宋体" panose="02010600030101010101" pitchFamily="2" charset="-122"/>
              </a:rPr>
              <a:t>9</a:t>
            </a:r>
            <a:r>
              <a:rPr lang="zh-CN" altLang="zh-CN" b="1" kern="100" dirty="0">
                <a:latin typeface="Times New Roman" panose="02020603050405020304" pitchFamily="18" charset="0"/>
                <a:ea typeface="宋体" panose="02010600030101010101" pitchFamily="2" charset="-122"/>
              </a:rPr>
              <a:t>）多重性</a:t>
            </a:r>
          </a:p>
        </p:txBody>
      </p:sp>
    </p:spTree>
    <p:extLst>
      <p:ext uri="{BB962C8B-B14F-4D97-AF65-F5344CB8AC3E}">
        <p14:creationId xmlns:p14="http://schemas.microsoft.com/office/powerpoint/2010/main" val="30153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780" y="500299"/>
            <a:ext cx="10402530" cy="605294"/>
          </a:xfrm>
          <a:prstGeom prst="rect">
            <a:avLst/>
          </a:prstGeom>
        </p:spPr>
        <p:txBody>
          <a:bodyPr wrap="square">
            <a:spAutoFit/>
          </a:bodyPr>
          <a:lstStyle/>
          <a:p>
            <a:pPr marL="179705" indent="-179705" algn="just">
              <a:lnSpc>
                <a:spcPts val="2000"/>
              </a:lnSpc>
              <a:spcAft>
                <a:spcPts val="0"/>
              </a:spcAft>
            </a:pPr>
            <a:r>
              <a:rPr lang="zh-CN" altLang="zh-CN" b="1" kern="100" dirty="0">
                <a:latin typeface="Times New Roman" panose="02020603050405020304" pitchFamily="18" charset="0"/>
                <a:ea typeface="宋体" panose="02010600030101010101" pitchFamily="2" charset="-122"/>
              </a:rPr>
              <a:t>教师在线答疑系统有</a:t>
            </a:r>
            <a:r>
              <a:rPr lang="en-US" altLang="zh-CN" b="1" kern="100" dirty="0">
                <a:latin typeface="Times New Roman" panose="02020603050405020304" pitchFamily="18" charset="0"/>
                <a:ea typeface="宋体" panose="02010600030101010101" pitchFamily="2" charset="-122"/>
              </a:rPr>
              <a:t>4</a:t>
            </a:r>
            <a:r>
              <a:rPr lang="zh-CN" altLang="zh-CN" b="1" kern="100" dirty="0">
                <a:latin typeface="Times New Roman" panose="02020603050405020304" pitchFamily="18" charset="0"/>
                <a:ea typeface="宋体" panose="02010600030101010101" pitchFamily="2" charset="-122"/>
              </a:rPr>
              <a:t>个组件：教师客户端程序、学生客户端程序、白板程序、通信协议。其中，教师客户端、学生客户端都要依赖于白板程序以及通信协议。画出该系统部署图</a:t>
            </a:r>
            <a:r>
              <a:rPr lang="zh-CN" altLang="zh-CN" b="1" kern="100" dirty="0" smtClean="0">
                <a:latin typeface="Times New Roman" panose="02020603050405020304" pitchFamily="18" charset="0"/>
                <a:ea typeface="宋体" panose="02010600030101010101" pitchFamily="2" charset="-122"/>
              </a:rPr>
              <a:t>。</a:t>
            </a:r>
            <a:r>
              <a:rPr lang="en-US" altLang="zh-CN" b="1" kern="100" dirty="0" smtClean="0">
                <a:latin typeface="Times New Roman" panose="02020603050405020304" pitchFamily="18" charset="0"/>
                <a:ea typeface="宋体" panose="02010600030101010101" pitchFamily="2" charset="-122"/>
              </a:rPr>
              <a:t>  </a:t>
            </a:r>
            <a:endParaRPr lang="zh-CN" altLang="zh-CN" sz="1400" b="1" kern="100" dirty="0">
              <a:effectLst/>
              <a:latin typeface="Times New Roman" panose="02020603050405020304" pitchFamily="18" charset="0"/>
              <a:ea typeface="宋体" panose="02010600030101010101" pitchFamily="2" charset="-122"/>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593" y="1789471"/>
            <a:ext cx="6549379" cy="473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158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94" y="540012"/>
            <a:ext cx="7803637" cy="595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7523" y="78347"/>
            <a:ext cx="7609776"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分析下面电话系统的用例图，说明用例之间存在的关系</a:t>
            </a:r>
            <a:endParaRPr lang="zh-CN" altLang="en-US" sz="2400" b="1" dirty="0"/>
          </a:p>
        </p:txBody>
      </p:sp>
    </p:spTree>
    <p:extLst>
      <p:ext uri="{BB962C8B-B14F-4D97-AF65-F5344CB8AC3E}">
        <p14:creationId xmlns:p14="http://schemas.microsoft.com/office/powerpoint/2010/main" val="333963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30" y="386862"/>
            <a:ext cx="11655670" cy="5794130"/>
          </a:xfrm>
        </p:spPr>
        <p:txBody>
          <a:bodyPr>
            <a:noAutofit/>
          </a:bodyPr>
          <a:lstStyle/>
          <a:p>
            <a:pPr marL="0" indent="0">
              <a:lnSpc>
                <a:spcPts val="2000"/>
              </a:lnSpc>
              <a:spcBef>
                <a:spcPts val="0"/>
              </a:spcBef>
              <a:buNone/>
            </a:pPr>
            <a:r>
              <a:rPr lang="en-US" altLang="zh-CN" sz="1600" dirty="0" smtClean="0">
                <a:latin typeface="宋体" panose="02010600030101010101" pitchFamily="2" charset="-122"/>
                <a:ea typeface="宋体" panose="02010600030101010101" pitchFamily="2" charset="-122"/>
                <a:cs typeface="Arial" panose="020B0604020202020204" pitchFamily="34" charset="0"/>
              </a:rPr>
              <a:t>1</a:t>
            </a:r>
            <a:r>
              <a:rPr lang="zh-CN" altLang="en-US" sz="1600" dirty="0" smtClean="0">
                <a:latin typeface="宋体" panose="02010600030101010101" pitchFamily="2" charset="-122"/>
                <a:ea typeface="宋体" panose="02010600030101010101" pitchFamily="2" charset="-122"/>
                <a:cs typeface="Arial" panose="020B0604020202020204" pitchFamily="34" charset="0"/>
              </a:rPr>
              <a:t>．为软件学院设计一个网上本科生选课系统。</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用户需求：学院办公室将新学期要开设的课程列表发布在网上，学生以自己的名字登陆后可在网上选择课程。选课时间结束后，系统将自动统计出总选课表，并根据总选课表整理出每门课程的课程选课表和每个学生的学生选课表，随后通过学院师生的邮箱清单，将结果通过邮件分别发送给学院办公室（总选课表）、任课老师（课程选课表）和每个学生（学生选课表）。</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系统设计要求：</a:t>
            </a:r>
          </a:p>
          <a:p>
            <a:pPr marL="0" indent="0">
              <a:lnSpc>
                <a:spcPts val="2000"/>
              </a:lnSpc>
              <a:spcBef>
                <a:spcPts val="0"/>
              </a:spcBef>
              <a:buNone/>
            </a:pPr>
            <a:r>
              <a:rPr lang="en-US" altLang="zh-CN" sz="1600" dirty="0" smtClean="0">
                <a:latin typeface="宋体" panose="02010600030101010101" pitchFamily="2" charset="-122"/>
                <a:ea typeface="宋体" panose="02010600030101010101" pitchFamily="2" charset="-122"/>
                <a:cs typeface="Arial" panose="020B0604020202020204" pitchFamily="34" charset="0"/>
              </a:rPr>
              <a:t>(1) </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画出活动图（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              </a:t>
            </a:r>
            <a:r>
              <a:rPr lang="en-US" altLang="zh-CN" sz="1600" dirty="0" smtClean="0">
                <a:latin typeface="宋体" panose="02010600030101010101" pitchFamily="2" charset="-122"/>
                <a:ea typeface="宋体" panose="02010600030101010101" pitchFamily="2" charset="-122"/>
                <a:cs typeface="Arial" panose="020B0604020202020204" pitchFamily="34" charset="0"/>
              </a:rPr>
              <a:t>(2) </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画出系统用例图（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p>
          <a:p>
            <a:pPr marL="0" indent="0">
              <a:lnSpc>
                <a:spcPts val="2000"/>
              </a:lnSpc>
              <a:spcBef>
                <a:spcPts val="0"/>
              </a:spcBef>
              <a:buNone/>
            </a:pPr>
            <a:r>
              <a:rPr lang="en-US" altLang="zh-CN" sz="1600" dirty="0" smtClean="0">
                <a:latin typeface="宋体" panose="02010600030101010101" pitchFamily="2" charset="-122"/>
                <a:ea typeface="宋体" panose="02010600030101010101" pitchFamily="2" charset="-122"/>
                <a:cs typeface="Arial" panose="020B0604020202020204" pitchFamily="34" charset="0"/>
              </a:rPr>
              <a:t>(3) </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画出类图（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7</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                </a:t>
            </a:r>
            <a:r>
              <a:rPr lang="en-US" altLang="zh-CN" sz="1600" dirty="0" smtClean="0">
                <a:latin typeface="宋体" panose="02010600030101010101" pitchFamily="2" charset="-122"/>
                <a:ea typeface="宋体" panose="02010600030101010101" pitchFamily="2" charset="-122"/>
                <a:cs typeface="Arial" panose="020B0604020202020204" pitchFamily="34" charset="0"/>
              </a:rPr>
              <a:t>(4) </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画出一个用例的顺序图（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pPr marL="0" indent="0">
              <a:lnSpc>
                <a:spcPts val="2000"/>
              </a:lnSpc>
              <a:spcBef>
                <a:spcPts val="0"/>
              </a:spcBef>
              <a:buNone/>
            </a:pPr>
            <a:endParaRPr lang="zh-CN" altLang="en-US" sz="1600" dirty="0" smtClean="0">
              <a:latin typeface="宋体" panose="02010600030101010101" pitchFamily="2" charset="-122"/>
              <a:ea typeface="宋体" panose="02010600030101010101" pitchFamily="2" charset="-122"/>
              <a:cs typeface="Arial" panose="020B0604020202020204" pitchFamily="34" charset="0"/>
            </a:endParaRPr>
          </a:p>
          <a:p>
            <a:pPr marL="0" indent="0">
              <a:lnSpc>
                <a:spcPts val="2000"/>
              </a:lnSpc>
              <a:spcBef>
                <a:spcPts val="0"/>
              </a:spcBef>
              <a:buNone/>
            </a:pPr>
            <a:r>
              <a:rPr lang="en-US" altLang="zh-CN" sz="1600" dirty="0" smtClean="0">
                <a:latin typeface="宋体" panose="02010600030101010101" pitchFamily="2" charset="-122"/>
                <a:ea typeface="宋体" panose="02010600030101010101" pitchFamily="2" charset="-122"/>
                <a:cs typeface="Arial" panose="020B0604020202020204" pitchFamily="34" charset="0"/>
              </a:rPr>
              <a:t>2. </a:t>
            </a:r>
            <a:r>
              <a:rPr lang="zh-CN" altLang="en-US" sz="1600" dirty="0" smtClean="0">
                <a:latin typeface="宋体" panose="02010600030101010101" pitchFamily="2" charset="-122"/>
                <a:ea typeface="宋体" panose="02010600030101010101" pitchFamily="2" charset="-122"/>
                <a:cs typeface="Arial" panose="020B0604020202020204" pitchFamily="34" charset="0"/>
              </a:rPr>
              <a:t>设计小型虚拟超市管理系统</a:t>
            </a:r>
            <a:r>
              <a:rPr lang="en-US" altLang="zh-CN" sz="1600" dirty="0" err="1" smtClean="0">
                <a:latin typeface="宋体" panose="02010600030101010101" pitchFamily="2" charset="-122"/>
                <a:ea typeface="宋体" panose="02010600030101010101" pitchFamily="2" charset="-122"/>
                <a:cs typeface="Arial" panose="020B0604020202020204" pitchFamily="34" charset="0"/>
              </a:rPr>
              <a:t>MiniVS</a:t>
            </a: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endParaRPr lang="en-US" altLang="zh-CN" sz="1600" dirty="0" smtClean="0">
              <a:latin typeface="宋体" panose="02010600030101010101" pitchFamily="2" charset="-122"/>
              <a:ea typeface="宋体" panose="02010600030101010101" pitchFamily="2" charset="-122"/>
              <a:cs typeface="Arial" panose="020B0604020202020204" pitchFamily="34" charset="0"/>
            </a:endParaRP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基本功能要求：</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a</a:t>
            </a:r>
            <a:r>
              <a:rPr lang="zh-CN" altLang="en-US" sz="1600" dirty="0" smtClean="0">
                <a:latin typeface="宋体" panose="02010600030101010101" pitchFamily="2" charset="-122"/>
                <a:ea typeface="宋体" panose="02010600030101010101" pitchFamily="2" charset="-122"/>
                <a:cs typeface="Arial" panose="020B0604020202020204" pitchFamily="34" charset="0"/>
              </a:rPr>
              <a:t>）进货管理：根据进货单进货；</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b</a:t>
            </a:r>
            <a:r>
              <a:rPr lang="zh-CN" altLang="en-US" sz="1600" dirty="0" smtClean="0">
                <a:latin typeface="宋体" panose="02010600030101010101" pitchFamily="2" charset="-122"/>
                <a:ea typeface="宋体" panose="02010600030101010101" pitchFamily="2" charset="-122"/>
                <a:cs typeface="Arial" panose="020B0604020202020204" pitchFamily="34" charset="0"/>
              </a:rPr>
              <a:t>）销售管理：每次销售都产生销售收据；</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c</a:t>
            </a:r>
            <a:r>
              <a:rPr lang="zh-CN" altLang="en-US" sz="1600" dirty="0" smtClean="0">
                <a:latin typeface="宋体" panose="02010600030101010101" pitchFamily="2" charset="-122"/>
                <a:ea typeface="宋体" panose="02010600030101010101" pitchFamily="2" charset="-122"/>
                <a:cs typeface="Arial" panose="020B0604020202020204" pitchFamily="34" charset="0"/>
              </a:rPr>
              <a:t>）报表管理：报表分为进货报表、销售报表等；报表可以有多种格式可供选择；可以把报表输出到文件中；可以预览报表，打印报表等。</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d</a:t>
            </a:r>
            <a:r>
              <a:rPr lang="zh-CN" altLang="en-US" sz="1600" dirty="0" smtClean="0">
                <a:latin typeface="宋体" panose="02010600030101010101" pitchFamily="2" charset="-122"/>
                <a:ea typeface="宋体" panose="02010600030101010101" pitchFamily="2" charset="-122"/>
                <a:cs typeface="Arial" panose="020B0604020202020204" pitchFamily="34" charset="0"/>
              </a:rPr>
              <a:t>）系统管理：系统管理员使用，包括用户权限管理（增加用户、删除用户、密码修改等）、数据管理（提供数据修改、备份、恢复等多种数据维护工具）、系统运行日志、系统设置等功能。</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系统设计要求（并用文字做必要的分析）：</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1</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）画出系统用例图（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2</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）画出其中一个用例的活动图（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3</a:t>
            </a:r>
            <a:r>
              <a:rPr lang="zh-CN" altLang="en-US" sz="1600" dirty="0" smtClean="0">
                <a:latin typeface="宋体" panose="02010600030101010101" pitchFamily="2" charset="-122"/>
                <a:ea typeface="宋体" panose="02010600030101010101" pitchFamily="2" charset="-122"/>
                <a:cs typeface="Arial" panose="020B0604020202020204" pitchFamily="34" charset="0"/>
              </a:rPr>
              <a:t>）设计类图（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7</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p>
          <a:p>
            <a:pPr marL="0" indent="0">
              <a:lnSpc>
                <a:spcPts val="2000"/>
              </a:lnSpc>
              <a:spcBef>
                <a:spcPts val="0"/>
              </a:spcBef>
              <a:buNone/>
            </a:pPr>
            <a:r>
              <a:rPr lang="zh-CN" altLang="en-US" sz="1600" dirty="0" smtClean="0">
                <a:latin typeface="宋体" panose="02010600030101010101" pitchFamily="2" charset="-122"/>
                <a:ea typeface="宋体" panose="02010600030101010101" pitchFamily="2" charset="-122"/>
                <a:cs typeface="Arial" panose="020B0604020202020204" pitchFamily="34" charset="0"/>
              </a:rPr>
              <a:t>（</a:t>
            </a:r>
            <a:r>
              <a:rPr lang="en-US" altLang="zh-CN" sz="1600" dirty="0" smtClean="0">
                <a:latin typeface="宋体" panose="02010600030101010101" pitchFamily="2" charset="-122"/>
                <a:ea typeface="宋体" panose="02010600030101010101" pitchFamily="2" charset="-122"/>
                <a:cs typeface="Arial" panose="020B0604020202020204" pitchFamily="34" charset="0"/>
              </a:rPr>
              <a:t>4</a:t>
            </a:r>
            <a:r>
              <a:rPr lang="zh-CN" altLang="en-US" sz="1600" dirty="0" smtClean="0">
                <a:latin typeface="宋体" panose="02010600030101010101" pitchFamily="2" charset="-122"/>
                <a:ea typeface="宋体" panose="02010600030101010101" pitchFamily="2" charset="-122"/>
                <a:cs typeface="Arial" panose="020B0604020202020204" pitchFamily="34" charset="0"/>
              </a:rPr>
              <a:t>）画出其中一个用例的顺序图（</a:t>
            </a:r>
            <a:r>
              <a:rPr lang="en-US" altLang="zh-CN" sz="1600" dirty="0" smtClean="0">
                <a:latin typeface="宋体" panose="02010600030101010101" pitchFamily="2" charset="-122"/>
                <a:ea typeface="宋体" panose="02010600030101010101" pitchFamily="2" charset="-122"/>
                <a:cs typeface="Arial" panose="020B0604020202020204" pitchFamily="34" charset="0"/>
              </a:rPr>
              <a:t>6</a:t>
            </a:r>
            <a:r>
              <a:rPr lang="zh-CN" altLang="en-US" sz="1600" dirty="0" smtClean="0">
                <a:latin typeface="宋体" panose="02010600030101010101" pitchFamily="2" charset="-122"/>
                <a:ea typeface="宋体" panose="02010600030101010101" pitchFamily="2" charset="-122"/>
                <a:cs typeface="Arial" panose="020B0604020202020204" pitchFamily="34" charset="0"/>
              </a:rPr>
              <a:t>分）</a:t>
            </a:r>
          </a:p>
          <a:p>
            <a:pPr marL="0" indent="0">
              <a:lnSpc>
                <a:spcPts val="2000"/>
              </a:lnSpc>
              <a:spcBef>
                <a:spcPts val="0"/>
              </a:spcBef>
              <a:buNone/>
            </a:pPr>
            <a:endParaRPr lang="zh-CN" altLang="en-US" sz="1600" dirty="0">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263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42335" y="157316"/>
            <a:ext cx="6758708" cy="6489290"/>
          </a:xfrm>
          <a:prstGeom prst="rect">
            <a:avLst/>
          </a:prstGeom>
        </p:spPr>
      </p:pic>
    </p:spTree>
    <p:extLst>
      <p:ext uri="{BB962C8B-B14F-4D97-AF65-F5344CB8AC3E}">
        <p14:creationId xmlns:p14="http://schemas.microsoft.com/office/powerpoint/2010/main" val="200943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02265" y="208253"/>
            <a:ext cx="5348909" cy="6362367"/>
          </a:xfrm>
          <a:prstGeom prst="rect">
            <a:avLst/>
          </a:prstGeom>
        </p:spPr>
      </p:pic>
    </p:spTree>
    <p:extLst>
      <p:ext uri="{BB962C8B-B14F-4D97-AF65-F5344CB8AC3E}">
        <p14:creationId xmlns:p14="http://schemas.microsoft.com/office/powerpoint/2010/main" val="340811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15309" y="859371"/>
            <a:ext cx="10453311" cy="5157971"/>
          </a:xfrm>
          <a:prstGeom prst="rect">
            <a:avLst/>
          </a:prstGeom>
        </p:spPr>
      </p:pic>
    </p:spTree>
    <p:extLst>
      <p:ext uri="{BB962C8B-B14F-4D97-AF65-F5344CB8AC3E}">
        <p14:creationId xmlns:p14="http://schemas.microsoft.com/office/powerpoint/2010/main" val="798044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6847" y="188557"/>
            <a:ext cx="9509876" cy="6750244"/>
          </a:xfrm>
          <a:prstGeom prst="rect">
            <a:avLst/>
          </a:prstGeom>
        </p:spPr>
      </p:pic>
    </p:spTree>
    <p:extLst>
      <p:ext uri="{BB962C8B-B14F-4D97-AF65-F5344CB8AC3E}">
        <p14:creationId xmlns:p14="http://schemas.microsoft.com/office/powerpoint/2010/main" val="2289504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449</Words>
  <Application>Microsoft Office PowerPoint</Application>
  <PresentationFormat>宽屏</PresentationFormat>
  <Paragraphs>21</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宋体</vt:lpstr>
      <vt:lpstr>Arial</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xuling</cp:lastModifiedBy>
  <cp:revision>13</cp:revision>
  <dcterms:created xsi:type="dcterms:W3CDTF">2018-10-22T02:39:33Z</dcterms:created>
  <dcterms:modified xsi:type="dcterms:W3CDTF">2018-11-04T16:48:57Z</dcterms:modified>
</cp:coreProperties>
</file>