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5721" r:id="rId2"/>
    <p:sldMasterId id="2147485739" r:id="rId3"/>
    <p:sldMasterId id="2147485793" r:id="rId4"/>
  </p:sldMasterIdLst>
  <p:notesMasterIdLst>
    <p:notesMasterId r:id="rId47"/>
  </p:notesMasterIdLst>
  <p:handoutMasterIdLst>
    <p:handoutMasterId r:id="rId48"/>
  </p:handoutMasterIdLst>
  <p:sldIdLst>
    <p:sldId id="534" r:id="rId5"/>
    <p:sldId id="535" r:id="rId6"/>
    <p:sldId id="503" r:id="rId7"/>
    <p:sldId id="616" r:id="rId8"/>
    <p:sldId id="617" r:id="rId9"/>
    <p:sldId id="618" r:id="rId10"/>
    <p:sldId id="619" r:id="rId11"/>
    <p:sldId id="620" r:id="rId12"/>
    <p:sldId id="621" r:id="rId13"/>
    <p:sldId id="536" r:id="rId14"/>
    <p:sldId id="573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81" r:id="rId23"/>
    <p:sldId id="582" r:id="rId24"/>
    <p:sldId id="584" r:id="rId25"/>
    <p:sldId id="585" r:id="rId26"/>
    <p:sldId id="586" r:id="rId27"/>
    <p:sldId id="587" r:id="rId28"/>
    <p:sldId id="588" r:id="rId29"/>
    <p:sldId id="590" r:id="rId30"/>
    <p:sldId id="591" r:id="rId31"/>
    <p:sldId id="592" r:id="rId32"/>
    <p:sldId id="593" r:id="rId33"/>
    <p:sldId id="553" r:id="rId34"/>
    <p:sldId id="554" r:id="rId35"/>
    <p:sldId id="594" r:id="rId36"/>
    <p:sldId id="596" r:id="rId37"/>
    <p:sldId id="597" r:id="rId38"/>
    <p:sldId id="598" r:id="rId39"/>
    <p:sldId id="599" r:id="rId40"/>
    <p:sldId id="600" r:id="rId41"/>
    <p:sldId id="602" r:id="rId42"/>
    <p:sldId id="601" r:id="rId43"/>
    <p:sldId id="605" r:id="rId44"/>
    <p:sldId id="604" r:id="rId45"/>
    <p:sldId id="514" r:id="rId46"/>
  </p:sldIdLst>
  <p:sldSz cx="12192000" cy="6858000"/>
  <p:notesSz cx="7034213" cy="9283700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FF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7" autoAdjust="0"/>
    <p:restoredTop sz="67748" autoAdjust="0"/>
  </p:normalViewPr>
  <p:slideViewPr>
    <p:cSldViewPr showGuides="1">
      <p:cViewPr varScale="1">
        <p:scale>
          <a:sx n="46" d="100"/>
          <a:sy n="46" d="100"/>
        </p:scale>
        <p:origin x="84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howGuides="1">
      <p:cViewPr varScale="1">
        <p:scale>
          <a:sx n="80" d="100"/>
          <a:sy n="80" d="100"/>
        </p:scale>
        <p:origin x="-2064" y="-84"/>
      </p:cViewPr>
      <p:guideLst>
        <p:guide orient="horz" pos="2924"/>
        <p:guide pos="22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System Power Measurement, Modeling and Management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75BAEC-2545-4A58-A825-317DB35B1C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52407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System Power Measurement, Modeling and Management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386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08488"/>
            <a:ext cx="5627687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BA6E7F-8B3F-4FF1-84E4-1F78DC018A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80125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EEDFBC-A257-4115-B686-BE5ADE618669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8500"/>
            <a:ext cx="6183312" cy="3478213"/>
          </a:xfrm>
          <a:ln w="12700"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90" tIns="46095" rIns="92190" bIns="46095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99333" name="Header Placeholder 7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System Power Measurement, Modeling and Management </a:t>
            </a:r>
          </a:p>
        </p:txBody>
      </p:sp>
    </p:spTree>
    <p:extLst>
      <p:ext uri="{BB962C8B-B14F-4D97-AF65-F5344CB8AC3E}">
        <p14:creationId xmlns:p14="http://schemas.microsoft.com/office/powerpoint/2010/main" val="3690567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10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772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11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044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12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249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13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39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14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192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15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20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16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281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17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07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18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34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19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6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895336-8C2C-499F-B370-21CDAB85D10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13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895336-8C2C-499F-B370-21CDAB85D10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027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21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22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92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23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92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24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769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25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37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26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8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27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69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28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355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29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30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/>
              <a:pPr/>
              <a:t>3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204099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072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B09FF9-33B8-42B6-98E9-86EBA6339CC0}" type="slidenum">
              <a:rPr lang="en-US" altLang="zh-CN" sz="1200" smtClean="0"/>
              <a:pPr/>
              <a:t>30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5477237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31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406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32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851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33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76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34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273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35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578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36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361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37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6748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38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6002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39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36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/>
              <a:pPr/>
              <a:t>4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9825377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40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534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System Power Measurement, Modeling and Management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>
                <a:solidFill>
                  <a:srgbClr val="000000"/>
                </a:solidFill>
              </a:rPr>
              <a:pPr/>
              <a:t>41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399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D35C7F-2553-4DE4-96D8-13C574F6029A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8500"/>
            <a:ext cx="6183312" cy="3478213"/>
          </a:xfrm>
          <a:ln w="12700"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90" tIns="46095" rIns="92190" bIns="46095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99333" name="Header Placeholder 7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System Power Measurement, Modeling and Management </a:t>
            </a:r>
          </a:p>
        </p:txBody>
      </p:sp>
    </p:spTree>
    <p:extLst>
      <p:ext uri="{BB962C8B-B14F-4D97-AF65-F5344CB8AC3E}">
        <p14:creationId xmlns:p14="http://schemas.microsoft.com/office/powerpoint/2010/main" val="686511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/>
              <a:pPr/>
              <a:t>5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8016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/>
              <a:pPr/>
              <a:t>6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516171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/>
              <a:pPr/>
              <a:t>7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830403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/>
              <a:pPr/>
              <a:t>8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54790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37751-4597-405D-BC13-7B19F34416D6}" type="slidenum">
              <a:rPr lang="en-US" altLang="zh-CN" sz="1200" smtClean="0"/>
              <a:pPr/>
              <a:t>9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77054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1" y="1"/>
            <a:ext cx="12187767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zh-CN" altLang="zh-CN" sz="240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1" y="5164139"/>
            <a:ext cx="12187767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zh-CN" altLang="zh-CN" sz="2400" smtClean="0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ctrTitle"/>
          </p:nvPr>
        </p:nvSpPr>
        <p:spPr bwMode="black">
          <a:xfrm>
            <a:off x="520701" y="2493964"/>
            <a:ext cx="10606617" cy="14700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599267" y="4106864"/>
            <a:ext cx="8534400" cy="9985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Presentation Subtitle</a:t>
            </a:r>
            <a:br>
              <a:rPr lang="en-US" altLang="en-US"/>
            </a:br>
            <a:r>
              <a:rPr lang="en-US" altLang="en-US"/>
              <a:t>Subtitle Second Line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8800" y="6221413"/>
            <a:ext cx="4732867" cy="3111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quarter" idx="11"/>
          </p:nvPr>
        </p:nvSpPr>
        <p:spPr>
          <a:xfrm>
            <a:off x="7188200" y="6221413"/>
            <a:ext cx="2159000" cy="3111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1606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28667-805F-40EB-8771-B2D6B8105A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5256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13233" y="871538"/>
            <a:ext cx="2768600" cy="480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318" y="871538"/>
            <a:ext cx="8104716" cy="480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88E70-DD08-4537-84CC-A61D590FF8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18375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76414"/>
            <a:ext cx="5082117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9718" y="1776414"/>
            <a:ext cx="5082116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3803650"/>
            <a:ext cx="5082117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718" y="3803650"/>
            <a:ext cx="5082116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99FD3-822B-4EF0-B3BD-929B1100F0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19845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1" y="1776414"/>
            <a:ext cx="10367433" cy="39020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72222-104D-4082-B276-3674D44C55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19771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776414"/>
            <a:ext cx="10367433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3803650"/>
            <a:ext cx="10367433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0107E-8A7B-433B-837F-0B95AC5F20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55087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76414"/>
            <a:ext cx="5082117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718" y="1776414"/>
            <a:ext cx="5082116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2BDED-A43D-4855-A023-DEFF777C60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79911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76414"/>
            <a:ext cx="5082117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9718" y="1776414"/>
            <a:ext cx="5082116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9718" y="3803650"/>
            <a:ext cx="5082116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4E4CE-5CE9-46E3-9132-231B1C365F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9236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1" y="1776414"/>
            <a:ext cx="10367433" cy="3902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3B7D-903F-454F-8FB9-8EB60F226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35161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1" y="1"/>
            <a:ext cx="12187767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zh-CN" sz="2400" smtClean="0">
              <a:solidFill>
                <a:prstClr val="black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1" y="5164139"/>
            <a:ext cx="12187767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zh-CN" sz="2400" smtClean="0">
              <a:solidFill>
                <a:prstClr val="black"/>
              </a:solidFill>
            </a:endParaRP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ctrTitle"/>
          </p:nvPr>
        </p:nvSpPr>
        <p:spPr bwMode="black">
          <a:xfrm>
            <a:off x="520701" y="2493964"/>
            <a:ext cx="10606617" cy="14700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599267" y="4106864"/>
            <a:ext cx="8534400" cy="9985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Presentation Subtitle</a:t>
            </a:r>
            <a:br>
              <a:rPr lang="en-US" altLang="en-US"/>
            </a:br>
            <a:r>
              <a:rPr lang="en-US" altLang="en-US"/>
              <a:t>Subtitle Second Line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8800" y="6221413"/>
            <a:ext cx="4732867" cy="3111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quarter" idx="11"/>
          </p:nvPr>
        </p:nvSpPr>
        <p:spPr>
          <a:xfrm>
            <a:off x="7188200" y="6221413"/>
            <a:ext cx="2159000" cy="3111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66524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379E-F2E3-4804-AEDC-E63F107C5B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重庆大学行业信息化工程中心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53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AAF32-9917-4102-B960-FB2E8B2A60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重庆大学行业信息化工程中心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5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85021-C8F3-4B6E-B0AD-C49DA703AD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3654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76414"/>
            <a:ext cx="5082117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718" y="1776414"/>
            <a:ext cx="5082116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B96B5-03E7-4E8F-B97D-8948FE96EF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42721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C5FEF-23A6-4BAD-8FB9-F5D755A174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45711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5F35-09DE-4BB2-8587-BF3942704A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2644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53A9F-0153-4267-BCAF-F01DEADA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7489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7B064-A6CE-4585-9F3B-0402B907E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9279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5F8C5-2146-4CB6-A025-AB5B22F8E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18661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361E6-BB3C-42FF-BDD9-9D46A0267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701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13233" y="871538"/>
            <a:ext cx="2768600" cy="480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318" y="871538"/>
            <a:ext cx="8104716" cy="480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320E2-90B4-415E-8AD8-3D0DA589A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401613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76414"/>
            <a:ext cx="5082117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9718" y="1776414"/>
            <a:ext cx="5082116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3803650"/>
            <a:ext cx="5082117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718" y="3803650"/>
            <a:ext cx="5082116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9599F-DDCD-4152-8275-671F4E6F76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2099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64798-B653-472E-AAD6-E7B8218234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74174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1" y="1776414"/>
            <a:ext cx="10367433" cy="39020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AFB09-9F1E-4E96-8BBB-54EA5C3DDE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400218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776414"/>
            <a:ext cx="10367433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3803650"/>
            <a:ext cx="10367433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89D3C-5597-4E96-84B8-325FD89FC0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410413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76414"/>
            <a:ext cx="5082117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718" y="1776414"/>
            <a:ext cx="5082116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7BF00-A9D2-48F6-A6E6-463B7CCB8A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59220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76414"/>
            <a:ext cx="5082117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9718" y="1776414"/>
            <a:ext cx="5082116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9718" y="3803650"/>
            <a:ext cx="5082116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E593-454B-416F-925D-19CE5E497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97885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1" y="1776414"/>
            <a:ext cx="10367433" cy="3902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EE7D0-62E1-440B-8E9D-261E89FF63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4858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1" y="1"/>
            <a:ext cx="12187767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zh-CN" sz="2400" smtClean="0">
              <a:solidFill>
                <a:prstClr val="black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1" y="5164139"/>
            <a:ext cx="12187767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zh-CN" sz="2400" smtClean="0">
              <a:solidFill>
                <a:prstClr val="black"/>
              </a:solidFill>
            </a:endParaRP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ctrTitle"/>
          </p:nvPr>
        </p:nvSpPr>
        <p:spPr bwMode="black">
          <a:xfrm>
            <a:off x="520701" y="2493964"/>
            <a:ext cx="10606617" cy="14700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599267" y="4106864"/>
            <a:ext cx="8534400" cy="9985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Presentation Subtitle</a:t>
            </a:r>
            <a:br>
              <a:rPr lang="en-US" altLang="en-US"/>
            </a:br>
            <a:r>
              <a:rPr lang="en-US" altLang="en-US"/>
              <a:t>Subtitle Second Line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8800" y="6221413"/>
            <a:ext cx="4732867" cy="3111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quarter" idx="11"/>
          </p:nvPr>
        </p:nvSpPr>
        <p:spPr>
          <a:xfrm>
            <a:off x="7188200" y="6221413"/>
            <a:ext cx="2159000" cy="3111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43926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379E-F2E3-4804-AEDC-E63F107C5B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重庆大学行业信息化工程中心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93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85021-C8F3-4B6E-B0AD-C49DA703AD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9388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76414"/>
            <a:ext cx="5082117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718" y="1776414"/>
            <a:ext cx="5082116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B96B5-03E7-4E8F-B97D-8948FE96EF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54780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C5FEF-23A6-4BAD-8FB9-F5D755A174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0642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76414"/>
            <a:ext cx="5082117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718" y="1776414"/>
            <a:ext cx="5082116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11EFB-6B17-4625-9C32-2630205BD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3495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5F35-09DE-4BB2-8587-BF3942704A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68361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53A9F-0153-4267-BCAF-F01DEADA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3866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7B064-A6CE-4585-9F3B-0402B907E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61631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5F8C5-2146-4CB6-A025-AB5B22F8E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91755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361E6-BB3C-42FF-BDD9-9D46A0267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787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13233" y="871538"/>
            <a:ext cx="2768600" cy="480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318" y="871538"/>
            <a:ext cx="8104716" cy="480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320E2-90B4-415E-8AD8-3D0DA589A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0365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76414"/>
            <a:ext cx="5082117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9718" y="1776414"/>
            <a:ext cx="5082116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3803650"/>
            <a:ext cx="5082117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718" y="3803650"/>
            <a:ext cx="5082116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9599F-DDCD-4152-8275-671F4E6F76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4880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1" y="1776414"/>
            <a:ext cx="10367433" cy="39020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AFB09-9F1E-4E96-8BBB-54EA5C3DDE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19418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776414"/>
            <a:ext cx="10367433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3803650"/>
            <a:ext cx="10367433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89D3C-5597-4E96-84B8-325FD89FC0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61619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76414"/>
            <a:ext cx="5082117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718" y="1776414"/>
            <a:ext cx="5082116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7BF00-A9D2-48F6-A6E6-463B7CCB8A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43229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7FF36-621E-46AD-AB97-90F03735D1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56941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76414"/>
            <a:ext cx="5082117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9718" y="1776414"/>
            <a:ext cx="5082116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9718" y="3803650"/>
            <a:ext cx="5082116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E593-454B-416F-925D-19CE5E497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41682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1" y="1776414"/>
            <a:ext cx="10367433" cy="3902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EE7D0-62E1-440B-8E9D-261E89FF63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79144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1" y="1"/>
            <a:ext cx="12187767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zh-CN" sz="2400" smtClean="0">
              <a:solidFill>
                <a:prstClr val="black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1" y="5164139"/>
            <a:ext cx="12187767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zh-CN" sz="2400" smtClean="0">
              <a:solidFill>
                <a:prstClr val="black"/>
              </a:solidFill>
            </a:endParaRP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ctrTitle"/>
          </p:nvPr>
        </p:nvSpPr>
        <p:spPr bwMode="black">
          <a:xfrm>
            <a:off x="520701" y="2493964"/>
            <a:ext cx="10606617" cy="14700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599267" y="4106864"/>
            <a:ext cx="8534400" cy="9985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Presentation Subtitle</a:t>
            </a:r>
            <a:br>
              <a:rPr lang="en-US" altLang="en-US"/>
            </a:br>
            <a:r>
              <a:rPr lang="en-US" altLang="en-US"/>
              <a:t>Subtitle Second Line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8800" y="6221413"/>
            <a:ext cx="4732867" cy="3111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quarter" idx="11"/>
          </p:nvPr>
        </p:nvSpPr>
        <p:spPr>
          <a:xfrm>
            <a:off x="7188200" y="6221413"/>
            <a:ext cx="2159000" cy="3111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5470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379E-F2E3-4804-AEDC-E63F107C5B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重庆大学行业信息化工程中心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23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85021-C8F3-4B6E-B0AD-C49DA703AD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7461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76414"/>
            <a:ext cx="5082117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718" y="1776414"/>
            <a:ext cx="5082116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B96B5-03E7-4E8F-B97D-8948FE96EF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44700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C5FEF-23A6-4BAD-8FB9-F5D755A174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18508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5F35-09DE-4BB2-8587-BF3942704A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9662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53A9F-0153-4267-BCAF-F01DEADA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59988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7B064-A6CE-4585-9F3B-0402B907E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81342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C148F-DFC1-4A41-8EC5-D977F38334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29138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5F8C5-2146-4CB6-A025-AB5B22F8E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34595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361E6-BB3C-42FF-BDD9-9D46A0267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59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13233" y="871538"/>
            <a:ext cx="2768600" cy="480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318" y="871538"/>
            <a:ext cx="8104716" cy="480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320E2-90B4-415E-8AD8-3D0DA589A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69991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76414"/>
            <a:ext cx="5082117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9718" y="1776414"/>
            <a:ext cx="5082116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3803650"/>
            <a:ext cx="5082117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718" y="3803650"/>
            <a:ext cx="5082116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9599F-DDCD-4152-8275-671F4E6F76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47888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1" y="1776414"/>
            <a:ext cx="10367433" cy="39020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AFB09-9F1E-4E96-8BBB-54EA5C3DDE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2525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776414"/>
            <a:ext cx="10367433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3803650"/>
            <a:ext cx="10367433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89D3C-5597-4E96-84B8-325FD89FC0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8316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76414"/>
            <a:ext cx="5082117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718" y="1776414"/>
            <a:ext cx="5082116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7BF00-A9D2-48F6-A6E6-463B7CCB8A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91236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76414"/>
            <a:ext cx="5082117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9718" y="1776414"/>
            <a:ext cx="5082116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9718" y="3803650"/>
            <a:ext cx="5082116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E593-454B-416F-925D-19CE5E497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6562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1" y="1776414"/>
            <a:ext cx="10367433" cy="3902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EE7D0-62E1-440B-8E9D-261E89FF63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9115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59CB7-7CA5-45EC-84C6-B5B870D372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31993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3B820-786A-417B-8E23-BF9EFEE026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98030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1900E-4B2D-4ECB-BB2D-0FE6DE415A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88055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blackWhite">
          <a:xfrm>
            <a:off x="1" y="1"/>
            <a:ext cx="12187767" cy="38417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blackWhite">
          <a:xfrm>
            <a:off x="1" y="6470651"/>
            <a:ext cx="12187767" cy="384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zh-CN" altLang="zh-CN" sz="240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05318" y="871539"/>
            <a:ext cx="1099396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1" y="1776414"/>
            <a:ext cx="10367433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8249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05318" y="6500814"/>
            <a:ext cx="1341967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58F3D0-BC01-439B-8F0A-CFA8294563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825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20800" y="6500813"/>
            <a:ext cx="508211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重庆大学软件学院</a:t>
            </a:r>
            <a:endParaRPr lang="en-US" altLang="zh-CN"/>
          </a:p>
        </p:txBody>
      </p:sp>
      <p:sp>
        <p:nvSpPr>
          <p:cNvPr id="138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74985" y="6500813"/>
            <a:ext cx="259503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2010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28</a:t>
            </a:r>
            <a:r>
              <a:rPr lang="zh-CN" altLang="en-US"/>
              <a:t>日</a:t>
            </a:r>
            <a:endParaRPr lang="en-US" altLang="zh-CN"/>
          </a:p>
        </p:txBody>
      </p:sp>
      <p:sp>
        <p:nvSpPr>
          <p:cNvPr id="1033" name="Line 13"/>
          <p:cNvSpPr>
            <a:spLocks noChangeShapeType="1"/>
          </p:cNvSpPr>
          <p:nvPr/>
        </p:nvSpPr>
        <p:spPr bwMode="black">
          <a:xfrm>
            <a:off x="1320800" y="6470650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1034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9850"/>
            <a:ext cx="12192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04" r:id="rId1"/>
    <p:sldLayoutId id="2147485705" r:id="rId2"/>
    <p:sldLayoutId id="2147485706" r:id="rId3"/>
    <p:sldLayoutId id="2147485707" r:id="rId4"/>
    <p:sldLayoutId id="2147485708" r:id="rId5"/>
    <p:sldLayoutId id="2147485709" r:id="rId6"/>
    <p:sldLayoutId id="2147485710" r:id="rId7"/>
    <p:sldLayoutId id="2147485711" r:id="rId8"/>
    <p:sldLayoutId id="2147485712" r:id="rId9"/>
    <p:sldLayoutId id="2147485713" r:id="rId10"/>
    <p:sldLayoutId id="2147485714" r:id="rId11"/>
    <p:sldLayoutId id="2147485715" r:id="rId12"/>
    <p:sldLayoutId id="2147485716" r:id="rId13"/>
    <p:sldLayoutId id="2147485717" r:id="rId14"/>
    <p:sldLayoutId id="2147485718" r:id="rId15"/>
    <p:sldLayoutId id="2147485719" r:id="rId16"/>
    <p:sldLayoutId id="2147485720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blackWhite">
          <a:xfrm>
            <a:off x="1" y="1"/>
            <a:ext cx="12187767" cy="38417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zh-CN" sz="2400" smtClean="0">
              <a:solidFill>
                <a:prstClr val="black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blackWhite">
          <a:xfrm>
            <a:off x="1" y="6470651"/>
            <a:ext cx="12187767" cy="384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zh-CN" sz="2400" smtClean="0">
              <a:solidFill>
                <a:prstClr val="black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05318" y="871539"/>
            <a:ext cx="1099396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1" y="1776414"/>
            <a:ext cx="10367433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8249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05318" y="6500814"/>
            <a:ext cx="1341967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E8C88EB-E7DF-42AA-8C0A-6D0BBB66C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825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20800" y="6500813"/>
            <a:ext cx="508211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重庆大学软件学院</a:t>
            </a:r>
            <a:endParaRPr lang="en-US" altLang="zh-CN"/>
          </a:p>
        </p:txBody>
      </p:sp>
      <p:sp>
        <p:nvSpPr>
          <p:cNvPr id="138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74985" y="6500813"/>
            <a:ext cx="259503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2010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28</a:t>
            </a:r>
            <a:r>
              <a:rPr lang="zh-CN" altLang="en-US"/>
              <a:t>日</a:t>
            </a:r>
            <a:endParaRPr lang="en-US" altLang="zh-CN"/>
          </a:p>
        </p:txBody>
      </p:sp>
      <p:sp>
        <p:nvSpPr>
          <p:cNvPr id="1033" name="Line 13"/>
          <p:cNvSpPr>
            <a:spLocks noChangeShapeType="1"/>
          </p:cNvSpPr>
          <p:nvPr/>
        </p:nvSpPr>
        <p:spPr bwMode="black">
          <a:xfrm>
            <a:off x="1320800" y="6470650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pic>
        <p:nvPicPr>
          <p:cNvPr id="1034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9850"/>
            <a:ext cx="12192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6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22" r:id="rId1"/>
    <p:sldLayoutId id="2147485723" r:id="rId2"/>
    <p:sldLayoutId id="2147485724" r:id="rId3"/>
    <p:sldLayoutId id="2147485725" r:id="rId4"/>
    <p:sldLayoutId id="2147485726" r:id="rId5"/>
    <p:sldLayoutId id="2147485727" r:id="rId6"/>
    <p:sldLayoutId id="2147485728" r:id="rId7"/>
    <p:sldLayoutId id="2147485729" r:id="rId8"/>
    <p:sldLayoutId id="2147485730" r:id="rId9"/>
    <p:sldLayoutId id="2147485731" r:id="rId10"/>
    <p:sldLayoutId id="2147485732" r:id="rId11"/>
    <p:sldLayoutId id="2147485733" r:id="rId12"/>
    <p:sldLayoutId id="2147485734" r:id="rId13"/>
    <p:sldLayoutId id="2147485735" r:id="rId14"/>
    <p:sldLayoutId id="2147485736" r:id="rId15"/>
    <p:sldLayoutId id="2147485737" r:id="rId16"/>
    <p:sldLayoutId id="2147485738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blackWhite">
          <a:xfrm>
            <a:off x="1" y="1"/>
            <a:ext cx="12187767" cy="38417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zh-CN" sz="2400" smtClean="0">
              <a:solidFill>
                <a:prstClr val="black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blackWhite">
          <a:xfrm>
            <a:off x="1" y="6470651"/>
            <a:ext cx="12187767" cy="384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zh-CN" sz="2400" smtClean="0">
              <a:solidFill>
                <a:prstClr val="black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05318" y="871539"/>
            <a:ext cx="1099396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1" y="1776414"/>
            <a:ext cx="10367433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8249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05318" y="6500814"/>
            <a:ext cx="1341967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E8C88EB-E7DF-42AA-8C0A-6D0BBB66C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825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20800" y="6500813"/>
            <a:ext cx="508211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重庆大学软件学院</a:t>
            </a:r>
            <a:endParaRPr lang="en-US" altLang="zh-CN"/>
          </a:p>
        </p:txBody>
      </p:sp>
      <p:sp>
        <p:nvSpPr>
          <p:cNvPr id="138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74985" y="6500813"/>
            <a:ext cx="259503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2010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28</a:t>
            </a:r>
            <a:r>
              <a:rPr lang="zh-CN" altLang="en-US"/>
              <a:t>日</a:t>
            </a:r>
            <a:endParaRPr lang="en-US" altLang="zh-CN"/>
          </a:p>
        </p:txBody>
      </p:sp>
      <p:sp>
        <p:nvSpPr>
          <p:cNvPr id="1033" name="Line 13"/>
          <p:cNvSpPr>
            <a:spLocks noChangeShapeType="1"/>
          </p:cNvSpPr>
          <p:nvPr/>
        </p:nvSpPr>
        <p:spPr bwMode="black">
          <a:xfrm>
            <a:off x="1320800" y="6470650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pic>
        <p:nvPicPr>
          <p:cNvPr id="1034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9850"/>
            <a:ext cx="12192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08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40" r:id="rId1"/>
    <p:sldLayoutId id="2147485741" r:id="rId2"/>
    <p:sldLayoutId id="2147485742" r:id="rId3"/>
    <p:sldLayoutId id="2147485743" r:id="rId4"/>
    <p:sldLayoutId id="2147485744" r:id="rId5"/>
    <p:sldLayoutId id="2147485745" r:id="rId6"/>
    <p:sldLayoutId id="2147485746" r:id="rId7"/>
    <p:sldLayoutId id="2147485747" r:id="rId8"/>
    <p:sldLayoutId id="2147485748" r:id="rId9"/>
    <p:sldLayoutId id="2147485749" r:id="rId10"/>
    <p:sldLayoutId id="2147485750" r:id="rId11"/>
    <p:sldLayoutId id="2147485751" r:id="rId12"/>
    <p:sldLayoutId id="2147485752" r:id="rId13"/>
    <p:sldLayoutId id="2147485753" r:id="rId14"/>
    <p:sldLayoutId id="2147485754" r:id="rId15"/>
    <p:sldLayoutId id="2147485755" r:id="rId16"/>
    <p:sldLayoutId id="2147485756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blackWhite">
          <a:xfrm>
            <a:off x="1" y="1"/>
            <a:ext cx="12187767" cy="38417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zh-CN" sz="2400" smtClean="0">
              <a:solidFill>
                <a:prstClr val="black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blackWhite">
          <a:xfrm>
            <a:off x="1" y="6470651"/>
            <a:ext cx="12187767" cy="384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zh-CN" sz="2400" smtClean="0">
              <a:solidFill>
                <a:prstClr val="black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05318" y="871539"/>
            <a:ext cx="1099396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1" y="1776414"/>
            <a:ext cx="10367433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8249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05318" y="6500814"/>
            <a:ext cx="1341967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E8C88EB-E7DF-42AA-8C0A-6D0BBB66C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825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20800" y="6500813"/>
            <a:ext cx="508211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重庆大学软件学院</a:t>
            </a:r>
            <a:endParaRPr lang="en-US" altLang="zh-CN"/>
          </a:p>
        </p:txBody>
      </p:sp>
      <p:sp>
        <p:nvSpPr>
          <p:cNvPr id="138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74985" y="6500813"/>
            <a:ext cx="259503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2010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28</a:t>
            </a:r>
            <a:r>
              <a:rPr lang="zh-CN" altLang="en-US"/>
              <a:t>日</a:t>
            </a:r>
            <a:endParaRPr lang="en-US" altLang="zh-CN"/>
          </a:p>
        </p:txBody>
      </p:sp>
      <p:sp>
        <p:nvSpPr>
          <p:cNvPr id="1033" name="Line 13"/>
          <p:cNvSpPr>
            <a:spLocks noChangeShapeType="1"/>
          </p:cNvSpPr>
          <p:nvPr/>
        </p:nvSpPr>
        <p:spPr bwMode="black">
          <a:xfrm>
            <a:off x="1320800" y="6470650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pic>
        <p:nvPicPr>
          <p:cNvPr id="1034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9850"/>
            <a:ext cx="12192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13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94" r:id="rId1"/>
    <p:sldLayoutId id="2147485795" r:id="rId2"/>
    <p:sldLayoutId id="2147485796" r:id="rId3"/>
    <p:sldLayoutId id="2147485797" r:id="rId4"/>
    <p:sldLayoutId id="2147485798" r:id="rId5"/>
    <p:sldLayoutId id="2147485799" r:id="rId6"/>
    <p:sldLayoutId id="2147485800" r:id="rId7"/>
    <p:sldLayoutId id="2147485801" r:id="rId8"/>
    <p:sldLayoutId id="2147485802" r:id="rId9"/>
    <p:sldLayoutId id="2147485803" r:id="rId10"/>
    <p:sldLayoutId id="2147485804" r:id="rId11"/>
    <p:sldLayoutId id="2147485805" r:id="rId12"/>
    <p:sldLayoutId id="2147485806" r:id="rId13"/>
    <p:sldLayoutId id="2147485807" r:id="rId14"/>
    <p:sldLayoutId id="2147485808" r:id="rId15"/>
    <p:sldLayoutId id="2147485809" r:id="rId16"/>
    <p:sldLayoutId id="214748581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Tm="1332">
        <p14:ferris dir="l"/>
      </p:transition>
    </mc:Choice>
    <mc:Fallback xmlns="">
      <p:transition spd="slow" advTm="1332">
        <p:fade/>
      </p:transition>
    </mc:Fallback>
  </mc:AlternateConten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ic.com.c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5486400"/>
            <a:ext cx="48387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ts val="2163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zh-CN" sz="2000">
              <a:solidFill>
                <a:srgbClr val="FFFFFF"/>
              </a:solidFill>
              <a:latin typeface="楷体_GB2312"/>
              <a:ea typeface="楷体_GB2312"/>
              <a:cs typeface="楷体_GB2312"/>
            </a:endParaRPr>
          </a:p>
          <a:p>
            <a:pPr>
              <a:lnSpc>
                <a:spcPts val="2163"/>
              </a:lnSpc>
              <a:buClr>
                <a:srgbClr val="C0504D"/>
              </a:buClr>
              <a:buNone/>
            </a:pPr>
            <a:r>
              <a:rPr lang="zh-CN" altLang="en-US" sz="200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主讲人：王成良     </a:t>
            </a:r>
            <a:r>
              <a:rPr lang="en-US" altLang="zh-CN" sz="200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wcl_2396@qq.com</a:t>
            </a:r>
          </a:p>
          <a:p>
            <a:pPr>
              <a:lnSpc>
                <a:spcPts val="2163"/>
              </a:lnSpc>
              <a:buClr>
                <a:srgbClr val="C0504D"/>
              </a:buClr>
              <a:buNone/>
            </a:pPr>
            <a:endParaRPr lang="en-US" altLang="zh-CN" sz="200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ts val="2163"/>
              </a:lnSpc>
              <a:buClr>
                <a:srgbClr val="C0504D"/>
              </a:buClr>
              <a:buNone/>
            </a:pPr>
            <a:endParaRPr lang="en-US" altLang="zh-CN" sz="200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zh-CN" sz="1600" b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4138" y="2101850"/>
            <a:ext cx="9144001" cy="914400"/>
          </a:xfrm>
        </p:spPr>
        <p:txBody>
          <a:bodyPr/>
          <a:lstStyle/>
          <a:p>
            <a:pPr algn="ctr" fontAlgn="ctr"/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《Web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开发技术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b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en-US" altLang="en-US" sz="3200" b="1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09" name="文本框 2"/>
          <p:cNvSpPr txBox="1">
            <a:spLocks noChangeArrowheads="1"/>
          </p:cNvSpPr>
          <p:nvPr/>
        </p:nvSpPr>
        <p:spPr bwMode="auto">
          <a:xfrm>
            <a:off x="3352800" y="576264"/>
            <a:ext cx="4413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4000" b="0">
                <a:solidFill>
                  <a:prstClr val="whit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重庆大学软件学院 </a:t>
            </a:r>
            <a:endParaRPr lang="zh-CN" altLang="en-US" sz="1800" b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51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474664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2" descr="http://www.iconpng.com/png/humans/teacher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2433638"/>
            <a:ext cx="188595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矩形 1"/>
          <p:cNvSpPr>
            <a:spLocks noChangeArrowheads="1"/>
          </p:cNvSpPr>
          <p:nvPr/>
        </p:nvSpPr>
        <p:spPr bwMode="auto">
          <a:xfrm>
            <a:off x="4114800" y="3376613"/>
            <a:ext cx="4006803" cy="73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第八章 Web站点规划</a:t>
            </a:r>
          </a:p>
        </p:txBody>
      </p:sp>
    </p:spTree>
    <p:extLst>
      <p:ext uri="{BB962C8B-B14F-4D97-AF65-F5344CB8AC3E}">
        <p14:creationId xmlns:p14="http://schemas.microsoft.com/office/powerpoint/2010/main" val="184448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2"/>
    </mc:Choice>
    <mc:Fallback xmlns="">
      <p:transition advTm="133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1060712" y="1455973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389117" y="1595334"/>
            <a:ext cx="9093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Arial" charset="0"/>
              </a:rPr>
              <a:t>站点目录结构会对站点维护、站点扩充和站点移植带来影响，      </a:t>
            </a:r>
            <a:r>
              <a:rPr lang="en-US" altLang="zh-CN" dirty="0" smtClean="0">
                <a:solidFill>
                  <a:prstClr val="white"/>
                </a:solidFill>
                <a:latin typeface="Arial" charset="0"/>
              </a:rPr>
              <a:t>Web</a:t>
            </a:r>
            <a:r>
              <a:rPr lang="zh-CN" altLang="en-US" dirty="0">
                <a:solidFill>
                  <a:prstClr val="white"/>
                </a:solidFill>
                <a:latin typeface="Arial" charset="0"/>
              </a:rPr>
              <a:t>站点目录</a:t>
            </a:r>
            <a:r>
              <a:rPr lang="zh-CN" altLang="en-US" dirty="0" smtClean="0">
                <a:solidFill>
                  <a:prstClr val="white"/>
                </a:solidFill>
                <a:latin typeface="Arial" charset="0"/>
              </a:rPr>
              <a:t>结构的建立可遵循以下建议</a:t>
            </a:r>
            <a:r>
              <a:rPr lang="zh-CN" altLang="en-US" dirty="0">
                <a:solidFill>
                  <a:prstClr val="white"/>
                </a:solidFill>
                <a:latin typeface="Arial" charset="0"/>
              </a:rPr>
              <a:t>：</a:t>
            </a:r>
          </a:p>
          <a:p>
            <a:pPr algn="just">
              <a:spcBef>
                <a:spcPts val="0"/>
              </a:spcBef>
              <a:defRPr/>
            </a:pPr>
            <a:r>
              <a:rPr lang="zh-CN" altLang="en-US" dirty="0">
                <a:solidFill>
                  <a:prstClr val="white"/>
                </a:solidFill>
                <a:latin typeface="Arial" charset="0"/>
              </a:rPr>
              <a:t>     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8162924" cy="422275"/>
          </a:xfrm>
        </p:spPr>
        <p:txBody>
          <a:bodyPr/>
          <a:lstStyle/>
          <a:p>
            <a:r>
              <a:rPr lang="en-US" altLang="zh-CN" dirty="0">
                <a:cs typeface="楷体_GB2312"/>
              </a:rPr>
              <a:t>Web</a:t>
            </a:r>
            <a:r>
              <a:rPr lang="zh-CN" altLang="en-US" dirty="0">
                <a:cs typeface="楷体_GB2312"/>
              </a:rPr>
              <a:t>站点的目录结构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2016960" y="2665894"/>
            <a:ext cx="3886200" cy="3231532"/>
            <a:chOff x="720" y="1236"/>
            <a:chExt cx="1363" cy="2054"/>
          </a:xfrm>
        </p:grpSpPr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grpSp>
          <p:nvGrpSpPr>
            <p:cNvPr id="19" name="Group 11"/>
            <p:cNvGrpSpPr>
              <a:grpSpLocks/>
            </p:cNvGrpSpPr>
            <p:nvPr/>
          </p:nvGrpSpPr>
          <p:grpSpPr bwMode="auto">
            <a:xfrm>
              <a:off x="1189" y="1236"/>
              <a:ext cx="405" cy="526"/>
              <a:chOff x="1289" y="483"/>
              <a:chExt cx="668" cy="867"/>
            </a:xfrm>
          </p:grpSpPr>
          <p:sp>
            <p:nvSpPr>
              <p:cNvPr id="22" name="Oval 12"/>
              <p:cNvSpPr>
                <a:spLocks noChangeArrowheads="1"/>
              </p:cNvSpPr>
              <p:nvPr/>
            </p:nvSpPr>
            <p:spPr bwMode="gray">
              <a:xfrm>
                <a:off x="1289" y="483"/>
                <a:ext cx="668" cy="86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28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23" name="Oval 1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28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24" name="Oval 1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28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25" name="Oval 15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28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26" name="Oval 16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2800">
                  <a:latin typeface="仿宋_GB2312" pitchFamily="49" charset="-122"/>
                  <a:ea typeface="仿宋_GB2312" pitchFamily="49" charset="-122"/>
                </a:endParaRPr>
              </a:p>
            </p:txBody>
          </p:sp>
        </p:grpSp>
        <p:sp>
          <p:nvSpPr>
            <p:cNvPr id="20" name="Text Box 17"/>
            <p:cNvSpPr txBox="1">
              <a:spLocks noChangeArrowheads="1"/>
            </p:cNvSpPr>
            <p:nvPr/>
          </p:nvSpPr>
          <p:spPr bwMode="gray">
            <a:xfrm>
              <a:off x="1261" y="1354"/>
              <a:ext cx="25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1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 dirty="0"/>
                <a:t>不要将网站内容全部放在一个目录中，按菜单栏目内容建立子目录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800" dirty="0"/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 dirty="0" smtClean="0"/>
                <a:t>将</a:t>
              </a:r>
              <a:r>
                <a:rPr lang="zh-CN" altLang="en-US" sz="1800" dirty="0"/>
                <a:t>网站内容全部放在一个目录中会造成文件管理</a:t>
              </a:r>
              <a:r>
                <a:rPr lang="zh-CN" altLang="en-US" sz="1800" dirty="0" smtClean="0"/>
                <a:t>混乱 不易于文件查找和维护</a:t>
              </a:r>
              <a:r>
                <a:rPr lang="zh-CN" altLang="en-US" sz="1800" dirty="0"/>
                <a:t>。</a:t>
              </a:r>
              <a:endParaRPr lang="en-US" altLang="zh-CN" sz="1800" dirty="0"/>
            </a:p>
          </p:txBody>
        </p:sp>
      </p:grpSp>
      <p:grpSp>
        <p:nvGrpSpPr>
          <p:cNvPr id="41" name="Group 33"/>
          <p:cNvGrpSpPr>
            <a:grpSpLocks/>
          </p:cNvGrpSpPr>
          <p:nvPr/>
        </p:nvGrpSpPr>
        <p:grpSpPr bwMode="auto">
          <a:xfrm>
            <a:off x="6325573" y="2529440"/>
            <a:ext cx="3588141" cy="3322360"/>
            <a:chOff x="3696" y="1239"/>
            <a:chExt cx="1363" cy="2051"/>
          </a:xfrm>
        </p:grpSpPr>
        <p:sp>
          <p:nvSpPr>
            <p:cNvPr id="42" name="AutoShape 34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3" name="AutoShape 35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4" name="AutoShape 36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5" name="AutoShape 37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grpSp>
          <p:nvGrpSpPr>
            <p:cNvPr id="46" name="Group 38"/>
            <p:cNvGrpSpPr>
              <a:grpSpLocks/>
            </p:cNvGrpSpPr>
            <p:nvPr/>
          </p:nvGrpSpPr>
          <p:grpSpPr bwMode="auto">
            <a:xfrm>
              <a:off x="4165" y="1239"/>
              <a:ext cx="405" cy="520"/>
              <a:chOff x="1289" y="488"/>
              <a:chExt cx="668" cy="857"/>
            </a:xfrm>
          </p:grpSpPr>
          <p:sp>
            <p:nvSpPr>
              <p:cNvPr id="51" name="Oval 39"/>
              <p:cNvSpPr>
                <a:spLocks noChangeArrowheads="1"/>
              </p:cNvSpPr>
              <p:nvPr/>
            </p:nvSpPr>
            <p:spPr bwMode="gray">
              <a:xfrm>
                <a:off x="1289" y="488"/>
                <a:ext cx="668" cy="85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28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52" name="Oval 40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28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53" name="Oval 41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28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54" name="Oval 42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28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55" name="Oval 43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2800">
                  <a:latin typeface="仿宋_GB2312" pitchFamily="49" charset="-122"/>
                  <a:ea typeface="仿宋_GB2312" pitchFamily="49" charset="-122"/>
                </a:endParaRPr>
              </a:p>
            </p:txBody>
          </p:sp>
        </p:grpSp>
        <p:sp>
          <p:nvSpPr>
            <p:cNvPr id="47" name="Text Box 44"/>
            <p:cNvSpPr txBox="1">
              <a:spLocks noChangeArrowheads="1"/>
            </p:cNvSpPr>
            <p:nvPr/>
          </p:nvSpPr>
          <p:spPr bwMode="gray">
            <a:xfrm>
              <a:off x="4296" y="1354"/>
              <a:ext cx="13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b="0" dirty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1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 dirty="0"/>
                <a:t>目录的层次不要太深</a:t>
              </a:r>
              <a:r>
                <a:rPr lang="zh-CN" altLang="en-US" sz="1800" dirty="0" smtClean="0"/>
                <a:t>，不超过</a:t>
              </a:r>
              <a:r>
                <a:rPr lang="en-US" altLang="zh-CN" sz="1800" dirty="0" smtClean="0"/>
                <a:t>3</a:t>
              </a:r>
              <a:r>
                <a:rPr lang="zh-CN" altLang="en-US" sz="1800" dirty="0" smtClean="0"/>
                <a:t>层，尽量</a:t>
              </a:r>
              <a:r>
                <a:rPr lang="zh-CN" altLang="en-US" sz="1800" dirty="0"/>
                <a:t>用英文命名目录和文件名</a:t>
              </a:r>
              <a:r>
                <a:rPr lang="zh-CN" altLang="en-US" sz="1800" dirty="0" smtClean="0"/>
                <a:t>。目录</a:t>
              </a:r>
              <a:r>
                <a:rPr lang="zh-CN" altLang="en-US" sz="1800" dirty="0"/>
                <a:t>路径过深，跳转的</a:t>
              </a:r>
              <a:r>
                <a:rPr lang="en-US" altLang="zh-CN" sz="1800" dirty="0"/>
                <a:t>URL</a:t>
              </a:r>
              <a:r>
                <a:rPr lang="zh-CN" altLang="en-US" sz="1800" dirty="0"/>
                <a:t>地址就会变长，增加了页面的链接复杂性。而使用中文命名会可能对网址的正确显示造成困难</a:t>
              </a:r>
              <a:r>
                <a:rPr lang="zh-CN" altLang="en-US" sz="1800" dirty="0" smtClean="0"/>
                <a:t>，尽量</a:t>
              </a:r>
              <a:r>
                <a:rPr lang="zh-CN" altLang="en-US" sz="1800" dirty="0"/>
                <a:t>使用英文意义明确的目录名和文件名，便于维护和管理。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18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1060712" y="1455973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8162924" cy="422275"/>
          </a:xfrm>
        </p:spPr>
        <p:txBody>
          <a:bodyPr/>
          <a:lstStyle/>
          <a:p>
            <a:r>
              <a:rPr lang="zh-CN" altLang="en-US" dirty="0">
                <a:cs typeface="楷体_GB2312"/>
              </a:rPr>
              <a:t>设计</a:t>
            </a:r>
            <a:r>
              <a:rPr lang="en-US" altLang="zh-CN" dirty="0">
                <a:cs typeface="楷体_GB2312"/>
              </a:rPr>
              <a:t>Web</a:t>
            </a:r>
            <a:r>
              <a:rPr lang="zh-CN" altLang="en-US" dirty="0">
                <a:cs typeface="楷体_GB2312"/>
              </a:rPr>
              <a:t>站点的一般性原则</a:t>
            </a:r>
          </a:p>
          <a:p>
            <a:endParaRPr lang="zh-CN" altLang="en-US" dirty="0">
              <a:cs typeface="楷体_GB2312"/>
            </a:endParaRPr>
          </a:p>
          <a:p>
            <a:endParaRPr lang="zh-CN" altLang="en-US" dirty="0">
              <a:cs typeface="楷体_GB2312"/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2743200" y="3418305"/>
            <a:ext cx="6705600" cy="446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2743200" y="2864267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9067801" y="3050005"/>
            <a:ext cx="187325" cy="601663"/>
            <a:chOff x="960" y="1764"/>
            <a:chExt cx="130" cy="418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2895601" y="3050005"/>
            <a:ext cx="187325" cy="601663"/>
            <a:chOff x="960" y="1764"/>
            <a:chExt cx="130" cy="418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7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8" name="Text Box 13"/>
          <p:cNvSpPr txBox="1">
            <a:spLocks noChangeArrowheads="1"/>
          </p:cNvSpPr>
          <p:nvPr/>
        </p:nvSpPr>
        <p:spPr bwMode="white">
          <a:xfrm>
            <a:off x="3581400" y="2920245"/>
            <a:ext cx="529848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网页形式与内容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14"/>
          <p:cNvSpPr>
            <a:spLocks noChangeArrowheads="1"/>
          </p:cNvSpPr>
          <p:nvPr/>
        </p:nvSpPr>
        <p:spPr bwMode="gray">
          <a:xfrm>
            <a:off x="2743200" y="3991394"/>
            <a:ext cx="6705600" cy="45923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0" name="AutoShape 15"/>
          <p:cNvSpPr>
            <a:spLocks noChangeArrowheads="1"/>
          </p:cNvSpPr>
          <p:nvPr/>
        </p:nvSpPr>
        <p:spPr bwMode="gray">
          <a:xfrm>
            <a:off x="2743200" y="4589880"/>
            <a:ext cx="6705600" cy="429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61" name="Group 16"/>
          <p:cNvGrpSpPr>
            <a:grpSpLocks/>
          </p:cNvGrpSpPr>
          <p:nvPr/>
        </p:nvGrpSpPr>
        <p:grpSpPr bwMode="auto">
          <a:xfrm>
            <a:off x="9067801" y="4193004"/>
            <a:ext cx="187325" cy="601662"/>
            <a:chOff x="960" y="1764"/>
            <a:chExt cx="130" cy="418"/>
          </a:xfrm>
        </p:grpSpPr>
        <p:sp>
          <p:nvSpPr>
            <p:cNvPr id="62" name="Oval 17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2895601" y="4193004"/>
            <a:ext cx="187325" cy="601662"/>
            <a:chOff x="960" y="1764"/>
            <a:chExt cx="130" cy="418"/>
          </a:xfrm>
        </p:grpSpPr>
        <p:sp>
          <p:nvSpPr>
            <p:cNvPr id="66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7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9" name="AutoShape 24"/>
          <p:cNvSpPr>
            <a:spLocks noChangeArrowheads="1"/>
          </p:cNvSpPr>
          <p:nvPr/>
        </p:nvSpPr>
        <p:spPr bwMode="gray">
          <a:xfrm>
            <a:off x="2743200" y="5145922"/>
            <a:ext cx="6705600" cy="4317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white">
          <a:xfrm>
            <a:off x="3581400" y="34913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white">
          <a:xfrm>
            <a:off x="3581400" y="40628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white">
          <a:xfrm>
            <a:off x="3581400" y="46482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充分利用多媒体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white">
          <a:xfrm>
            <a:off x="3581400" y="5207834"/>
            <a:ext cx="545181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站点信息的动态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AutoShape 29"/>
          <p:cNvSpPr>
            <a:spLocks noChangeArrowheads="1"/>
          </p:cNvSpPr>
          <p:nvPr/>
        </p:nvSpPr>
        <p:spPr bwMode="gray">
          <a:xfrm>
            <a:off x="2743200" y="5663447"/>
            <a:ext cx="6705600" cy="4195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white">
          <a:xfrm>
            <a:off x="3581400" y="57150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提供和用户相互沟通的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Group 31"/>
          <p:cNvGrpSpPr>
            <a:grpSpLocks/>
          </p:cNvGrpSpPr>
          <p:nvPr/>
        </p:nvGrpSpPr>
        <p:grpSpPr bwMode="auto">
          <a:xfrm>
            <a:off x="9067801" y="5285622"/>
            <a:ext cx="187325" cy="601663"/>
            <a:chOff x="960" y="1764"/>
            <a:chExt cx="130" cy="418"/>
          </a:xfrm>
        </p:grpSpPr>
        <p:sp>
          <p:nvSpPr>
            <p:cNvPr id="77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9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80" name="Group 35"/>
          <p:cNvGrpSpPr>
            <a:grpSpLocks/>
          </p:cNvGrpSpPr>
          <p:nvPr/>
        </p:nvGrpSpPr>
        <p:grpSpPr bwMode="auto">
          <a:xfrm>
            <a:off x="2895601" y="5282447"/>
            <a:ext cx="187325" cy="601663"/>
            <a:chOff x="960" y="1764"/>
            <a:chExt cx="130" cy="418"/>
          </a:xfrm>
        </p:grpSpPr>
        <p:sp>
          <p:nvSpPr>
            <p:cNvPr id="81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84" name="AutoShape 4"/>
          <p:cNvSpPr>
            <a:spLocks noChangeArrowheads="1"/>
          </p:cNvSpPr>
          <p:nvPr/>
        </p:nvSpPr>
        <p:spPr bwMode="gray">
          <a:xfrm>
            <a:off x="2743200" y="2310646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white">
          <a:xfrm>
            <a:off x="3581400" y="2353091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总体设计方案主题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鲜明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gray">
          <a:xfrm>
            <a:off x="2743200" y="1752601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87" name="Group 5"/>
          <p:cNvGrpSpPr>
            <a:grpSpLocks/>
          </p:cNvGrpSpPr>
          <p:nvPr/>
        </p:nvGrpSpPr>
        <p:grpSpPr bwMode="auto">
          <a:xfrm>
            <a:off x="9067801" y="1938339"/>
            <a:ext cx="187325" cy="601663"/>
            <a:chOff x="960" y="1764"/>
            <a:chExt cx="130" cy="418"/>
          </a:xfrm>
        </p:grpSpPr>
        <p:sp>
          <p:nvSpPr>
            <p:cNvPr id="88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0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1" name="Group 9"/>
          <p:cNvGrpSpPr>
            <a:grpSpLocks/>
          </p:cNvGrpSpPr>
          <p:nvPr/>
        </p:nvGrpSpPr>
        <p:grpSpPr bwMode="auto">
          <a:xfrm>
            <a:off x="2895601" y="1938339"/>
            <a:ext cx="187325" cy="601663"/>
            <a:chOff x="960" y="1764"/>
            <a:chExt cx="130" cy="418"/>
          </a:xfrm>
        </p:grpSpPr>
        <p:sp>
          <p:nvSpPr>
            <p:cNvPr id="92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4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95" name="Text Box 13"/>
          <p:cNvSpPr txBox="1">
            <a:spLocks noChangeArrowheads="1"/>
          </p:cNvSpPr>
          <p:nvPr/>
        </p:nvSpPr>
        <p:spPr bwMode="white">
          <a:xfrm>
            <a:off x="3581400" y="180857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以客户为中心进行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4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1060712" y="1455973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8162924" cy="422275"/>
          </a:xfrm>
        </p:spPr>
        <p:txBody>
          <a:bodyPr/>
          <a:lstStyle/>
          <a:p>
            <a:r>
              <a:rPr lang="zh-CN" altLang="en-US" dirty="0">
                <a:cs typeface="楷体_GB2312"/>
              </a:rPr>
              <a:t>设计</a:t>
            </a:r>
            <a:r>
              <a:rPr lang="en-US" altLang="zh-CN" dirty="0">
                <a:cs typeface="楷体_GB2312"/>
              </a:rPr>
              <a:t>Web</a:t>
            </a:r>
            <a:r>
              <a:rPr lang="zh-CN" altLang="en-US" dirty="0">
                <a:cs typeface="楷体_GB2312"/>
              </a:rPr>
              <a:t>站点的一般性原则</a:t>
            </a:r>
          </a:p>
          <a:p>
            <a:endParaRPr lang="zh-CN" altLang="en-US" dirty="0">
              <a:cs typeface="楷体_GB2312"/>
            </a:endParaRPr>
          </a:p>
          <a:p>
            <a:endParaRPr lang="zh-CN" altLang="en-US" dirty="0">
              <a:cs typeface="楷体_GB2312"/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2743200" y="3418305"/>
            <a:ext cx="6705600" cy="446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2743200" y="2864267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9067801" y="3050005"/>
            <a:ext cx="187325" cy="601663"/>
            <a:chOff x="960" y="1764"/>
            <a:chExt cx="130" cy="418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2895601" y="3050005"/>
            <a:ext cx="187325" cy="601663"/>
            <a:chOff x="960" y="1764"/>
            <a:chExt cx="130" cy="418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7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8" name="Text Box 13"/>
          <p:cNvSpPr txBox="1">
            <a:spLocks noChangeArrowheads="1"/>
          </p:cNvSpPr>
          <p:nvPr/>
        </p:nvSpPr>
        <p:spPr bwMode="white">
          <a:xfrm>
            <a:off x="3581400" y="2920245"/>
            <a:ext cx="529848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网页形式与内容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14"/>
          <p:cNvSpPr>
            <a:spLocks noChangeArrowheads="1"/>
          </p:cNvSpPr>
          <p:nvPr/>
        </p:nvSpPr>
        <p:spPr bwMode="gray">
          <a:xfrm>
            <a:off x="2743200" y="3991394"/>
            <a:ext cx="6705600" cy="45923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0" name="AutoShape 15"/>
          <p:cNvSpPr>
            <a:spLocks noChangeArrowheads="1"/>
          </p:cNvSpPr>
          <p:nvPr/>
        </p:nvSpPr>
        <p:spPr bwMode="gray">
          <a:xfrm>
            <a:off x="2743200" y="4589880"/>
            <a:ext cx="6705600" cy="429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61" name="Group 16"/>
          <p:cNvGrpSpPr>
            <a:grpSpLocks/>
          </p:cNvGrpSpPr>
          <p:nvPr/>
        </p:nvGrpSpPr>
        <p:grpSpPr bwMode="auto">
          <a:xfrm>
            <a:off x="9067801" y="4193004"/>
            <a:ext cx="187325" cy="601662"/>
            <a:chOff x="960" y="1764"/>
            <a:chExt cx="130" cy="418"/>
          </a:xfrm>
        </p:grpSpPr>
        <p:sp>
          <p:nvSpPr>
            <p:cNvPr id="62" name="Oval 17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2895601" y="4193004"/>
            <a:ext cx="187325" cy="601662"/>
            <a:chOff x="960" y="1764"/>
            <a:chExt cx="130" cy="418"/>
          </a:xfrm>
        </p:grpSpPr>
        <p:sp>
          <p:nvSpPr>
            <p:cNvPr id="66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7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9" name="AutoShape 24"/>
          <p:cNvSpPr>
            <a:spLocks noChangeArrowheads="1"/>
          </p:cNvSpPr>
          <p:nvPr/>
        </p:nvSpPr>
        <p:spPr bwMode="gray">
          <a:xfrm>
            <a:off x="2743200" y="5145922"/>
            <a:ext cx="6705600" cy="4317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white">
          <a:xfrm>
            <a:off x="3581400" y="34913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white">
          <a:xfrm>
            <a:off x="3581400" y="40628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white">
          <a:xfrm>
            <a:off x="3581400" y="46482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充分利用多媒体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white">
          <a:xfrm>
            <a:off x="3581400" y="5207834"/>
            <a:ext cx="545181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站点信息的动态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AutoShape 29"/>
          <p:cNvSpPr>
            <a:spLocks noChangeArrowheads="1"/>
          </p:cNvSpPr>
          <p:nvPr/>
        </p:nvSpPr>
        <p:spPr bwMode="gray">
          <a:xfrm>
            <a:off x="2743200" y="5663447"/>
            <a:ext cx="6705600" cy="4195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white">
          <a:xfrm>
            <a:off x="3581400" y="57150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提供和用户相互沟通的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Group 31"/>
          <p:cNvGrpSpPr>
            <a:grpSpLocks/>
          </p:cNvGrpSpPr>
          <p:nvPr/>
        </p:nvGrpSpPr>
        <p:grpSpPr bwMode="auto">
          <a:xfrm>
            <a:off x="9067801" y="5285622"/>
            <a:ext cx="187325" cy="601663"/>
            <a:chOff x="960" y="1764"/>
            <a:chExt cx="130" cy="418"/>
          </a:xfrm>
        </p:grpSpPr>
        <p:sp>
          <p:nvSpPr>
            <p:cNvPr id="77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9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80" name="Group 35"/>
          <p:cNvGrpSpPr>
            <a:grpSpLocks/>
          </p:cNvGrpSpPr>
          <p:nvPr/>
        </p:nvGrpSpPr>
        <p:grpSpPr bwMode="auto">
          <a:xfrm>
            <a:off x="2895601" y="5282447"/>
            <a:ext cx="187325" cy="601663"/>
            <a:chOff x="960" y="1764"/>
            <a:chExt cx="130" cy="418"/>
          </a:xfrm>
        </p:grpSpPr>
        <p:sp>
          <p:nvSpPr>
            <p:cNvPr id="81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84" name="AutoShape 4"/>
          <p:cNvSpPr>
            <a:spLocks noChangeArrowheads="1"/>
          </p:cNvSpPr>
          <p:nvPr/>
        </p:nvSpPr>
        <p:spPr bwMode="gray">
          <a:xfrm>
            <a:off x="2743200" y="2310646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white">
          <a:xfrm>
            <a:off x="3581400" y="2353091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总体设计方案主题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鲜明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gray">
          <a:xfrm>
            <a:off x="2743200" y="1752601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87" name="Group 5"/>
          <p:cNvGrpSpPr>
            <a:grpSpLocks/>
          </p:cNvGrpSpPr>
          <p:nvPr/>
        </p:nvGrpSpPr>
        <p:grpSpPr bwMode="auto">
          <a:xfrm>
            <a:off x="9067801" y="1938339"/>
            <a:ext cx="187325" cy="601663"/>
            <a:chOff x="960" y="1764"/>
            <a:chExt cx="130" cy="418"/>
          </a:xfrm>
        </p:grpSpPr>
        <p:sp>
          <p:nvSpPr>
            <p:cNvPr id="88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0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1" name="Group 9"/>
          <p:cNvGrpSpPr>
            <a:grpSpLocks/>
          </p:cNvGrpSpPr>
          <p:nvPr/>
        </p:nvGrpSpPr>
        <p:grpSpPr bwMode="auto">
          <a:xfrm>
            <a:off x="2895601" y="1938339"/>
            <a:ext cx="187325" cy="601663"/>
            <a:chOff x="960" y="1764"/>
            <a:chExt cx="130" cy="418"/>
          </a:xfrm>
        </p:grpSpPr>
        <p:sp>
          <p:nvSpPr>
            <p:cNvPr id="92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4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95" name="Text Box 13"/>
          <p:cNvSpPr txBox="1">
            <a:spLocks noChangeArrowheads="1"/>
          </p:cNvSpPr>
          <p:nvPr/>
        </p:nvSpPr>
        <p:spPr bwMode="white">
          <a:xfrm>
            <a:off x="3581400" y="180857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以客户为中心进行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2590800" y="2960718"/>
            <a:ext cx="7239000" cy="3122245"/>
          </a:xfrm>
          <a:prstGeom prst="wedgeRoundRectCallout">
            <a:avLst>
              <a:gd name="adj1" fmla="val -32316"/>
              <a:gd name="adj2" fmla="val -76493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</a:b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建设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站点的目的是什么？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为谁提供服务和产品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?</a:t>
            </a:r>
          </a:p>
          <a:p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企业能提供什么样的产品和服务？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站点的目标消费者和受众的特点是什么？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企业产品和服务适合什么样的表现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方式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或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风格？</a:t>
            </a:r>
            <a:endParaRPr lang="zh-CN" altLang="en-US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2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1060712" y="1455973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8162924" cy="422275"/>
          </a:xfrm>
        </p:spPr>
        <p:txBody>
          <a:bodyPr/>
          <a:lstStyle/>
          <a:p>
            <a:r>
              <a:rPr lang="zh-CN" altLang="en-US" dirty="0">
                <a:cs typeface="楷体_GB2312"/>
              </a:rPr>
              <a:t>设计</a:t>
            </a:r>
            <a:r>
              <a:rPr lang="en-US" altLang="zh-CN" dirty="0">
                <a:cs typeface="楷体_GB2312"/>
              </a:rPr>
              <a:t>Web</a:t>
            </a:r>
            <a:r>
              <a:rPr lang="zh-CN" altLang="en-US" dirty="0">
                <a:cs typeface="楷体_GB2312"/>
              </a:rPr>
              <a:t>站点的一般性原则</a:t>
            </a:r>
          </a:p>
          <a:p>
            <a:endParaRPr lang="zh-CN" altLang="en-US" dirty="0">
              <a:cs typeface="楷体_GB2312"/>
            </a:endParaRPr>
          </a:p>
          <a:p>
            <a:endParaRPr lang="zh-CN" altLang="en-US" dirty="0">
              <a:cs typeface="楷体_GB2312"/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2743200" y="3418305"/>
            <a:ext cx="6705600" cy="446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2743200" y="2864267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9067801" y="3050005"/>
            <a:ext cx="187325" cy="601663"/>
            <a:chOff x="960" y="1764"/>
            <a:chExt cx="130" cy="418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2895601" y="3050005"/>
            <a:ext cx="187325" cy="601663"/>
            <a:chOff x="960" y="1764"/>
            <a:chExt cx="130" cy="418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7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8" name="Text Box 13"/>
          <p:cNvSpPr txBox="1">
            <a:spLocks noChangeArrowheads="1"/>
          </p:cNvSpPr>
          <p:nvPr/>
        </p:nvSpPr>
        <p:spPr bwMode="white">
          <a:xfrm>
            <a:off x="3581400" y="2920245"/>
            <a:ext cx="529848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网页形式与内容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14"/>
          <p:cNvSpPr>
            <a:spLocks noChangeArrowheads="1"/>
          </p:cNvSpPr>
          <p:nvPr/>
        </p:nvSpPr>
        <p:spPr bwMode="gray">
          <a:xfrm>
            <a:off x="2743200" y="3991394"/>
            <a:ext cx="6705600" cy="45923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0" name="AutoShape 15"/>
          <p:cNvSpPr>
            <a:spLocks noChangeArrowheads="1"/>
          </p:cNvSpPr>
          <p:nvPr/>
        </p:nvSpPr>
        <p:spPr bwMode="gray">
          <a:xfrm>
            <a:off x="2743200" y="4589880"/>
            <a:ext cx="6705600" cy="429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61" name="Group 16"/>
          <p:cNvGrpSpPr>
            <a:grpSpLocks/>
          </p:cNvGrpSpPr>
          <p:nvPr/>
        </p:nvGrpSpPr>
        <p:grpSpPr bwMode="auto">
          <a:xfrm>
            <a:off x="9067801" y="4193004"/>
            <a:ext cx="187325" cy="601662"/>
            <a:chOff x="960" y="1764"/>
            <a:chExt cx="130" cy="418"/>
          </a:xfrm>
        </p:grpSpPr>
        <p:sp>
          <p:nvSpPr>
            <p:cNvPr id="62" name="Oval 17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2895601" y="4193004"/>
            <a:ext cx="187325" cy="601662"/>
            <a:chOff x="960" y="1764"/>
            <a:chExt cx="130" cy="418"/>
          </a:xfrm>
        </p:grpSpPr>
        <p:sp>
          <p:nvSpPr>
            <p:cNvPr id="66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7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9" name="AutoShape 24"/>
          <p:cNvSpPr>
            <a:spLocks noChangeArrowheads="1"/>
          </p:cNvSpPr>
          <p:nvPr/>
        </p:nvSpPr>
        <p:spPr bwMode="gray">
          <a:xfrm>
            <a:off x="2743200" y="5145922"/>
            <a:ext cx="6705600" cy="4317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white">
          <a:xfrm>
            <a:off x="3581400" y="34913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white">
          <a:xfrm>
            <a:off x="3581400" y="40628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white">
          <a:xfrm>
            <a:off x="3581400" y="46482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充分利用多媒体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white">
          <a:xfrm>
            <a:off x="3581400" y="5207834"/>
            <a:ext cx="545181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站点信息的动态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AutoShape 29"/>
          <p:cNvSpPr>
            <a:spLocks noChangeArrowheads="1"/>
          </p:cNvSpPr>
          <p:nvPr/>
        </p:nvSpPr>
        <p:spPr bwMode="gray">
          <a:xfrm>
            <a:off x="2743200" y="5663447"/>
            <a:ext cx="6705600" cy="4195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white">
          <a:xfrm>
            <a:off x="3581400" y="57150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提供和用户相互沟通的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Group 31"/>
          <p:cNvGrpSpPr>
            <a:grpSpLocks/>
          </p:cNvGrpSpPr>
          <p:nvPr/>
        </p:nvGrpSpPr>
        <p:grpSpPr bwMode="auto">
          <a:xfrm>
            <a:off x="9067801" y="5285622"/>
            <a:ext cx="187325" cy="601663"/>
            <a:chOff x="960" y="1764"/>
            <a:chExt cx="130" cy="418"/>
          </a:xfrm>
        </p:grpSpPr>
        <p:sp>
          <p:nvSpPr>
            <p:cNvPr id="77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9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80" name="Group 35"/>
          <p:cNvGrpSpPr>
            <a:grpSpLocks/>
          </p:cNvGrpSpPr>
          <p:nvPr/>
        </p:nvGrpSpPr>
        <p:grpSpPr bwMode="auto">
          <a:xfrm>
            <a:off x="2895601" y="5282447"/>
            <a:ext cx="187325" cy="601663"/>
            <a:chOff x="960" y="1764"/>
            <a:chExt cx="130" cy="418"/>
          </a:xfrm>
        </p:grpSpPr>
        <p:sp>
          <p:nvSpPr>
            <p:cNvPr id="81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84" name="AutoShape 4"/>
          <p:cNvSpPr>
            <a:spLocks noChangeArrowheads="1"/>
          </p:cNvSpPr>
          <p:nvPr/>
        </p:nvSpPr>
        <p:spPr bwMode="gray">
          <a:xfrm>
            <a:off x="2743200" y="2310646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white">
          <a:xfrm>
            <a:off x="3581400" y="2353091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总体设计方案主题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鲜明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gray">
          <a:xfrm>
            <a:off x="2743200" y="1752601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87" name="Group 5"/>
          <p:cNvGrpSpPr>
            <a:grpSpLocks/>
          </p:cNvGrpSpPr>
          <p:nvPr/>
        </p:nvGrpSpPr>
        <p:grpSpPr bwMode="auto">
          <a:xfrm>
            <a:off x="9067801" y="1938339"/>
            <a:ext cx="187325" cy="601663"/>
            <a:chOff x="960" y="1764"/>
            <a:chExt cx="130" cy="418"/>
          </a:xfrm>
        </p:grpSpPr>
        <p:sp>
          <p:nvSpPr>
            <p:cNvPr id="88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0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1" name="Group 9"/>
          <p:cNvGrpSpPr>
            <a:grpSpLocks/>
          </p:cNvGrpSpPr>
          <p:nvPr/>
        </p:nvGrpSpPr>
        <p:grpSpPr bwMode="auto">
          <a:xfrm>
            <a:off x="2895601" y="1938339"/>
            <a:ext cx="187325" cy="601663"/>
            <a:chOff x="960" y="1764"/>
            <a:chExt cx="130" cy="418"/>
          </a:xfrm>
        </p:grpSpPr>
        <p:sp>
          <p:nvSpPr>
            <p:cNvPr id="92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4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95" name="Text Box 13"/>
          <p:cNvSpPr txBox="1">
            <a:spLocks noChangeArrowheads="1"/>
          </p:cNvSpPr>
          <p:nvPr/>
        </p:nvSpPr>
        <p:spPr bwMode="white">
          <a:xfrm>
            <a:off x="3581400" y="180857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以客户为中心进行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2590800" y="3289577"/>
            <a:ext cx="7010400" cy="2793386"/>
          </a:xfrm>
          <a:prstGeom prst="wedgeRoundRectCallout">
            <a:avLst>
              <a:gd name="adj1" fmla="val -33558"/>
              <a:gd name="adj2" fmla="val -73322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对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站点的整体风格和特色做出定位，对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站点的组织结构进行规划。好的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应主题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鲜明、要点明确，要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充分展现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站点的个性和情趣，体现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站点的特色。</a:t>
            </a:r>
            <a:endParaRPr lang="zh-CN" altLang="en-US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7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1060712" y="1455973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8162924" cy="422275"/>
          </a:xfrm>
        </p:spPr>
        <p:txBody>
          <a:bodyPr/>
          <a:lstStyle/>
          <a:p>
            <a:r>
              <a:rPr lang="zh-CN" altLang="en-US" dirty="0">
                <a:cs typeface="楷体_GB2312"/>
              </a:rPr>
              <a:t>设计</a:t>
            </a:r>
            <a:r>
              <a:rPr lang="en-US" altLang="zh-CN" dirty="0">
                <a:cs typeface="楷体_GB2312"/>
              </a:rPr>
              <a:t>Web</a:t>
            </a:r>
            <a:r>
              <a:rPr lang="zh-CN" altLang="en-US" dirty="0">
                <a:cs typeface="楷体_GB2312"/>
              </a:rPr>
              <a:t>站点的一般性原则</a:t>
            </a:r>
          </a:p>
          <a:p>
            <a:endParaRPr lang="zh-CN" altLang="en-US" dirty="0">
              <a:cs typeface="楷体_GB2312"/>
            </a:endParaRPr>
          </a:p>
          <a:p>
            <a:endParaRPr lang="zh-CN" altLang="en-US" dirty="0">
              <a:cs typeface="楷体_GB2312"/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2743200" y="3418305"/>
            <a:ext cx="6705600" cy="446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2743200" y="2864267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9067801" y="3050005"/>
            <a:ext cx="187325" cy="601663"/>
            <a:chOff x="960" y="1764"/>
            <a:chExt cx="130" cy="418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2895601" y="3050005"/>
            <a:ext cx="187325" cy="601663"/>
            <a:chOff x="960" y="1764"/>
            <a:chExt cx="130" cy="418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7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8" name="Text Box 13"/>
          <p:cNvSpPr txBox="1">
            <a:spLocks noChangeArrowheads="1"/>
          </p:cNvSpPr>
          <p:nvPr/>
        </p:nvSpPr>
        <p:spPr bwMode="white">
          <a:xfrm>
            <a:off x="3581400" y="2920245"/>
            <a:ext cx="529848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网页形式与内容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14"/>
          <p:cNvSpPr>
            <a:spLocks noChangeArrowheads="1"/>
          </p:cNvSpPr>
          <p:nvPr/>
        </p:nvSpPr>
        <p:spPr bwMode="gray">
          <a:xfrm>
            <a:off x="2743200" y="3991394"/>
            <a:ext cx="6705600" cy="45923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0" name="AutoShape 15"/>
          <p:cNvSpPr>
            <a:spLocks noChangeArrowheads="1"/>
          </p:cNvSpPr>
          <p:nvPr/>
        </p:nvSpPr>
        <p:spPr bwMode="gray">
          <a:xfrm>
            <a:off x="2743200" y="4589880"/>
            <a:ext cx="6705600" cy="429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61" name="Group 16"/>
          <p:cNvGrpSpPr>
            <a:grpSpLocks/>
          </p:cNvGrpSpPr>
          <p:nvPr/>
        </p:nvGrpSpPr>
        <p:grpSpPr bwMode="auto">
          <a:xfrm>
            <a:off x="9067801" y="4193004"/>
            <a:ext cx="187325" cy="601662"/>
            <a:chOff x="960" y="1764"/>
            <a:chExt cx="130" cy="418"/>
          </a:xfrm>
        </p:grpSpPr>
        <p:sp>
          <p:nvSpPr>
            <p:cNvPr id="62" name="Oval 17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2895601" y="4193004"/>
            <a:ext cx="187325" cy="601662"/>
            <a:chOff x="960" y="1764"/>
            <a:chExt cx="130" cy="418"/>
          </a:xfrm>
        </p:grpSpPr>
        <p:sp>
          <p:nvSpPr>
            <p:cNvPr id="66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7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9" name="AutoShape 24"/>
          <p:cNvSpPr>
            <a:spLocks noChangeArrowheads="1"/>
          </p:cNvSpPr>
          <p:nvPr/>
        </p:nvSpPr>
        <p:spPr bwMode="gray">
          <a:xfrm>
            <a:off x="2743200" y="5145922"/>
            <a:ext cx="6705600" cy="4317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white">
          <a:xfrm>
            <a:off x="3581400" y="34913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white">
          <a:xfrm>
            <a:off x="3581400" y="40628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white">
          <a:xfrm>
            <a:off x="3581400" y="46482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充分利用多媒体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white">
          <a:xfrm>
            <a:off x="3581400" y="5207834"/>
            <a:ext cx="545181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站点信息的动态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AutoShape 29"/>
          <p:cNvSpPr>
            <a:spLocks noChangeArrowheads="1"/>
          </p:cNvSpPr>
          <p:nvPr/>
        </p:nvSpPr>
        <p:spPr bwMode="gray">
          <a:xfrm>
            <a:off x="2743200" y="5663447"/>
            <a:ext cx="6705600" cy="4195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white">
          <a:xfrm>
            <a:off x="3581400" y="57150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提供和用户相互沟通的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Group 31"/>
          <p:cNvGrpSpPr>
            <a:grpSpLocks/>
          </p:cNvGrpSpPr>
          <p:nvPr/>
        </p:nvGrpSpPr>
        <p:grpSpPr bwMode="auto">
          <a:xfrm>
            <a:off x="9067801" y="5285622"/>
            <a:ext cx="187325" cy="601663"/>
            <a:chOff x="960" y="1764"/>
            <a:chExt cx="130" cy="418"/>
          </a:xfrm>
        </p:grpSpPr>
        <p:sp>
          <p:nvSpPr>
            <p:cNvPr id="77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9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80" name="Group 35"/>
          <p:cNvGrpSpPr>
            <a:grpSpLocks/>
          </p:cNvGrpSpPr>
          <p:nvPr/>
        </p:nvGrpSpPr>
        <p:grpSpPr bwMode="auto">
          <a:xfrm>
            <a:off x="2895601" y="5282447"/>
            <a:ext cx="187325" cy="601663"/>
            <a:chOff x="960" y="1764"/>
            <a:chExt cx="130" cy="418"/>
          </a:xfrm>
        </p:grpSpPr>
        <p:sp>
          <p:nvSpPr>
            <p:cNvPr id="81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84" name="AutoShape 4"/>
          <p:cNvSpPr>
            <a:spLocks noChangeArrowheads="1"/>
          </p:cNvSpPr>
          <p:nvPr/>
        </p:nvSpPr>
        <p:spPr bwMode="gray">
          <a:xfrm>
            <a:off x="2743200" y="2310646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white">
          <a:xfrm>
            <a:off x="3581400" y="2353091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总体设计方案主题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鲜明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gray">
          <a:xfrm>
            <a:off x="2743200" y="1752601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87" name="Group 5"/>
          <p:cNvGrpSpPr>
            <a:grpSpLocks/>
          </p:cNvGrpSpPr>
          <p:nvPr/>
        </p:nvGrpSpPr>
        <p:grpSpPr bwMode="auto">
          <a:xfrm>
            <a:off x="9067801" y="1938339"/>
            <a:ext cx="187325" cy="601663"/>
            <a:chOff x="960" y="1764"/>
            <a:chExt cx="130" cy="418"/>
          </a:xfrm>
        </p:grpSpPr>
        <p:sp>
          <p:nvSpPr>
            <p:cNvPr id="88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0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1" name="Group 9"/>
          <p:cNvGrpSpPr>
            <a:grpSpLocks/>
          </p:cNvGrpSpPr>
          <p:nvPr/>
        </p:nvGrpSpPr>
        <p:grpSpPr bwMode="auto">
          <a:xfrm>
            <a:off x="2895601" y="1938339"/>
            <a:ext cx="187325" cy="601663"/>
            <a:chOff x="960" y="1764"/>
            <a:chExt cx="130" cy="418"/>
          </a:xfrm>
        </p:grpSpPr>
        <p:sp>
          <p:nvSpPr>
            <p:cNvPr id="92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4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95" name="Text Box 13"/>
          <p:cNvSpPr txBox="1">
            <a:spLocks noChangeArrowheads="1"/>
          </p:cNvSpPr>
          <p:nvPr/>
        </p:nvSpPr>
        <p:spPr bwMode="white">
          <a:xfrm>
            <a:off x="3581400" y="180857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以客户为中心进行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2590800" y="3766618"/>
            <a:ext cx="7010400" cy="2316344"/>
          </a:xfrm>
          <a:prstGeom prst="wedgeRoundRectCallout">
            <a:avLst>
              <a:gd name="adj1" fmla="val -33558"/>
              <a:gd name="adj2" fmla="val -73322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运用对比与调和、对称与平衡、节奏与韵律以及留白等手段，利用空间、文字、图形之间的相互关系来达到整体的均衡以及和谐的美感。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48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1060712" y="1455973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8162924" cy="422275"/>
          </a:xfrm>
        </p:spPr>
        <p:txBody>
          <a:bodyPr/>
          <a:lstStyle/>
          <a:p>
            <a:r>
              <a:rPr lang="zh-CN" altLang="en-US" dirty="0">
                <a:cs typeface="楷体_GB2312"/>
              </a:rPr>
              <a:t>设计</a:t>
            </a:r>
            <a:r>
              <a:rPr lang="en-US" altLang="zh-CN" dirty="0">
                <a:cs typeface="楷体_GB2312"/>
              </a:rPr>
              <a:t>Web</a:t>
            </a:r>
            <a:r>
              <a:rPr lang="zh-CN" altLang="en-US" dirty="0">
                <a:cs typeface="楷体_GB2312"/>
              </a:rPr>
              <a:t>站点的一般性原则</a:t>
            </a:r>
          </a:p>
          <a:p>
            <a:endParaRPr lang="zh-CN" altLang="en-US" dirty="0">
              <a:cs typeface="楷体_GB2312"/>
            </a:endParaRPr>
          </a:p>
          <a:p>
            <a:endParaRPr lang="zh-CN" altLang="en-US" dirty="0">
              <a:cs typeface="楷体_GB2312"/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2743200" y="3418305"/>
            <a:ext cx="6705600" cy="446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2743200" y="2864267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9067801" y="3050005"/>
            <a:ext cx="187325" cy="601663"/>
            <a:chOff x="960" y="1764"/>
            <a:chExt cx="130" cy="418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2895601" y="3050005"/>
            <a:ext cx="187325" cy="601663"/>
            <a:chOff x="960" y="1764"/>
            <a:chExt cx="130" cy="418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7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8" name="Text Box 13"/>
          <p:cNvSpPr txBox="1">
            <a:spLocks noChangeArrowheads="1"/>
          </p:cNvSpPr>
          <p:nvPr/>
        </p:nvSpPr>
        <p:spPr bwMode="white">
          <a:xfrm>
            <a:off x="3581400" y="2920245"/>
            <a:ext cx="529848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网页形式与内容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14"/>
          <p:cNvSpPr>
            <a:spLocks noChangeArrowheads="1"/>
          </p:cNvSpPr>
          <p:nvPr/>
        </p:nvSpPr>
        <p:spPr bwMode="gray">
          <a:xfrm>
            <a:off x="2743200" y="3991394"/>
            <a:ext cx="6705600" cy="45923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0" name="AutoShape 15"/>
          <p:cNvSpPr>
            <a:spLocks noChangeArrowheads="1"/>
          </p:cNvSpPr>
          <p:nvPr/>
        </p:nvSpPr>
        <p:spPr bwMode="gray">
          <a:xfrm>
            <a:off x="2743200" y="4589880"/>
            <a:ext cx="6705600" cy="429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61" name="Group 16"/>
          <p:cNvGrpSpPr>
            <a:grpSpLocks/>
          </p:cNvGrpSpPr>
          <p:nvPr/>
        </p:nvGrpSpPr>
        <p:grpSpPr bwMode="auto">
          <a:xfrm>
            <a:off x="9067801" y="4193004"/>
            <a:ext cx="187325" cy="601662"/>
            <a:chOff x="960" y="1764"/>
            <a:chExt cx="130" cy="418"/>
          </a:xfrm>
        </p:grpSpPr>
        <p:sp>
          <p:nvSpPr>
            <p:cNvPr id="62" name="Oval 17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2895601" y="4193004"/>
            <a:ext cx="187325" cy="601662"/>
            <a:chOff x="960" y="1764"/>
            <a:chExt cx="130" cy="418"/>
          </a:xfrm>
        </p:grpSpPr>
        <p:sp>
          <p:nvSpPr>
            <p:cNvPr id="66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7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9" name="AutoShape 24"/>
          <p:cNvSpPr>
            <a:spLocks noChangeArrowheads="1"/>
          </p:cNvSpPr>
          <p:nvPr/>
        </p:nvSpPr>
        <p:spPr bwMode="gray">
          <a:xfrm>
            <a:off x="2743200" y="5145922"/>
            <a:ext cx="6705600" cy="4317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white">
          <a:xfrm>
            <a:off x="3581400" y="34913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white">
          <a:xfrm>
            <a:off x="3581400" y="40628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white">
          <a:xfrm>
            <a:off x="3581400" y="46482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充分利用多媒体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white">
          <a:xfrm>
            <a:off x="3581400" y="5207834"/>
            <a:ext cx="545181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站点信息的动态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AutoShape 29"/>
          <p:cNvSpPr>
            <a:spLocks noChangeArrowheads="1"/>
          </p:cNvSpPr>
          <p:nvPr/>
        </p:nvSpPr>
        <p:spPr bwMode="gray">
          <a:xfrm>
            <a:off x="2743200" y="5663447"/>
            <a:ext cx="6705600" cy="4195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white">
          <a:xfrm>
            <a:off x="3581400" y="57150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提供和用户相互沟通的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Group 31"/>
          <p:cNvGrpSpPr>
            <a:grpSpLocks/>
          </p:cNvGrpSpPr>
          <p:nvPr/>
        </p:nvGrpSpPr>
        <p:grpSpPr bwMode="auto">
          <a:xfrm>
            <a:off x="9067801" y="5285622"/>
            <a:ext cx="187325" cy="601663"/>
            <a:chOff x="960" y="1764"/>
            <a:chExt cx="130" cy="418"/>
          </a:xfrm>
        </p:grpSpPr>
        <p:sp>
          <p:nvSpPr>
            <p:cNvPr id="77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9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80" name="Group 35"/>
          <p:cNvGrpSpPr>
            <a:grpSpLocks/>
          </p:cNvGrpSpPr>
          <p:nvPr/>
        </p:nvGrpSpPr>
        <p:grpSpPr bwMode="auto">
          <a:xfrm>
            <a:off x="2895601" y="5282447"/>
            <a:ext cx="187325" cy="601663"/>
            <a:chOff x="960" y="1764"/>
            <a:chExt cx="130" cy="418"/>
          </a:xfrm>
        </p:grpSpPr>
        <p:sp>
          <p:nvSpPr>
            <p:cNvPr id="81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84" name="AutoShape 4"/>
          <p:cNvSpPr>
            <a:spLocks noChangeArrowheads="1"/>
          </p:cNvSpPr>
          <p:nvPr/>
        </p:nvSpPr>
        <p:spPr bwMode="gray">
          <a:xfrm>
            <a:off x="2743200" y="2310646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white">
          <a:xfrm>
            <a:off x="3581400" y="2353091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总体设计方案主题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鲜明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gray">
          <a:xfrm>
            <a:off x="2743200" y="1752601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87" name="Group 5"/>
          <p:cNvGrpSpPr>
            <a:grpSpLocks/>
          </p:cNvGrpSpPr>
          <p:nvPr/>
        </p:nvGrpSpPr>
        <p:grpSpPr bwMode="auto">
          <a:xfrm>
            <a:off x="9067801" y="1938339"/>
            <a:ext cx="187325" cy="601663"/>
            <a:chOff x="960" y="1764"/>
            <a:chExt cx="130" cy="418"/>
          </a:xfrm>
        </p:grpSpPr>
        <p:sp>
          <p:nvSpPr>
            <p:cNvPr id="88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0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1" name="Group 9"/>
          <p:cNvGrpSpPr>
            <a:grpSpLocks/>
          </p:cNvGrpSpPr>
          <p:nvPr/>
        </p:nvGrpSpPr>
        <p:grpSpPr bwMode="auto">
          <a:xfrm>
            <a:off x="2895601" y="1938339"/>
            <a:ext cx="187325" cy="601663"/>
            <a:chOff x="960" y="1764"/>
            <a:chExt cx="130" cy="418"/>
          </a:xfrm>
        </p:grpSpPr>
        <p:sp>
          <p:nvSpPr>
            <p:cNvPr id="92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4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95" name="Text Box 13"/>
          <p:cNvSpPr txBox="1">
            <a:spLocks noChangeArrowheads="1"/>
          </p:cNvSpPr>
          <p:nvPr/>
        </p:nvSpPr>
        <p:spPr bwMode="white">
          <a:xfrm>
            <a:off x="3581400" y="180857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以客户为中心进行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2590800" y="4193004"/>
            <a:ext cx="7010400" cy="1889958"/>
          </a:xfrm>
          <a:prstGeom prst="wedgeRoundRectCallout">
            <a:avLst>
              <a:gd name="adj1" fmla="val -33558"/>
              <a:gd name="adj2" fmla="val -73322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应遵循结构清晰、导向清楚、使用方便的原则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。使用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一些醒目的标题或文字来突出产品与服务，在导航设计中使用超文本链接或图片链接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，且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页面之间的链接关系要一目了然。</a:t>
            </a:r>
          </a:p>
        </p:txBody>
      </p:sp>
    </p:spTree>
    <p:extLst>
      <p:ext uri="{BB962C8B-B14F-4D97-AF65-F5344CB8AC3E}">
        <p14:creationId xmlns:p14="http://schemas.microsoft.com/office/powerpoint/2010/main" val="138401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1060712" y="1455973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8162924" cy="422275"/>
          </a:xfrm>
        </p:spPr>
        <p:txBody>
          <a:bodyPr/>
          <a:lstStyle/>
          <a:p>
            <a:r>
              <a:rPr lang="zh-CN" altLang="en-US" dirty="0">
                <a:cs typeface="楷体_GB2312"/>
              </a:rPr>
              <a:t>设计</a:t>
            </a:r>
            <a:r>
              <a:rPr lang="en-US" altLang="zh-CN" dirty="0">
                <a:cs typeface="楷体_GB2312"/>
              </a:rPr>
              <a:t>Web</a:t>
            </a:r>
            <a:r>
              <a:rPr lang="zh-CN" altLang="en-US" dirty="0">
                <a:cs typeface="楷体_GB2312"/>
              </a:rPr>
              <a:t>站点的一般性原则</a:t>
            </a:r>
          </a:p>
          <a:p>
            <a:endParaRPr lang="zh-CN" altLang="en-US" dirty="0">
              <a:cs typeface="楷体_GB2312"/>
            </a:endParaRPr>
          </a:p>
          <a:p>
            <a:endParaRPr lang="zh-CN" altLang="en-US" dirty="0">
              <a:cs typeface="楷体_GB2312"/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2743200" y="3418305"/>
            <a:ext cx="6705600" cy="446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2743200" y="2864267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9067801" y="3050005"/>
            <a:ext cx="187325" cy="601663"/>
            <a:chOff x="960" y="1764"/>
            <a:chExt cx="130" cy="418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2895601" y="3050005"/>
            <a:ext cx="187325" cy="601663"/>
            <a:chOff x="960" y="1764"/>
            <a:chExt cx="130" cy="418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7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8" name="Text Box 13"/>
          <p:cNvSpPr txBox="1">
            <a:spLocks noChangeArrowheads="1"/>
          </p:cNvSpPr>
          <p:nvPr/>
        </p:nvSpPr>
        <p:spPr bwMode="white">
          <a:xfrm>
            <a:off x="3581400" y="2920245"/>
            <a:ext cx="529848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网页形式与内容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14"/>
          <p:cNvSpPr>
            <a:spLocks noChangeArrowheads="1"/>
          </p:cNvSpPr>
          <p:nvPr/>
        </p:nvSpPr>
        <p:spPr bwMode="gray">
          <a:xfrm>
            <a:off x="2743200" y="3991394"/>
            <a:ext cx="6705600" cy="45923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0" name="AutoShape 15"/>
          <p:cNvSpPr>
            <a:spLocks noChangeArrowheads="1"/>
          </p:cNvSpPr>
          <p:nvPr/>
        </p:nvSpPr>
        <p:spPr bwMode="gray">
          <a:xfrm>
            <a:off x="2743200" y="4589880"/>
            <a:ext cx="6705600" cy="429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61" name="Group 16"/>
          <p:cNvGrpSpPr>
            <a:grpSpLocks/>
          </p:cNvGrpSpPr>
          <p:nvPr/>
        </p:nvGrpSpPr>
        <p:grpSpPr bwMode="auto">
          <a:xfrm>
            <a:off x="9067801" y="4193004"/>
            <a:ext cx="187325" cy="601662"/>
            <a:chOff x="960" y="1764"/>
            <a:chExt cx="130" cy="418"/>
          </a:xfrm>
        </p:grpSpPr>
        <p:sp>
          <p:nvSpPr>
            <p:cNvPr id="62" name="Oval 17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2895601" y="4193004"/>
            <a:ext cx="187325" cy="601662"/>
            <a:chOff x="960" y="1764"/>
            <a:chExt cx="130" cy="418"/>
          </a:xfrm>
        </p:grpSpPr>
        <p:sp>
          <p:nvSpPr>
            <p:cNvPr id="66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7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9" name="AutoShape 24"/>
          <p:cNvSpPr>
            <a:spLocks noChangeArrowheads="1"/>
          </p:cNvSpPr>
          <p:nvPr/>
        </p:nvSpPr>
        <p:spPr bwMode="gray">
          <a:xfrm>
            <a:off x="2743200" y="5145922"/>
            <a:ext cx="6705600" cy="4317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white">
          <a:xfrm>
            <a:off x="3581400" y="34913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white">
          <a:xfrm>
            <a:off x="3581400" y="40628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white">
          <a:xfrm>
            <a:off x="3581400" y="46482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充分利用多媒体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white">
          <a:xfrm>
            <a:off x="3581400" y="5207834"/>
            <a:ext cx="545181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站点信息的动态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AutoShape 29"/>
          <p:cNvSpPr>
            <a:spLocks noChangeArrowheads="1"/>
          </p:cNvSpPr>
          <p:nvPr/>
        </p:nvSpPr>
        <p:spPr bwMode="gray">
          <a:xfrm>
            <a:off x="2743200" y="5663447"/>
            <a:ext cx="6705600" cy="4195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white">
          <a:xfrm>
            <a:off x="3581400" y="57150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提供和用户相互沟通的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Group 31"/>
          <p:cNvGrpSpPr>
            <a:grpSpLocks/>
          </p:cNvGrpSpPr>
          <p:nvPr/>
        </p:nvGrpSpPr>
        <p:grpSpPr bwMode="auto">
          <a:xfrm>
            <a:off x="9067801" y="5285622"/>
            <a:ext cx="187325" cy="601663"/>
            <a:chOff x="960" y="1764"/>
            <a:chExt cx="130" cy="418"/>
          </a:xfrm>
        </p:grpSpPr>
        <p:sp>
          <p:nvSpPr>
            <p:cNvPr id="77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9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80" name="Group 35"/>
          <p:cNvGrpSpPr>
            <a:grpSpLocks/>
          </p:cNvGrpSpPr>
          <p:nvPr/>
        </p:nvGrpSpPr>
        <p:grpSpPr bwMode="auto">
          <a:xfrm>
            <a:off x="2895601" y="5282447"/>
            <a:ext cx="187325" cy="601663"/>
            <a:chOff x="960" y="1764"/>
            <a:chExt cx="130" cy="418"/>
          </a:xfrm>
        </p:grpSpPr>
        <p:sp>
          <p:nvSpPr>
            <p:cNvPr id="81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84" name="AutoShape 4"/>
          <p:cNvSpPr>
            <a:spLocks noChangeArrowheads="1"/>
          </p:cNvSpPr>
          <p:nvPr/>
        </p:nvSpPr>
        <p:spPr bwMode="gray">
          <a:xfrm>
            <a:off x="2743200" y="2310646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white">
          <a:xfrm>
            <a:off x="3581400" y="2353091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总体设计方案主题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鲜明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gray">
          <a:xfrm>
            <a:off x="2743200" y="1752601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87" name="Group 5"/>
          <p:cNvGrpSpPr>
            <a:grpSpLocks/>
          </p:cNvGrpSpPr>
          <p:nvPr/>
        </p:nvGrpSpPr>
        <p:grpSpPr bwMode="auto">
          <a:xfrm>
            <a:off x="9067801" y="1938339"/>
            <a:ext cx="187325" cy="601663"/>
            <a:chOff x="960" y="1764"/>
            <a:chExt cx="130" cy="418"/>
          </a:xfrm>
        </p:grpSpPr>
        <p:sp>
          <p:nvSpPr>
            <p:cNvPr id="88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0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1" name="Group 9"/>
          <p:cNvGrpSpPr>
            <a:grpSpLocks/>
          </p:cNvGrpSpPr>
          <p:nvPr/>
        </p:nvGrpSpPr>
        <p:grpSpPr bwMode="auto">
          <a:xfrm>
            <a:off x="2895601" y="1938339"/>
            <a:ext cx="187325" cy="601663"/>
            <a:chOff x="960" y="1764"/>
            <a:chExt cx="130" cy="418"/>
          </a:xfrm>
        </p:grpSpPr>
        <p:sp>
          <p:nvSpPr>
            <p:cNvPr id="92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4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95" name="Text Box 13"/>
          <p:cNvSpPr txBox="1">
            <a:spLocks noChangeArrowheads="1"/>
          </p:cNvSpPr>
          <p:nvPr/>
        </p:nvSpPr>
        <p:spPr bwMode="white">
          <a:xfrm>
            <a:off x="3581400" y="180857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以客户为中心进行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2590800" y="4648200"/>
            <a:ext cx="7010400" cy="1434762"/>
          </a:xfrm>
          <a:prstGeom prst="wedgeRoundRectCallout">
            <a:avLst>
              <a:gd name="adj1" fmla="val -33558"/>
              <a:gd name="adj2" fmla="val -73322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通过网页减肥、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Ajax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技术等来加快访问速度，避免使用过多的图片及尺寸过大的图片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3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1060712" y="1455973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8162924" cy="422275"/>
          </a:xfrm>
        </p:spPr>
        <p:txBody>
          <a:bodyPr/>
          <a:lstStyle/>
          <a:p>
            <a:r>
              <a:rPr lang="zh-CN" altLang="en-US" dirty="0">
                <a:cs typeface="楷体_GB2312"/>
              </a:rPr>
              <a:t>设计</a:t>
            </a:r>
            <a:r>
              <a:rPr lang="en-US" altLang="zh-CN" dirty="0">
                <a:cs typeface="楷体_GB2312"/>
              </a:rPr>
              <a:t>Web</a:t>
            </a:r>
            <a:r>
              <a:rPr lang="zh-CN" altLang="en-US" dirty="0">
                <a:cs typeface="楷体_GB2312"/>
              </a:rPr>
              <a:t>站点的一般性原则</a:t>
            </a:r>
          </a:p>
          <a:p>
            <a:endParaRPr lang="zh-CN" altLang="en-US" dirty="0">
              <a:cs typeface="楷体_GB2312"/>
            </a:endParaRPr>
          </a:p>
          <a:p>
            <a:endParaRPr lang="zh-CN" altLang="en-US" dirty="0">
              <a:cs typeface="楷体_GB2312"/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2743200" y="3418305"/>
            <a:ext cx="6705600" cy="446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2743200" y="2864267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9067801" y="3050005"/>
            <a:ext cx="187325" cy="601663"/>
            <a:chOff x="960" y="1764"/>
            <a:chExt cx="130" cy="418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2895601" y="3050005"/>
            <a:ext cx="187325" cy="601663"/>
            <a:chOff x="960" y="1764"/>
            <a:chExt cx="130" cy="418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7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8" name="Text Box 13"/>
          <p:cNvSpPr txBox="1">
            <a:spLocks noChangeArrowheads="1"/>
          </p:cNvSpPr>
          <p:nvPr/>
        </p:nvSpPr>
        <p:spPr bwMode="white">
          <a:xfrm>
            <a:off x="3581400" y="2920245"/>
            <a:ext cx="529848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网页形式与内容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14"/>
          <p:cNvSpPr>
            <a:spLocks noChangeArrowheads="1"/>
          </p:cNvSpPr>
          <p:nvPr/>
        </p:nvSpPr>
        <p:spPr bwMode="gray">
          <a:xfrm>
            <a:off x="2743200" y="3991394"/>
            <a:ext cx="6705600" cy="45923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0" name="AutoShape 15"/>
          <p:cNvSpPr>
            <a:spLocks noChangeArrowheads="1"/>
          </p:cNvSpPr>
          <p:nvPr/>
        </p:nvSpPr>
        <p:spPr bwMode="gray">
          <a:xfrm>
            <a:off x="2743200" y="4589880"/>
            <a:ext cx="6705600" cy="429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61" name="Group 16"/>
          <p:cNvGrpSpPr>
            <a:grpSpLocks/>
          </p:cNvGrpSpPr>
          <p:nvPr/>
        </p:nvGrpSpPr>
        <p:grpSpPr bwMode="auto">
          <a:xfrm>
            <a:off x="9067801" y="4193004"/>
            <a:ext cx="187325" cy="601662"/>
            <a:chOff x="960" y="1764"/>
            <a:chExt cx="130" cy="418"/>
          </a:xfrm>
        </p:grpSpPr>
        <p:sp>
          <p:nvSpPr>
            <p:cNvPr id="62" name="Oval 17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2895601" y="4193004"/>
            <a:ext cx="187325" cy="601662"/>
            <a:chOff x="960" y="1764"/>
            <a:chExt cx="130" cy="418"/>
          </a:xfrm>
        </p:grpSpPr>
        <p:sp>
          <p:nvSpPr>
            <p:cNvPr id="66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7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9" name="AutoShape 24"/>
          <p:cNvSpPr>
            <a:spLocks noChangeArrowheads="1"/>
          </p:cNvSpPr>
          <p:nvPr/>
        </p:nvSpPr>
        <p:spPr bwMode="gray">
          <a:xfrm>
            <a:off x="2743200" y="5145922"/>
            <a:ext cx="6705600" cy="4317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white">
          <a:xfrm>
            <a:off x="3581400" y="34913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white">
          <a:xfrm>
            <a:off x="3581400" y="40628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white">
          <a:xfrm>
            <a:off x="3581400" y="46482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充分利用多媒体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white">
          <a:xfrm>
            <a:off x="3581400" y="5207834"/>
            <a:ext cx="545181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站点信息的动态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AutoShape 29"/>
          <p:cNvSpPr>
            <a:spLocks noChangeArrowheads="1"/>
          </p:cNvSpPr>
          <p:nvPr/>
        </p:nvSpPr>
        <p:spPr bwMode="gray">
          <a:xfrm>
            <a:off x="2743200" y="5663447"/>
            <a:ext cx="6705600" cy="4195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white">
          <a:xfrm>
            <a:off x="3581400" y="57150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提供和用户相互沟通的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Group 31"/>
          <p:cNvGrpSpPr>
            <a:grpSpLocks/>
          </p:cNvGrpSpPr>
          <p:nvPr/>
        </p:nvGrpSpPr>
        <p:grpSpPr bwMode="auto">
          <a:xfrm>
            <a:off x="9067801" y="5285622"/>
            <a:ext cx="187325" cy="601663"/>
            <a:chOff x="960" y="1764"/>
            <a:chExt cx="130" cy="418"/>
          </a:xfrm>
        </p:grpSpPr>
        <p:sp>
          <p:nvSpPr>
            <p:cNvPr id="77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9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80" name="Group 35"/>
          <p:cNvGrpSpPr>
            <a:grpSpLocks/>
          </p:cNvGrpSpPr>
          <p:nvPr/>
        </p:nvGrpSpPr>
        <p:grpSpPr bwMode="auto">
          <a:xfrm>
            <a:off x="2895601" y="5282447"/>
            <a:ext cx="187325" cy="601663"/>
            <a:chOff x="960" y="1764"/>
            <a:chExt cx="130" cy="418"/>
          </a:xfrm>
        </p:grpSpPr>
        <p:sp>
          <p:nvSpPr>
            <p:cNvPr id="81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84" name="AutoShape 4"/>
          <p:cNvSpPr>
            <a:spLocks noChangeArrowheads="1"/>
          </p:cNvSpPr>
          <p:nvPr/>
        </p:nvSpPr>
        <p:spPr bwMode="gray">
          <a:xfrm>
            <a:off x="2743200" y="2310646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white">
          <a:xfrm>
            <a:off x="3581400" y="2353091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总体设计方案主题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鲜明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gray">
          <a:xfrm>
            <a:off x="2743200" y="1752601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87" name="Group 5"/>
          <p:cNvGrpSpPr>
            <a:grpSpLocks/>
          </p:cNvGrpSpPr>
          <p:nvPr/>
        </p:nvGrpSpPr>
        <p:grpSpPr bwMode="auto">
          <a:xfrm>
            <a:off x="9067801" y="1938339"/>
            <a:ext cx="187325" cy="601663"/>
            <a:chOff x="960" y="1764"/>
            <a:chExt cx="130" cy="418"/>
          </a:xfrm>
        </p:grpSpPr>
        <p:sp>
          <p:nvSpPr>
            <p:cNvPr id="88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0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1" name="Group 9"/>
          <p:cNvGrpSpPr>
            <a:grpSpLocks/>
          </p:cNvGrpSpPr>
          <p:nvPr/>
        </p:nvGrpSpPr>
        <p:grpSpPr bwMode="auto">
          <a:xfrm>
            <a:off x="2895601" y="1938339"/>
            <a:ext cx="187325" cy="601663"/>
            <a:chOff x="960" y="1764"/>
            <a:chExt cx="130" cy="418"/>
          </a:xfrm>
        </p:grpSpPr>
        <p:sp>
          <p:nvSpPr>
            <p:cNvPr id="92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4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95" name="Text Box 13"/>
          <p:cNvSpPr txBox="1">
            <a:spLocks noChangeArrowheads="1"/>
          </p:cNvSpPr>
          <p:nvPr/>
        </p:nvSpPr>
        <p:spPr bwMode="white">
          <a:xfrm>
            <a:off x="3581400" y="180857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以客户为中心进行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2590800" y="1752601"/>
            <a:ext cx="7010400" cy="2194549"/>
          </a:xfrm>
          <a:prstGeom prst="wedgeRoundRectCallout">
            <a:avLst>
              <a:gd name="adj1" fmla="val -32522"/>
              <a:gd name="adj2" fmla="val 81393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为了吸引浏览者的注意力，页面内容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可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采用动画、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Flash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等形式来表现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7262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1060712" y="1455973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8162924" cy="422275"/>
          </a:xfrm>
        </p:spPr>
        <p:txBody>
          <a:bodyPr/>
          <a:lstStyle/>
          <a:p>
            <a:r>
              <a:rPr lang="zh-CN" altLang="en-US" dirty="0">
                <a:cs typeface="楷体_GB2312"/>
              </a:rPr>
              <a:t>设计</a:t>
            </a:r>
            <a:r>
              <a:rPr lang="en-US" altLang="zh-CN" dirty="0">
                <a:cs typeface="楷体_GB2312"/>
              </a:rPr>
              <a:t>Web</a:t>
            </a:r>
            <a:r>
              <a:rPr lang="zh-CN" altLang="en-US" dirty="0">
                <a:cs typeface="楷体_GB2312"/>
              </a:rPr>
              <a:t>站点的一般性原则</a:t>
            </a:r>
          </a:p>
          <a:p>
            <a:endParaRPr lang="zh-CN" altLang="en-US" dirty="0">
              <a:cs typeface="楷体_GB2312"/>
            </a:endParaRPr>
          </a:p>
          <a:p>
            <a:endParaRPr lang="zh-CN" altLang="en-US" dirty="0">
              <a:cs typeface="楷体_GB2312"/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2743200" y="3418305"/>
            <a:ext cx="6705600" cy="446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2743200" y="2864267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9067801" y="3050005"/>
            <a:ext cx="187325" cy="601663"/>
            <a:chOff x="960" y="1764"/>
            <a:chExt cx="130" cy="418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2895601" y="3050005"/>
            <a:ext cx="187325" cy="601663"/>
            <a:chOff x="960" y="1764"/>
            <a:chExt cx="130" cy="418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7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8" name="Text Box 13"/>
          <p:cNvSpPr txBox="1">
            <a:spLocks noChangeArrowheads="1"/>
          </p:cNvSpPr>
          <p:nvPr/>
        </p:nvSpPr>
        <p:spPr bwMode="white">
          <a:xfrm>
            <a:off x="3581400" y="2920245"/>
            <a:ext cx="529848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网页形式与内容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14"/>
          <p:cNvSpPr>
            <a:spLocks noChangeArrowheads="1"/>
          </p:cNvSpPr>
          <p:nvPr/>
        </p:nvSpPr>
        <p:spPr bwMode="gray">
          <a:xfrm>
            <a:off x="2743200" y="3991394"/>
            <a:ext cx="6705600" cy="45923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0" name="AutoShape 15"/>
          <p:cNvSpPr>
            <a:spLocks noChangeArrowheads="1"/>
          </p:cNvSpPr>
          <p:nvPr/>
        </p:nvSpPr>
        <p:spPr bwMode="gray">
          <a:xfrm>
            <a:off x="2743200" y="4589880"/>
            <a:ext cx="6705600" cy="429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61" name="Group 16"/>
          <p:cNvGrpSpPr>
            <a:grpSpLocks/>
          </p:cNvGrpSpPr>
          <p:nvPr/>
        </p:nvGrpSpPr>
        <p:grpSpPr bwMode="auto">
          <a:xfrm>
            <a:off x="9067801" y="4193004"/>
            <a:ext cx="187325" cy="601662"/>
            <a:chOff x="960" y="1764"/>
            <a:chExt cx="130" cy="418"/>
          </a:xfrm>
        </p:grpSpPr>
        <p:sp>
          <p:nvSpPr>
            <p:cNvPr id="62" name="Oval 17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2895601" y="4193004"/>
            <a:ext cx="187325" cy="601662"/>
            <a:chOff x="960" y="1764"/>
            <a:chExt cx="130" cy="418"/>
          </a:xfrm>
        </p:grpSpPr>
        <p:sp>
          <p:nvSpPr>
            <p:cNvPr id="66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7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9" name="AutoShape 24"/>
          <p:cNvSpPr>
            <a:spLocks noChangeArrowheads="1"/>
          </p:cNvSpPr>
          <p:nvPr/>
        </p:nvSpPr>
        <p:spPr bwMode="gray">
          <a:xfrm>
            <a:off x="2743200" y="5145922"/>
            <a:ext cx="6705600" cy="4317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white">
          <a:xfrm>
            <a:off x="3581400" y="34913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white">
          <a:xfrm>
            <a:off x="3581400" y="40628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white">
          <a:xfrm>
            <a:off x="3581400" y="46482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充分利用多媒体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white">
          <a:xfrm>
            <a:off x="3581400" y="5207834"/>
            <a:ext cx="545181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站点信息的动态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AutoShape 29"/>
          <p:cNvSpPr>
            <a:spLocks noChangeArrowheads="1"/>
          </p:cNvSpPr>
          <p:nvPr/>
        </p:nvSpPr>
        <p:spPr bwMode="gray">
          <a:xfrm>
            <a:off x="2743200" y="5663447"/>
            <a:ext cx="6705600" cy="4195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white">
          <a:xfrm>
            <a:off x="3581400" y="57150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提供和用户相互沟通的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Group 31"/>
          <p:cNvGrpSpPr>
            <a:grpSpLocks/>
          </p:cNvGrpSpPr>
          <p:nvPr/>
        </p:nvGrpSpPr>
        <p:grpSpPr bwMode="auto">
          <a:xfrm>
            <a:off x="9067801" y="5285622"/>
            <a:ext cx="187325" cy="601663"/>
            <a:chOff x="960" y="1764"/>
            <a:chExt cx="130" cy="418"/>
          </a:xfrm>
        </p:grpSpPr>
        <p:sp>
          <p:nvSpPr>
            <p:cNvPr id="77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9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80" name="Group 35"/>
          <p:cNvGrpSpPr>
            <a:grpSpLocks/>
          </p:cNvGrpSpPr>
          <p:nvPr/>
        </p:nvGrpSpPr>
        <p:grpSpPr bwMode="auto">
          <a:xfrm>
            <a:off x="2895601" y="5282447"/>
            <a:ext cx="187325" cy="601663"/>
            <a:chOff x="960" y="1764"/>
            <a:chExt cx="130" cy="418"/>
          </a:xfrm>
        </p:grpSpPr>
        <p:sp>
          <p:nvSpPr>
            <p:cNvPr id="81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84" name="AutoShape 4"/>
          <p:cNvSpPr>
            <a:spLocks noChangeArrowheads="1"/>
          </p:cNvSpPr>
          <p:nvPr/>
        </p:nvSpPr>
        <p:spPr bwMode="gray">
          <a:xfrm>
            <a:off x="2743200" y="2310646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white">
          <a:xfrm>
            <a:off x="3581400" y="2353091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总体设计方案主题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鲜明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gray">
          <a:xfrm>
            <a:off x="2743200" y="1752601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87" name="Group 5"/>
          <p:cNvGrpSpPr>
            <a:grpSpLocks/>
          </p:cNvGrpSpPr>
          <p:nvPr/>
        </p:nvGrpSpPr>
        <p:grpSpPr bwMode="auto">
          <a:xfrm>
            <a:off x="9067801" y="1938339"/>
            <a:ext cx="187325" cy="601663"/>
            <a:chOff x="960" y="1764"/>
            <a:chExt cx="130" cy="418"/>
          </a:xfrm>
        </p:grpSpPr>
        <p:sp>
          <p:nvSpPr>
            <p:cNvPr id="88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0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1" name="Group 9"/>
          <p:cNvGrpSpPr>
            <a:grpSpLocks/>
          </p:cNvGrpSpPr>
          <p:nvPr/>
        </p:nvGrpSpPr>
        <p:grpSpPr bwMode="auto">
          <a:xfrm>
            <a:off x="2895601" y="1938339"/>
            <a:ext cx="187325" cy="601663"/>
            <a:chOff x="960" y="1764"/>
            <a:chExt cx="130" cy="418"/>
          </a:xfrm>
        </p:grpSpPr>
        <p:sp>
          <p:nvSpPr>
            <p:cNvPr id="92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4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95" name="Text Box 13"/>
          <p:cNvSpPr txBox="1">
            <a:spLocks noChangeArrowheads="1"/>
          </p:cNvSpPr>
          <p:nvPr/>
        </p:nvSpPr>
        <p:spPr bwMode="white">
          <a:xfrm>
            <a:off x="3581400" y="180857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以客户为中心进行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2590800" y="1752601"/>
            <a:ext cx="7010400" cy="2670485"/>
          </a:xfrm>
          <a:prstGeom prst="wedgeRoundRectCallout">
            <a:avLst>
              <a:gd name="adj1" fmla="val -32315"/>
              <a:gd name="adj2" fmla="val 82186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站点信息的不断更新，会让浏览者了解企业的最新发展动态和网上服务等，同时也会帮助企业建立良好的形象。应在后台建立信息的动态发布机制及时更新企业站点内容。</a:t>
            </a:r>
          </a:p>
        </p:txBody>
      </p:sp>
    </p:spTree>
    <p:extLst>
      <p:ext uri="{BB962C8B-B14F-4D97-AF65-F5344CB8AC3E}">
        <p14:creationId xmlns:p14="http://schemas.microsoft.com/office/powerpoint/2010/main" val="365136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1060712" y="1455973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8162924" cy="422275"/>
          </a:xfrm>
        </p:spPr>
        <p:txBody>
          <a:bodyPr/>
          <a:lstStyle/>
          <a:p>
            <a:r>
              <a:rPr lang="zh-CN" altLang="en-US" dirty="0">
                <a:cs typeface="楷体_GB2312"/>
              </a:rPr>
              <a:t>设计</a:t>
            </a:r>
            <a:r>
              <a:rPr lang="en-US" altLang="zh-CN" dirty="0">
                <a:cs typeface="楷体_GB2312"/>
              </a:rPr>
              <a:t>Web</a:t>
            </a:r>
            <a:r>
              <a:rPr lang="zh-CN" altLang="en-US" dirty="0">
                <a:cs typeface="楷体_GB2312"/>
              </a:rPr>
              <a:t>站点的一般性原则</a:t>
            </a:r>
          </a:p>
          <a:p>
            <a:endParaRPr lang="zh-CN" altLang="en-US" dirty="0">
              <a:cs typeface="楷体_GB2312"/>
            </a:endParaRPr>
          </a:p>
          <a:p>
            <a:endParaRPr lang="zh-CN" altLang="en-US" dirty="0">
              <a:cs typeface="楷体_GB2312"/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2743200" y="3418305"/>
            <a:ext cx="6705600" cy="446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2743200" y="2864267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9067801" y="3050005"/>
            <a:ext cx="187325" cy="601663"/>
            <a:chOff x="960" y="1764"/>
            <a:chExt cx="130" cy="418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2895601" y="3050005"/>
            <a:ext cx="187325" cy="601663"/>
            <a:chOff x="960" y="1764"/>
            <a:chExt cx="130" cy="418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7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8" name="Text Box 13"/>
          <p:cNvSpPr txBox="1">
            <a:spLocks noChangeArrowheads="1"/>
          </p:cNvSpPr>
          <p:nvPr/>
        </p:nvSpPr>
        <p:spPr bwMode="white">
          <a:xfrm>
            <a:off x="3581400" y="2920245"/>
            <a:ext cx="529848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网页形式与内容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14"/>
          <p:cNvSpPr>
            <a:spLocks noChangeArrowheads="1"/>
          </p:cNvSpPr>
          <p:nvPr/>
        </p:nvSpPr>
        <p:spPr bwMode="gray">
          <a:xfrm>
            <a:off x="2743200" y="3991394"/>
            <a:ext cx="6705600" cy="45923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0" name="AutoShape 15"/>
          <p:cNvSpPr>
            <a:spLocks noChangeArrowheads="1"/>
          </p:cNvSpPr>
          <p:nvPr/>
        </p:nvSpPr>
        <p:spPr bwMode="gray">
          <a:xfrm>
            <a:off x="2743200" y="4589880"/>
            <a:ext cx="6705600" cy="429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61" name="Group 16"/>
          <p:cNvGrpSpPr>
            <a:grpSpLocks/>
          </p:cNvGrpSpPr>
          <p:nvPr/>
        </p:nvGrpSpPr>
        <p:grpSpPr bwMode="auto">
          <a:xfrm>
            <a:off x="9067801" y="4193004"/>
            <a:ext cx="187325" cy="601662"/>
            <a:chOff x="960" y="1764"/>
            <a:chExt cx="130" cy="418"/>
          </a:xfrm>
        </p:grpSpPr>
        <p:sp>
          <p:nvSpPr>
            <p:cNvPr id="62" name="Oval 17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2895601" y="4193004"/>
            <a:ext cx="187325" cy="601662"/>
            <a:chOff x="960" y="1764"/>
            <a:chExt cx="130" cy="418"/>
          </a:xfrm>
        </p:grpSpPr>
        <p:sp>
          <p:nvSpPr>
            <p:cNvPr id="66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7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9" name="AutoShape 24"/>
          <p:cNvSpPr>
            <a:spLocks noChangeArrowheads="1"/>
          </p:cNvSpPr>
          <p:nvPr/>
        </p:nvSpPr>
        <p:spPr bwMode="gray">
          <a:xfrm>
            <a:off x="2743200" y="5145922"/>
            <a:ext cx="6705600" cy="4317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white">
          <a:xfrm>
            <a:off x="3581400" y="34913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white">
          <a:xfrm>
            <a:off x="3581400" y="40628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white">
          <a:xfrm>
            <a:off x="3581400" y="46482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充分利用多媒体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white">
          <a:xfrm>
            <a:off x="3581400" y="5207834"/>
            <a:ext cx="545181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站点信息的动态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AutoShape 29"/>
          <p:cNvSpPr>
            <a:spLocks noChangeArrowheads="1"/>
          </p:cNvSpPr>
          <p:nvPr/>
        </p:nvSpPr>
        <p:spPr bwMode="gray">
          <a:xfrm>
            <a:off x="2743200" y="5663447"/>
            <a:ext cx="6705600" cy="4195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white">
          <a:xfrm>
            <a:off x="3581400" y="57150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提供和用户相互沟通的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Group 31"/>
          <p:cNvGrpSpPr>
            <a:grpSpLocks/>
          </p:cNvGrpSpPr>
          <p:nvPr/>
        </p:nvGrpSpPr>
        <p:grpSpPr bwMode="auto">
          <a:xfrm>
            <a:off x="9067801" y="5285622"/>
            <a:ext cx="187325" cy="601663"/>
            <a:chOff x="960" y="1764"/>
            <a:chExt cx="130" cy="418"/>
          </a:xfrm>
        </p:grpSpPr>
        <p:sp>
          <p:nvSpPr>
            <p:cNvPr id="77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9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80" name="Group 35"/>
          <p:cNvGrpSpPr>
            <a:grpSpLocks/>
          </p:cNvGrpSpPr>
          <p:nvPr/>
        </p:nvGrpSpPr>
        <p:grpSpPr bwMode="auto">
          <a:xfrm>
            <a:off x="2895601" y="5282447"/>
            <a:ext cx="187325" cy="601663"/>
            <a:chOff x="960" y="1764"/>
            <a:chExt cx="130" cy="418"/>
          </a:xfrm>
        </p:grpSpPr>
        <p:sp>
          <p:nvSpPr>
            <p:cNvPr id="81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84" name="AutoShape 4"/>
          <p:cNvSpPr>
            <a:spLocks noChangeArrowheads="1"/>
          </p:cNvSpPr>
          <p:nvPr/>
        </p:nvSpPr>
        <p:spPr bwMode="gray">
          <a:xfrm>
            <a:off x="2743200" y="2310646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white">
          <a:xfrm>
            <a:off x="3581400" y="2353091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总体设计方案主题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鲜明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gray">
          <a:xfrm>
            <a:off x="2743200" y="1752601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87" name="Group 5"/>
          <p:cNvGrpSpPr>
            <a:grpSpLocks/>
          </p:cNvGrpSpPr>
          <p:nvPr/>
        </p:nvGrpSpPr>
        <p:grpSpPr bwMode="auto">
          <a:xfrm>
            <a:off x="9067801" y="1938339"/>
            <a:ext cx="187325" cy="601663"/>
            <a:chOff x="960" y="1764"/>
            <a:chExt cx="130" cy="418"/>
          </a:xfrm>
        </p:grpSpPr>
        <p:sp>
          <p:nvSpPr>
            <p:cNvPr id="88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0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1" name="Group 9"/>
          <p:cNvGrpSpPr>
            <a:grpSpLocks/>
          </p:cNvGrpSpPr>
          <p:nvPr/>
        </p:nvGrpSpPr>
        <p:grpSpPr bwMode="auto">
          <a:xfrm>
            <a:off x="2895601" y="1938339"/>
            <a:ext cx="187325" cy="601663"/>
            <a:chOff x="960" y="1764"/>
            <a:chExt cx="130" cy="418"/>
          </a:xfrm>
        </p:grpSpPr>
        <p:sp>
          <p:nvSpPr>
            <p:cNvPr id="92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4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95" name="Text Box 13"/>
          <p:cNvSpPr txBox="1">
            <a:spLocks noChangeArrowheads="1"/>
          </p:cNvSpPr>
          <p:nvPr/>
        </p:nvSpPr>
        <p:spPr bwMode="white">
          <a:xfrm>
            <a:off x="3581400" y="180857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以客户为中心进行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2590800" y="1752601"/>
            <a:ext cx="7010400" cy="3042065"/>
          </a:xfrm>
          <a:prstGeom prst="wedgeRoundRectCallout">
            <a:avLst>
              <a:gd name="adj1" fmla="val -32315"/>
              <a:gd name="adj2" fmla="val 82186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应建立和用户的沟通渠道，例如建立留言板和在线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E-mail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系统、短消息等</a:t>
            </a:r>
          </a:p>
        </p:txBody>
      </p:sp>
    </p:spTree>
    <p:extLst>
      <p:ext uri="{BB962C8B-B14F-4D97-AF65-F5344CB8AC3E}">
        <p14:creationId xmlns:p14="http://schemas.microsoft.com/office/powerpoint/2010/main" val="28141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2155826" y="1981200"/>
            <a:ext cx="7775575" cy="304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8.1 </a:t>
            </a:r>
            <a:r>
              <a:rPr lang="zh-CN" altLang="en-US" b="1" dirty="0" smtClean="0"/>
              <a:t>关于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站点规划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8.2 </a:t>
            </a:r>
            <a:r>
              <a:rPr lang="zh-CN" altLang="en-US" sz="2000" dirty="0" smtClean="0"/>
              <a:t>建设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站点的一般步骤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8.3  Web</a:t>
            </a:r>
            <a:r>
              <a:rPr lang="zh-CN" altLang="en-US" sz="2000" dirty="0"/>
              <a:t>站点性能优化及安全性</a:t>
            </a:r>
          </a:p>
        </p:txBody>
      </p:sp>
      <p:sp>
        <p:nvSpPr>
          <p:cNvPr id="23555" name="标题 2"/>
          <p:cNvSpPr>
            <a:spLocks noGrp="1"/>
          </p:cNvSpPr>
          <p:nvPr>
            <p:ph type="title"/>
          </p:nvPr>
        </p:nvSpPr>
        <p:spPr>
          <a:xfrm>
            <a:off x="1752601" y="989014"/>
            <a:ext cx="8245475" cy="498475"/>
          </a:xfrm>
        </p:spPr>
        <p:txBody>
          <a:bodyPr/>
          <a:lstStyle/>
          <a:p>
            <a:r>
              <a:rPr lang="zh-CN" altLang="en-US" dirty="0" smtClean="0">
                <a:cs typeface="楷体_GB2312"/>
              </a:rPr>
              <a:t>本章内容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B74F5836-0F6C-44BE-8ADA-C31E8C0F9B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5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2"/>
    </mc:Choice>
    <mc:Fallback xmlns="">
      <p:transition advTm="13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2155826" y="1981200"/>
            <a:ext cx="7775575" cy="304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8.1 </a:t>
            </a:r>
            <a:r>
              <a:rPr lang="zh-CN" altLang="en-US" sz="2000" dirty="0" smtClean="0"/>
              <a:t>关于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站点规划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8.2 </a:t>
            </a:r>
            <a:r>
              <a:rPr lang="zh-CN" altLang="en-US" b="1" dirty="0" smtClean="0"/>
              <a:t>建设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站点的一般步骤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8.3  Web</a:t>
            </a:r>
            <a:r>
              <a:rPr lang="zh-CN" altLang="en-US" sz="2000" dirty="0"/>
              <a:t>站点性能优化及安全性</a:t>
            </a:r>
          </a:p>
        </p:txBody>
      </p:sp>
      <p:sp>
        <p:nvSpPr>
          <p:cNvPr id="23555" name="标题 2"/>
          <p:cNvSpPr>
            <a:spLocks noGrp="1"/>
          </p:cNvSpPr>
          <p:nvPr>
            <p:ph type="title"/>
          </p:nvPr>
        </p:nvSpPr>
        <p:spPr>
          <a:xfrm>
            <a:off x="1752601" y="989014"/>
            <a:ext cx="8245475" cy="498475"/>
          </a:xfrm>
        </p:spPr>
        <p:txBody>
          <a:bodyPr/>
          <a:lstStyle/>
          <a:p>
            <a:r>
              <a:rPr lang="zh-CN" altLang="en-US" dirty="0" smtClean="0">
                <a:cs typeface="楷体_GB2312"/>
              </a:rPr>
              <a:t>本章内容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B74F5836-0F6C-44BE-8ADA-C31E8C0F9B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20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79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2"/>
    </mc:Choice>
    <mc:Fallback xmlns="">
      <p:transition advTm="13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1060712" y="1455973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8162924" cy="422275"/>
          </a:xfrm>
        </p:spPr>
        <p:txBody>
          <a:bodyPr/>
          <a:lstStyle/>
          <a:p>
            <a:r>
              <a:rPr lang="zh-CN" altLang="en-US" dirty="0">
                <a:cs typeface="楷体_GB2312"/>
              </a:rPr>
              <a:t>建设</a:t>
            </a:r>
            <a:r>
              <a:rPr lang="en-US" altLang="zh-CN" dirty="0">
                <a:cs typeface="楷体_GB2312"/>
              </a:rPr>
              <a:t>Web</a:t>
            </a:r>
            <a:r>
              <a:rPr lang="zh-CN" altLang="en-US" dirty="0">
                <a:cs typeface="楷体_GB2312"/>
              </a:rPr>
              <a:t>站点</a:t>
            </a:r>
            <a:r>
              <a:rPr lang="zh-CN" altLang="en-US" dirty="0" smtClean="0">
                <a:cs typeface="楷体_GB2312"/>
              </a:rPr>
              <a:t>的一般步骤</a:t>
            </a:r>
            <a:endParaRPr lang="zh-CN" altLang="en-US" dirty="0">
              <a:cs typeface="楷体_GB2312"/>
            </a:endParaRPr>
          </a:p>
          <a:p>
            <a:endParaRPr lang="zh-CN" altLang="en-US" dirty="0">
              <a:cs typeface="楷体_GB2312"/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2743200" y="3418305"/>
            <a:ext cx="6705600" cy="446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2743200" y="2864267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9067801" y="3050005"/>
            <a:ext cx="187325" cy="601663"/>
            <a:chOff x="960" y="1764"/>
            <a:chExt cx="130" cy="418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2895601" y="3050005"/>
            <a:ext cx="187325" cy="601663"/>
            <a:chOff x="960" y="1764"/>
            <a:chExt cx="130" cy="418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7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8" name="Text Box 13"/>
          <p:cNvSpPr txBox="1">
            <a:spLocks noChangeArrowheads="1"/>
          </p:cNvSpPr>
          <p:nvPr/>
        </p:nvSpPr>
        <p:spPr bwMode="white">
          <a:xfrm>
            <a:off x="3581400" y="2920245"/>
            <a:ext cx="529848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站点的需求分析和总体设计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14"/>
          <p:cNvSpPr>
            <a:spLocks noChangeArrowheads="1"/>
          </p:cNvSpPr>
          <p:nvPr/>
        </p:nvSpPr>
        <p:spPr bwMode="gray">
          <a:xfrm>
            <a:off x="2743200" y="3991394"/>
            <a:ext cx="6705600" cy="45923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0" name="AutoShape 15"/>
          <p:cNvSpPr>
            <a:spLocks noChangeArrowheads="1"/>
          </p:cNvSpPr>
          <p:nvPr/>
        </p:nvSpPr>
        <p:spPr bwMode="gray">
          <a:xfrm>
            <a:off x="2743200" y="4589880"/>
            <a:ext cx="6705600" cy="429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61" name="Group 16"/>
          <p:cNvGrpSpPr>
            <a:grpSpLocks/>
          </p:cNvGrpSpPr>
          <p:nvPr/>
        </p:nvGrpSpPr>
        <p:grpSpPr bwMode="auto">
          <a:xfrm>
            <a:off x="9067801" y="4193004"/>
            <a:ext cx="187325" cy="601662"/>
            <a:chOff x="960" y="1764"/>
            <a:chExt cx="130" cy="418"/>
          </a:xfrm>
        </p:grpSpPr>
        <p:sp>
          <p:nvSpPr>
            <p:cNvPr id="62" name="Oval 17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2895601" y="4193004"/>
            <a:ext cx="187325" cy="601662"/>
            <a:chOff x="960" y="1764"/>
            <a:chExt cx="130" cy="418"/>
          </a:xfrm>
        </p:grpSpPr>
        <p:sp>
          <p:nvSpPr>
            <p:cNvPr id="66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7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9" name="AutoShape 24"/>
          <p:cNvSpPr>
            <a:spLocks noChangeArrowheads="1"/>
          </p:cNvSpPr>
          <p:nvPr/>
        </p:nvSpPr>
        <p:spPr bwMode="gray">
          <a:xfrm>
            <a:off x="2743200" y="5145922"/>
            <a:ext cx="6705600" cy="4317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white">
          <a:xfrm>
            <a:off x="3581400" y="34913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．确定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站点的组织与风格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white">
          <a:xfrm>
            <a:off x="3581400" y="40628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站点开发和运行环境的确定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white">
          <a:xfrm>
            <a:off x="3581400" y="46482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开发和测试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white">
          <a:xfrm>
            <a:off x="3581400" y="5207834"/>
            <a:ext cx="545181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站点接入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，并做好网站推广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AutoShape 29"/>
          <p:cNvSpPr>
            <a:spLocks noChangeArrowheads="1"/>
          </p:cNvSpPr>
          <p:nvPr/>
        </p:nvSpPr>
        <p:spPr bwMode="gray">
          <a:xfrm>
            <a:off x="2743200" y="5663447"/>
            <a:ext cx="6705600" cy="4195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white">
          <a:xfrm>
            <a:off x="3581400" y="57150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站点的运行安全和维护管理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Group 31"/>
          <p:cNvGrpSpPr>
            <a:grpSpLocks/>
          </p:cNvGrpSpPr>
          <p:nvPr/>
        </p:nvGrpSpPr>
        <p:grpSpPr bwMode="auto">
          <a:xfrm>
            <a:off x="9067801" y="5285622"/>
            <a:ext cx="187325" cy="601663"/>
            <a:chOff x="960" y="1764"/>
            <a:chExt cx="130" cy="418"/>
          </a:xfrm>
        </p:grpSpPr>
        <p:sp>
          <p:nvSpPr>
            <p:cNvPr id="77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9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80" name="Group 35"/>
          <p:cNvGrpSpPr>
            <a:grpSpLocks/>
          </p:cNvGrpSpPr>
          <p:nvPr/>
        </p:nvGrpSpPr>
        <p:grpSpPr bwMode="auto">
          <a:xfrm>
            <a:off x="2895601" y="5282447"/>
            <a:ext cx="187325" cy="601663"/>
            <a:chOff x="960" y="1764"/>
            <a:chExt cx="130" cy="418"/>
          </a:xfrm>
        </p:grpSpPr>
        <p:sp>
          <p:nvSpPr>
            <p:cNvPr id="81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84" name="AutoShape 4"/>
          <p:cNvSpPr>
            <a:spLocks noChangeArrowheads="1"/>
          </p:cNvSpPr>
          <p:nvPr/>
        </p:nvSpPr>
        <p:spPr bwMode="gray">
          <a:xfrm>
            <a:off x="2743200" y="2310646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white">
          <a:xfrm>
            <a:off x="3581400" y="2353091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．域名注册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gray">
          <a:xfrm>
            <a:off x="2743200" y="1752601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87" name="Group 5"/>
          <p:cNvGrpSpPr>
            <a:grpSpLocks/>
          </p:cNvGrpSpPr>
          <p:nvPr/>
        </p:nvGrpSpPr>
        <p:grpSpPr bwMode="auto">
          <a:xfrm>
            <a:off x="9067801" y="1938339"/>
            <a:ext cx="187325" cy="601663"/>
            <a:chOff x="960" y="1764"/>
            <a:chExt cx="130" cy="418"/>
          </a:xfrm>
        </p:grpSpPr>
        <p:sp>
          <p:nvSpPr>
            <p:cNvPr id="88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0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1" name="Group 9"/>
          <p:cNvGrpSpPr>
            <a:grpSpLocks/>
          </p:cNvGrpSpPr>
          <p:nvPr/>
        </p:nvGrpSpPr>
        <p:grpSpPr bwMode="auto">
          <a:xfrm>
            <a:off x="2895601" y="1938339"/>
            <a:ext cx="187325" cy="601663"/>
            <a:chOff x="960" y="1764"/>
            <a:chExt cx="130" cy="418"/>
          </a:xfrm>
        </p:grpSpPr>
        <p:sp>
          <p:nvSpPr>
            <p:cNvPr id="92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4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95" name="Text Box 13"/>
          <p:cNvSpPr txBox="1">
            <a:spLocks noChangeArrowheads="1"/>
          </p:cNvSpPr>
          <p:nvPr/>
        </p:nvSpPr>
        <p:spPr bwMode="white">
          <a:xfrm>
            <a:off x="3581400" y="180857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站点的准备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6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1060712" y="1455973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22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8162924" cy="422275"/>
          </a:xfrm>
        </p:spPr>
        <p:txBody>
          <a:bodyPr/>
          <a:lstStyle/>
          <a:p>
            <a:r>
              <a:rPr lang="zh-CN" altLang="en-US" dirty="0">
                <a:cs typeface="楷体_GB2312"/>
              </a:rPr>
              <a:t>建设</a:t>
            </a:r>
            <a:r>
              <a:rPr lang="en-US" altLang="zh-CN" dirty="0">
                <a:cs typeface="楷体_GB2312"/>
              </a:rPr>
              <a:t>Web</a:t>
            </a:r>
            <a:r>
              <a:rPr lang="zh-CN" altLang="en-US" dirty="0">
                <a:cs typeface="楷体_GB2312"/>
              </a:rPr>
              <a:t>站点的一般步骤</a:t>
            </a:r>
          </a:p>
          <a:p>
            <a:endParaRPr lang="zh-CN" altLang="en-US" dirty="0">
              <a:cs typeface="楷体_GB2312"/>
            </a:endParaRPr>
          </a:p>
          <a:p>
            <a:endParaRPr lang="zh-CN" altLang="en-US" dirty="0">
              <a:cs typeface="楷体_GB2312"/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2743200" y="3418305"/>
            <a:ext cx="6705600" cy="446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2743200" y="2864267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9067801" y="3050005"/>
            <a:ext cx="187325" cy="601663"/>
            <a:chOff x="960" y="1764"/>
            <a:chExt cx="130" cy="418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2895601" y="3050005"/>
            <a:ext cx="187325" cy="601663"/>
            <a:chOff x="960" y="1764"/>
            <a:chExt cx="130" cy="418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7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8" name="Text Box 13"/>
          <p:cNvSpPr txBox="1">
            <a:spLocks noChangeArrowheads="1"/>
          </p:cNvSpPr>
          <p:nvPr/>
        </p:nvSpPr>
        <p:spPr bwMode="white">
          <a:xfrm>
            <a:off x="3581400" y="2920245"/>
            <a:ext cx="529848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站点的需求分析和总体设计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14"/>
          <p:cNvSpPr>
            <a:spLocks noChangeArrowheads="1"/>
          </p:cNvSpPr>
          <p:nvPr/>
        </p:nvSpPr>
        <p:spPr bwMode="gray">
          <a:xfrm>
            <a:off x="2743200" y="3991394"/>
            <a:ext cx="6705600" cy="45923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0" name="AutoShape 15"/>
          <p:cNvSpPr>
            <a:spLocks noChangeArrowheads="1"/>
          </p:cNvSpPr>
          <p:nvPr/>
        </p:nvSpPr>
        <p:spPr bwMode="gray">
          <a:xfrm>
            <a:off x="2743200" y="4589880"/>
            <a:ext cx="6705600" cy="429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61" name="Group 16"/>
          <p:cNvGrpSpPr>
            <a:grpSpLocks/>
          </p:cNvGrpSpPr>
          <p:nvPr/>
        </p:nvGrpSpPr>
        <p:grpSpPr bwMode="auto">
          <a:xfrm>
            <a:off x="9067801" y="4193004"/>
            <a:ext cx="187325" cy="601662"/>
            <a:chOff x="960" y="1764"/>
            <a:chExt cx="130" cy="418"/>
          </a:xfrm>
        </p:grpSpPr>
        <p:sp>
          <p:nvSpPr>
            <p:cNvPr id="62" name="Oval 17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2895601" y="4193004"/>
            <a:ext cx="187325" cy="601662"/>
            <a:chOff x="960" y="1764"/>
            <a:chExt cx="130" cy="418"/>
          </a:xfrm>
        </p:grpSpPr>
        <p:sp>
          <p:nvSpPr>
            <p:cNvPr id="66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7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9" name="AutoShape 24"/>
          <p:cNvSpPr>
            <a:spLocks noChangeArrowheads="1"/>
          </p:cNvSpPr>
          <p:nvPr/>
        </p:nvSpPr>
        <p:spPr bwMode="gray">
          <a:xfrm>
            <a:off x="2743200" y="5145922"/>
            <a:ext cx="6705600" cy="4317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white">
          <a:xfrm>
            <a:off x="3581400" y="34913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．确定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站点的组织与风格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white">
          <a:xfrm>
            <a:off x="3581400" y="40628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站点开发和运行环境的确定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white">
          <a:xfrm>
            <a:off x="3581400" y="46482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开发和测试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white">
          <a:xfrm>
            <a:off x="3581400" y="5207834"/>
            <a:ext cx="545181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站点接入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，并做好网站推广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AutoShape 29"/>
          <p:cNvSpPr>
            <a:spLocks noChangeArrowheads="1"/>
          </p:cNvSpPr>
          <p:nvPr/>
        </p:nvSpPr>
        <p:spPr bwMode="gray">
          <a:xfrm>
            <a:off x="2743200" y="5663447"/>
            <a:ext cx="6705600" cy="4195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white">
          <a:xfrm>
            <a:off x="3581400" y="57150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站点的运行安全和维护管理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Group 31"/>
          <p:cNvGrpSpPr>
            <a:grpSpLocks/>
          </p:cNvGrpSpPr>
          <p:nvPr/>
        </p:nvGrpSpPr>
        <p:grpSpPr bwMode="auto">
          <a:xfrm>
            <a:off x="9067801" y="5285622"/>
            <a:ext cx="187325" cy="601663"/>
            <a:chOff x="960" y="1764"/>
            <a:chExt cx="130" cy="418"/>
          </a:xfrm>
        </p:grpSpPr>
        <p:sp>
          <p:nvSpPr>
            <p:cNvPr id="77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9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80" name="Group 35"/>
          <p:cNvGrpSpPr>
            <a:grpSpLocks/>
          </p:cNvGrpSpPr>
          <p:nvPr/>
        </p:nvGrpSpPr>
        <p:grpSpPr bwMode="auto">
          <a:xfrm>
            <a:off x="2895601" y="5282447"/>
            <a:ext cx="187325" cy="601663"/>
            <a:chOff x="960" y="1764"/>
            <a:chExt cx="130" cy="418"/>
          </a:xfrm>
        </p:grpSpPr>
        <p:sp>
          <p:nvSpPr>
            <p:cNvPr id="81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84" name="AutoShape 4"/>
          <p:cNvSpPr>
            <a:spLocks noChangeArrowheads="1"/>
          </p:cNvSpPr>
          <p:nvPr/>
        </p:nvSpPr>
        <p:spPr bwMode="gray">
          <a:xfrm>
            <a:off x="2743200" y="2310646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white">
          <a:xfrm>
            <a:off x="3581400" y="2353091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．域名注册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gray">
          <a:xfrm>
            <a:off x="2743200" y="1752601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87" name="Group 5"/>
          <p:cNvGrpSpPr>
            <a:grpSpLocks/>
          </p:cNvGrpSpPr>
          <p:nvPr/>
        </p:nvGrpSpPr>
        <p:grpSpPr bwMode="auto">
          <a:xfrm>
            <a:off x="9067801" y="1938339"/>
            <a:ext cx="187325" cy="601663"/>
            <a:chOff x="960" y="1764"/>
            <a:chExt cx="130" cy="418"/>
          </a:xfrm>
        </p:grpSpPr>
        <p:sp>
          <p:nvSpPr>
            <p:cNvPr id="88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0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1" name="Group 9"/>
          <p:cNvGrpSpPr>
            <a:grpSpLocks/>
          </p:cNvGrpSpPr>
          <p:nvPr/>
        </p:nvGrpSpPr>
        <p:grpSpPr bwMode="auto">
          <a:xfrm>
            <a:off x="2895601" y="1938339"/>
            <a:ext cx="187325" cy="601663"/>
            <a:chOff x="960" y="1764"/>
            <a:chExt cx="130" cy="418"/>
          </a:xfrm>
        </p:grpSpPr>
        <p:sp>
          <p:nvSpPr>
            <p:cNvPr id="92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4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95" name="Text Box 13"/>
          <p:cNvSpPr txBox="1">
            <a:spLocks noChangeArrowheads="1"/>
          </p:cNvSpPr>
          <p:nvPr/>
        </p:nvSpPr>
        <p:spPr bwMode="white">
          <a:xfrm>
            <a:off x="3581400" y="180857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站点的准备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标注 54"/>
          <p:cNvSpPr/>
          <p:nvPr/>
        </p:nvSpPr>
        <p:spPr bwMode="auto">
          <a:xfrm>
            <a:off x="2590800" y="2960718"/>
            <a:ext cx="7010400" cy="3122245"/>
          </a:xfrm>
          <a:prstGeom prst="wedgeRoundRectCallout">
            <a:avLst>
              <a:gd name="adj1" fmla="val -32316"/>
              <a:gd name="adj2" fmla="val -76493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进行可行性分析，规划出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站点的大致结构。考虑采用哪一种操作系统、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服务器、邮件服务器、数据库服务器。进行数据库的初步规划，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考虑开发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和维护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站点的费用预算。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2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1060712" y="1455973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8162924" cy="422275"/>
          </a:xfrm>
        </p:spPr>
        <p:txBody>
          <a:bodyPr/>
          <a:lstStyle/>
          <a:p>
            <a:r>
              <a:rPr lang="zh-CN" altLang="en-US" dirty="0">
                <a:cs typeface="楷体_GB2312"/>
              </a:rPr>
              <a:t>建设</a:t>
            </a:r>
            <a:r>
              <a:rPr lang="en-US" altLang="zh-CN" dirty="0">
                <a:cs typeface="楷体_GB2312"/>
              </a:rPr>
              <a:t>Web</a:t>
            </a:r>
            <a:r>
              <a:rPr lang="zh-CN" altLang="en-US" dirty="0">
                <a:cs typeface="楷体_GB2312"/>
              </a:rPr>
              <a:t>站点的一般步骤</a:t>
            </a:r>
          </a:p>
          <a:p>
            <a:endParaRPr lang="zh-CN" altLang="en-US" dirty="0">
              <a:cs typeface="楷体_GB2312"/>
            </a:endParaRPr>
          </a:p>
          <a:p>
            <a:endParaRPr lang="zh-CN" altLang="en-US" dirty="0">
              <a:cs typeface="楷体_GB2312"/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2743200" y="3418305"/>
            <a:ext cx="6705600" cy="446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2743200" y="2864267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9067801" y="3050005"/>
            <a:ext cx="187325" cy="601663"/>
            <a:chOff x="960" y="1764"/>
            <a:chExt cx="130" cy="418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2895601" y="3050005"/>
            <a:ext cx="187325" cy="601663"/>
            <a:chOff x="960" y="1764"/>
            <a:chExt cx="130" cy="418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7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8" name="Text Box 13"/>
          <p:cNvSpPr txBox="1">
            <a:spLocks noChangeArrowheads="1"/>
          </p:cNvSpPr>
          <p:nvPr/>
        </p:nvSpPr>
        <p:spPr bwMode="white">
          <a:xfrm>
            <a:off x="3581400" y="2920245"/>
            <a:ext cx="529848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站点的需求分析和总体设计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14"/>
          <p:cNvSpPr>
            <a:spLocks noChangeArrowheads="1"/>
          </p:cNvSpPr>
          <p:nvPr/>
        </p:nvSpPr>
        <p:spPr bwMode="gray">
          <a:xfrm>
            <a:off x="2743200" y="3991394"/>
            <a:ext cx="6705600" cy="45923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0" name="AutoShape 15"/>
          <p:cNvSpPr>
            <a:spLocks noChangeArrowheads="1"/>
          </p:cNvSpPr>
          <p:nvPr/>
        </p:nvSpPr>
        <p:spPr bwMode="gray">
          <a:xfrm>
            <a:off x="2743200" y="4589880"/>
            <a:ext cx="6705600" cy="429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61" name="Group 16"/>
          <p:cNvGrpSpPr>
            <a:grpSpLocks/>
          </p:cNvGrpSpPr>
          <p:nvPr/>
        </p:nvGrpSpPr>
        <p:grpSpPr bwMode="auto">
          <a:xfrm>
            <a:off x="9067801" y="4193004"/>
            <a:ext cx="187325" cy="601662"/>
            <a:chOff x="960" y="1764"/>
            <a:chExt cx="130" cy="418"/>
          </a:xfrm>
        </p:grpSpPr>
        <p:sp>
          <p:nvSpPr>
            <p:cNvPr id="62" name="Oval 17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2895601" y="4193004"/>
            <a:ext cx="187325" cy="601662"/>
            <a:chOff x="960" y="1764"/>
            <a:chExt cx="130" cy="418"/>
          </a:xfrm>
        </p:grpSpPr>
        <p:sp>
          <p:nvSpPr>
            <p:cNvPr id="66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7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9" name="AutoShape 24"/>
          <p:cNvSpPr>
            <a:spLocks noChangeArrowheads="1"/>
          </p:cNvSpPr>
          <p:nvPr/>
        </p:nvSpPr>
        <p:spPr bwMode="gray">
          <a:xfrm>
            <a:off x="2743200" y="5145922"/>
            <a:ext cx="6705600" cy="4317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white">
          <a:xfrm>
            <a:off x="3581400" y="34913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．确定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站点的组织与风格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white">
          <a:xfrm>
            <a:off x="3581400" y="40628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站点开发和运行环境的确定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white">
          <a:xfrm>
            <a:off x="3581400" y="46482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开发和测试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white">
          <a:xfrm>
            <a:off x="3581400" y="5207834"/>
            <a:ext cx="545181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站点接入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，并做好网站推广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AutoShape 29"/>
          <p:cNvSpPr>
            <a:spLocks noChangeArrowheads="1"/>
          </p:cNvSpPr>
          <p:nvPr/>
        </p:nvSpPr>
        <p:spPr bwMode="gray">
          <a:xfrm>
            <a:off x="2743200" y="5663447"/>
            <a:ext cx="6705600" cy="4195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white">
          <a:xfrm>
            <a:off x="3581400" y="57150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站点的运行安全和维护管理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Group 31"/>
          <p:cNvGrpSpPr>
            <a:grpSpLocks/>
          </p:cNvGrpSpPr>
          <p:nvPr/>
        </p:nvGrpSpPr>
        <p:grpSpPr bwMode="auto">
          <a:xfrm>
            <a:off x="9067801" y="5285622"/>
            <a:ext cx="187325" cy="601663"/>
            <a:chOff x="960" y="1764"/>
            <a:chExt cx="130" cy="418"/>
          </a:xfrm>
        </p:grpSpPr>
        <p:sp>
          <p:nvSpPr>
            <p:cNvPr id="77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9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80" name="Group 35"/>
          <p:cNvGrpSpPr>
            <a:grpSpLocks/>
          </p:cNvGrpSpPr>
          <p:nvPr/>
        </p:nvGrpSpPr>
        <p:grpSpPr bwMode="auto">
          <a:xfrm>
            <a:off x="2895601" y="5282447"/>
            <a:ext cx="187325" cy="601663"/>
            <a:chOff x="960" y="1764"/>
            <a:chExt cx="130" cy="418"/>
          </a:xfrm>
        </p:grpSpPr>
        <p:sp>
          <p:nvSpPr>
            <p:cNvPr id="81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84" name="AutoShape 4"/>
          <p:cNvSpPr>
            <a:spLocks noChangeArrowheads="1"/>
          </p:cNvSpPr>
          <p:nvPr/>
        </p:nvSpPr>
        <p:spPr bwMode="gray">
          <a:xfrm>
            <a:off x="2743200" y="2310646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white">
          <a:xfrm>
            <a:off x="3581400" y="2353091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．域名注册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gray">
          <a:xfrm>
            <a:off x="2743200" y="1752601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87" name="Group 5"/>
          <p:cNvGrpSpPr>
            <a:grpSpLocks/>
          </p:cNvGrpSpPr>
          <p:nvPr/>
        </p:nvGrpSpPr>
        <p:grpSpPr bwMode="auto">
          <a:xfrm>
            <a:off x="9067801" y="1938339"/>
            <a:ext cx="187325" cy="601663"/>
            <a:chOff x="960" y="1764"/>
            <a:chExt cx="130" cy="418"/>
          </a:xfrm>
        </p:grpSpPr>
        <p:sp>
          <p:nvSpPr>
            <p:cNvPr id="88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0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1" name="Group 9"/>
          <p:cNvGrpSpPr>
            <a:grpSpLocks/>
          </p:cNvGrpSpPr>
          <p:nvPr/>
        </p:nvGrpSpPr>
        <p:grpSpPr bwMode="auto">
          <a:xfrm>
            <a:off x="2895601" y="1938339"/>
            <a:ext cx="187325" cy="601663"/>
            <a:chOff x="960" y="1764"/>
            <a:chExt cx="130" cy="418"/>
          </a:xfrm>
        </p:grpSpPr>
        <p:sp>
          <p:nvSpPr>
            <p:cNvPr id="92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4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95" name="Text Box 13"/>
          <p:cNvSpPr txBox="1">
            <a:spLocks noChangeArrowheads="1"/>
          </p:cNvSpPr>
          <p:nvPr/>
        </p:nvSpPr>
        <p:spPr bwMode="white">
          <a:xfrm>
            <a:off x="3581400" y="180857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站点的准备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标注 54"/>
          <p:cNvSpPr/>
          <p:nvPr/>
        </p:nvSpPr>
        <p:spPr bwMode="auto">
          <a:xfrm>
            <a:off x="2590800" y="3326367"/>
            <a:ext cx="7010400" cy="2756596"/>
          </a:xfrm>
          <a:prstGeom prst="wedgeRoundRectCallout">
            <a:avLst>
              <a:gd name="adj1" fmla="val -32316"/>
              <a:gd name="adj2" fmla="val -76493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域名注册实际上就是申请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站点的一个名称，以方便人们访问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站点。域名具有唯一性，是“企业的网上商标”。域名中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.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cn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表示中国，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.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hk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表示香港；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.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edu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表示教育机构；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.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gov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表示政府部门；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.net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表示网络服务部门；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.ac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表示科研机构。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注册域名网址：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  <a:hlinkClick r:id="rId3"/>
              </a:rPr>
              <a:t>http://www.cnnic.com.cn/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（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中国互联网络信息中心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1194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1060712" y="1455973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24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8162924" cy="422275"/>
          </a:xfrm>
        </p:spPr>
        <p:txBody>
          <a:bodyPr/>
          <a:lstStyle/>
          <a:p>
            <a:r>
              <a:rPr lang="zh-CN" altLang="en-US" dirty="0">
                <a:cs typeface="楷体_GB2312"/>
              </a:rPr>
              <a:t>建设</a:t>
            </a:r>
            <a:r>
              <a:rPr lang="en-US" altLang="zh-CN" dirty="0">
                <a:cs typeface="楷体_GB2312"/>
              </a:rPr>
              <a:t>Web</a:t>
            </a:r>
            <a:r>
              <a:rPr lang="zh-CN" altLang="en-US" dirty="0">
                <a:cs typeface="楷体_GB2312"/>
              </a:rPr>
              <a:t>站点的一般步骤</a:t>
            </a:r>
          </a:p>
          <a:p>
            <a:endParaRPr lang="zh-CN" altLang="en-US" dirty="0">
              <a:cs typeface="楷体_GB2312"/>
            </a:endParaRPr>
          </a:p>
          <a:p>
            <a:endParaRPr lang="zh-CN" altLang="en-US" dirty="0">
              <a:cs typeface="楷体_GB2312"/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2743200" y="3418305"/>
            <a:ext cx="6705600" cy="446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2743200" y="2864267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9067801" y="3050005"/>
            <a:ext cx="187325" cy="601663"/>
            <a:chOff x="960" y="1764"/>
            <a:chExt cx="130" cy="418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2895601" y="3050005"/>
            <a:ext cx="187325" cy="601663"/>
            <a:chOff x="960" y="1764"/>
            <a:chExt cx="130" cy="418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7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8" name="Text Box 13"/>
          <p:cNvSpPr txBox="1">
            <a:spLocks noChangeArrowheads="1"/>
          </p:cNvSpPr>
          <p:nvPr/>
        </p:nvSpPr>
        <p:spPr bwMode="white">
          <a:xfrm>
            <a:off x="3581400" y="2920245"/>
            <a:ext cx="529848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站点的需求分析和总体设计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14"/>
          <p:cNvSpPr>
            <a:spLocks noChangeArrowheads="1"/>
          </p:cNvSpPr>
          <p:nvPr/>
        </p:nvSpPr>
        <p:spPr bwMode="gray">
          <a:xfrm>
            <a:off x="2743200" y="3991394"/>
            <a:ext cx="6705600" cy="45923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0" name="AutoShape 15"/>
          <p:cNvSpPr>
            <a:spLocks noChangeArrowheads="1"/>
          </p:cNvSpPr>
          <p:nvPr/>
        </p:nvSpPr>
        <p:spPr bwMode="gray">
          <a:xfrm>
            <a:off x="2743200" y="4589880"/>
            <a:ext cx="6705600" cy="429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61" name="Group 16"/>
          <p:cNvGrpSpPr>
            <a:grpSpLocks/>
          </p:cNvGrpSpPr>
          <p:nvPr/>
        </p:nvGrpSpPr>
        <p:grpSpPr bwMode="auto">
          <a:xfrm>
            <a:off x="9067801" y="4193004"/>
            <a:ext cx="187325" cy="601662"/>
            <a:chOff x="960" y="1764"/>
            <a:chExt cx="130" cy="418"/>
          </a:xfrm>
        </p:grpSpPr>
        <p:sp>
          <p:nvSpPr>
            <p:cNvPr id="62" name="Oval 17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2895601" y="4193004"/>
            <a:ext cx="187325" cy="601662"/>
            <a:chOff x="960" y="1764"/>
            <a:chExt cx="130" cy="418"/>
          </a:xfrm>
        </p:grpSpPr>
        <p:sp>
          <p:nvSpPr>
            <p:cNvPr id="66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7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9" name="AutoShape 24"/>
          <p:cNvSpPr>
            <a:spLocks noChangeArrowheads="1"/>
          </p:cNvSpPr>
          <p:nvPr/>
        </p:nvSpPr>
        <p:spPr bwMode="gray">
          <a:xfrm>
            <a:off x="2743200" y="5145922"/>
            <a:ext cx="6705600" cy="4317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white">
          <a:xfrm>
            <a:off x="3581400" y="34913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．确定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站点的组织与风格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white">
          <a:xfrm>
            <a:off x="3581400" y="40628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站点开发和运行环境的确定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white">
          <a:xfrm>
            <a:off x="3581400" y="46482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开发和测试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white">
          <a:xfrm>
            <a:off x="3581400" y="5207834"/>
            <a:ext cx="545181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站点接入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，并做好网站推广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AutoShape 29"/>
          <p:cNvSpPr>
            <a:spLocks noChangeArrowheads="1"/>
          </p:cNvSpPr>
          <p:nvPr/>
        </p:nvSpPr>
        <p:spPr bwMode="gray">
          <a:xfrm>
            <a:off x="2743200" y="5663447"/>
            <a:ext cx="6705600" cy="4195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white">
          <a:xfrm>
            <a:off x="3581400" y="57150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站点的运行安全和维护管理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Group 31"/>
          <p:cNvGrpSpPr>
            <a:grpSpLocks/>
          </p:cNvGrpSpPr>
          <p:nvPr/>
        </p:nvGrpSpPr>
        <p:grpSpPr bwMode="auto">
          <a:xfrm>
            <a:off x="9067801" y="5285622"/>
            <a:ext cx="187325" cy="601663"/>
            <a:chOff x="960" y="1764"/>
            <a:chExt cx="130" cy="418"/>
          </a:xfrm>
        </p:grpSpPr>
        <p:sp>
          <p:nvSpPr>
            <p:cNvPr id="77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9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80" name="Group 35"/>
          <p:cNvGrpSpPr>
            <a:grpSpLocks/>
          </p:cNvGrpSpPr>
          <p:nvPr/>
        </p:nvGrpSpPr>
        <p:grpSpPr bwMode="auto">
          <a:xfrm>
            <a:off x="2895601" y="5282447"/>
            <a:ext cx="187325" cy="601663"/>
            <a:chOff x="960" y="1764"/>
            <a:chExt cx="130" cy="418"/>
          </a:xfrm>
        </p:grpSpPr>
        <p:sp>
          <p:nvSpPr>
            <p:cNvPr id="81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84" name="AutoShape 4"/>
          <p:cNvSpPr>
            <a:spLocks noChangeArrowheads="1"/>
          </p:cNvSpPr>
          <p:nvPr/>
        </p:nvSpPr>
        <p:spPr bwMode="gray">
          <a:xfrm>
            <a:off x="2743200" y="2310646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white">
          <a:xfrm>
            <a:off x="3581400" y="2353091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．域名注册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gray">
          <a:xfrm>
            <a:off x="2743200" y="1752601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87" name="Group 5"/>
          <p:cNvGrpSpPr>
            <a:grpSpLocks/>
          </p:cNvGrpSpPr>
          <p:nvPr/>
        </p:nvGrpSpPr>
        <p:grpSpPr bwMode="auto">
          <a:xfrm>
            <a:off x="9067801" y="1938339"/>
            <a:ext cx="187325" cy="601663"/>
            <a:chOff x="960" y="1764"/>
            <a:chExt cx="130" cy="418"/>
          </a:xfrm>
        </p:grpSpPr>
        <p:sp>
          <p:nvSpPr>
            <p:cNvPr id="88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0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1" name="Group 9"/>
          <p:cNvGrpSpPr>
            <a:grpSpLocks/>
          </p:cNvGrpSpPr>
          <p:nvPr/>
        </p:nvGrpSpPr>
        <p:grpSpPr bwMode="auto">
          <a:xfrm>
            <a:off x="2895601" y="1938339"/>
            <a:ext cx="187325" cy="601663"/>
            <a:chOff x="960" y="1764"/>
            <a:chExt cx="130" cy="418"/>
          </a:xfrm>
        </p:grpSpPr>
        <p:sp>
          <p:nvSpPr>
            <p:cNvPr id="92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4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95" name="Text Box 13"/>
          <p:cNvSpPr txBox="1">
            <a:spLocks noChangeArrowheads="1"/>
          </p:cNvSpPr>
          <p:nvPr/>
        </p:nvSpPr>
        <p:spPr bwMode="white">
          <a:xfrm>
            <a:off x="3581400" y="180857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站点的准备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标注 54"/>
          <p:cNvSpPr/>
          <p:nvPr/>
        </p:nvSpPr>
        <p:spPr bwMode="auto">
          <a:xfrm>
            <a:off x="2590800" y="3766617"/>
            <a:ext cx="7010400" cy="2316345"/>
          </a:xfrm>
          <a:prstGeom prst="wedgeRoundRectCallout">
            <a:avLst>
              <a:gd name="adj1" fmla="val -32316"/>
              <a:gd name="adj2" fmla="val -76493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需求分析是网站设计的重要环节。在需求分析的基础上进行总体设计和数据库设计。在此过程中确定站点建设所需要的软件和硬件配置、连接因特网的方式、运行和维护费用等。</a:t>
            </a:r>
          </a:p>
        </p:txBody>
      </p:sp>
    </p:spTree>
    <p:extLst>
      <p:ext uri="{BB962C8B-B14F-4D97-AF65-F5344CB8AC3E}">
        <p14:creationId xmlns:p14="http://schemas.microsoft.com/office/powerpoint/2010/main" val="30805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1060712" y="1455973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25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8162924" cy="422275"/>
          </a:xfrm>
        </p:spPr>
        <p:txBody>
          <a:bodyPr/>
          <a:lstStyle/>
          <a:p>
            <a:r>
              <a:rPr lang="zh-CN" altLang="en-US" dirty="0">
                <a:cs typeface="楷体_GB2312"/>
              </a:rPr>
              <a:t>建设</a:t>
            </a:r>
            <a:r>
              <a:rPr lang="en-US" altLang="zh-CN" dirty="0">
                <a:cs typeface="楷体_GB2312"/>
              </a:rPr>
              <a:t>Web</a:t>
            </a:r>
            <a:r>
              <a:rPr lang="zh-CN" altLang="en-US" dirty="0">
                <a:cs typeface="楷体_GB2312"/>
              </a:rPr>
              <a:t>站点的一般步骤</a:t>
            </a:r>
          </a:p>
          <a:p>
            <a:endParaRPr lang="zh-CN" altLang="en-US" dirty="0">
              <a:cs typeface="楷体_GB2312"/>
            </a:endParaRPr>
          </a:p>
          <a:p>
            <a:endParaRPr lang="zh-CN" altLang="en-US" dirty="0">
              <a:cs typeface="楷体_GB2312"/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2743200" y="3418305"/>
            <a:ext cx="6705600" cy="446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2743200" y="2864267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9067801" y="3050005"/>
            <a:ext cx="187325" cy="601663"/>
            <a:chOff x="960" y="1764"/>
            <a:chExt cx="130" cy="418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2895601" y="3050005"/>
            <a:ext cx="187325" cy="601663"/>
            <a:chOff x="960" y="1764"/>
            <a:chExt cx="130" cy="418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7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8" name="Text Box 13"/>
          <p:cNvSpPr txBox="1">
            <a:spLocks noChangeArrowheads="1"/>
          </p:cNvSpPr>
          <p:nvPr/>
        </p:nvSpPr>
        <p:spPr bwMode="white">
          <a:xfrm>
            <a:off x="3581400" y="2920245"/>
            <a:ext cx="529848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站点的需求分析和总体设计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14"/>
          <p:cNvSpPr>
            <a:spLocks noChangeArrowheads="1"/>
          </p:cNvSpPr>
          <p:nvPr/>
        </p:nvSpPr>
        <p:spPr bwMode="gray">
          <a:xfrm>
            <a:off x="2743200" y="3991394"/>
            <a:ext cx="6705600" cy="45923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0" name="AutoShape 15"/>
          <p:cNvSpPr>
            <a:spLocks noChangeArrowheads="1"/>
          </p:cNvSpPr>
          <p:nvPr/>
        </p:nvSpPr>
        <p:spPr bwMode="gray">
          <a:xfrm>
            <a:off x="2743200" y="4589880"/>
            <a:ext cx="6705600" cy="429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61" name="Group 16"/>
          <p:cNvGrpSpPr>
            <a:grpSpLocks/>
          </p:cNvGrpSpPr>
          <p:nvPr/>
        </p:nvGrpSpPr>
        <p:grpSpPr bwMode="auto">
          <a:xfrm>
            <a:off x="9067801" y="4193004"/>
            <a:ext cx="187325" cy="601662"/>
            <a:chOff x="960" y="1764"/>
            <a:chExt cx="130" cy="418"/>
          </a:xfrm>
        </p:grpSpPr>
        <p:sp>
          <p:nvSpPr>
            <p:cNvPr id="62" name="Oval 17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2895601" y="4193004"/>
            <a:ext cx="187325" cy="601662"/>
            <a:chOff x="960" y="1764"/>
            <a:chExt cx="130" cy="418"/>
          </a:xfrm>
        </p:grpSpPr>
        <p:sp>
          <p:nvSpPr>
            <p:cNvPr id="66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7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9" name="AutoShape 24"/>
          <p:cNvSpPr>
            <a:spLocks noChangeArrowheads="1"/>
          </p:cNvSpPr>
          <p:nvPr/>
        </p:nvSpPr>
        <p:spPr bwMode="gray">
          <a:xfrm>
            <a:off x="2743200" y="5145922"/>
            <a:ext cx="6705600" cy="4317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white">
          <a:xfrm>
            <a:off x="3581400" y="34913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．确定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站点的组织与风格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white">
          <a:xfrm>
            <a:off x="3581400" y="40628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站点开发和运行环境的确定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white">
          <a:xfrm>
            <a:off x="3581400" y="46482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开发和测试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white">
          <a:xfrm>
            <a:off x="3581400" y="5207834"/>
            <a:ext cx="545181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站点接入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，并做好网站推广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AutoShape 29"/>
          <p:cNvSpPr>
            <a:spLocks noChangeArrowheads="1"/>
          </p:cNvSpPr>
          <p:nvPr/>
        </p:nvSpPr>
        <p:spPr bwMode="gray">
          <a:xfrm>
            <a:off x="2743200" y="5663447"/>
            <a:ext cx="6705600" cy="4195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white">
          <a:xfrm>
            <a:off x="3581400" y="57150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站点的运行安全和维护管理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Group 31"/>
          <p:cNvGrpSpPr>
            <a:grpSpLocks/>
          </p:cNvGrpSpPr>
          <p:nvPr/>
        </p:nvGrpSpPr>
        <p:grpSpPr bwMode="auto">
          <a:xfrm>
            <a:off x="9067801" y="5285622"/>
            <a:ext cx="187325" cy="601663"/>
            <a:chOff x="960" y="1764"/>
            <a:chExt cx="130" cy="418"/>
          </a:xfrm>
        </p:grpSpPr>
        <p:sp>
          <p:nvSpPr>
            <p:cNvPr id="77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9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80" name="Group 35"/>
          <p:cNvGrpSpPr>
            <a:grpSpLocks/>
          </p:cNvGrpSpPr>
          <p:nvPr/>
        </p:nvGrpSpPr>
        <p:grpSpPr bwMode="auto">
          <a:xfrm>
            <a:off x="2895601" y="5282447"/>
            <a:ext cx="187325" cy="601663"/>
            <a:chOff x="960" y="1764"/>
            <a:chExt cx="130" cy="418"/>
          </a:xfrm>
        </p:grpSpPr>
        <p:sp>
          <p:nvSpPr>
            <p:cNvPr id="81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84" name="AutoShape 4"/>
          <p:cNvSpPr>
            <a:spLocks noChangeArrowheads="1"/>
          </p:cNvSpPr>
          <p:nvPr/>
        </p:nvSpPr>
        <p:spPr bwMode="gray">
          <a:xfrm>
            <a:off x="2743200" y="2310646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white">
          <a:xfrm>
            <a:off x="3581400" y="2353091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．域名注册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gray">
          <a:xfrm>
            <a:off x="2743200" y="1752601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87" name="Group 5"/>
          <p:cNvGrpSpPr>
            <a:grpSpLocks/>
          </p:cNvGrpSpPr>
          <p:nvPr/>
        </p:nvGrpSpPr>
        <p:grpSpPr bwMode="auto">
          <a:xfrm>
            <a:off x="9067801" y="1938339"/>
            <a:ext cx="187325" cy="601663"/>
            <a:chOff x="960" y="1764"/>
            <a:chExt cx="130" cy="418"/>
          </a:xfrm>
        </p:grpSpPr>
        <p:sp>
          <p:nvSpPr>
            <p:cNvPr id="88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0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1" name="Group 9"/>
          <p:cNvGrpSpPr>
            <a:grpSpLocks/>
          </p:cNvGrpSpPr>
          <p:nvPr/>
        </p:nvGrpSpPr>
        <p:grpSpPr bwMode="auto">
          <a:xfrm>
            <a:off x="2895601" y="1938339"/>
            <a:ext cx="187325" cy="601663"/>
            <a:chOff x="960" y="1764"/>
            <a:chExt cx="130" cy="418"/>
          </a:xfrm>
        </p:grpSpPr>
        <p:sp>
          <p:nvSpPr>
            <p:cNvPr id="92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4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95" name="Text Box 13"/>
          <p:cNvSpPr txBox="1">
            <a:spLocks noChangeArrowheads="1"/>
          </p:cNvSpPr>
          <p:nvPr/>
        </p:nvSpPr>
        <p:spPr bwMode="white">
          <a:xfrm>
            <a:off x="3581400" y="180857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站点的准备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标注 54"/>
          <p:cNvSpPr/>
          <p:nvPr/>
        </p:nvSpPr>
        <p:spPr bwMode="auto">
          <a:xfrm>
            <a:off x="1346309" y="4006250"/>
            <a:ext cx="8635891" cy="2131165"/>
          </a:xfrm>
          <a:prstGeom prst="wedgeRoundRectCallout">
            <a:avLst>
              <a:gd name="adj1" fmla="val -8787"/>
              <a:gd name="adj2" fmla="val -59093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在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上述工作基础上，确定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站点的主页版面，色彩搭配等，勾画出整个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站点系统的所有全貌，包括每个页面的版式布局、链接关系、注意事项等。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一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个网页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应包含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站点名称、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logo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网页标题、网页内容、指向主页的链接、指向其他网页的链接、版权陈述、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站点的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E-mail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地址和其他联系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方法等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基本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要素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0664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1060712" y="1455973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26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8162924" cy="422275"/>
          </a:xfrm>
        </p:spPr>
        <p:txBody>
          <a:bodyPr/>
          <a:lstStyle/>
          <a:p>
            <a:r>
              <a:rPr lang="zh-CN" altLang="en-US" dirty="0">
                <a:cs typeface="楷体_GB2312"/>
              </a:rPr>
              <a:t>建设</a:t>
            </a:r>
            <a:r>
              <a:rPr lang="en-US" altLang="zh-CN" dirty="0">
                <a:cs typeface="楷体_GB2312"/>
              </a:rPr>
              <a:t>Web</a:t>
            </a:r>
            <a:r>
              <a:rPr lang="zh-CN" altLang="en-US" dirty="0">
                <a:cs typeface="楷体_GB2312"/>
              </a:rPr>
              <a:t>站点的一般步骤</a:t>
            </a:r>
          </a:p>
          <a:p>
            <a:endParaRPr lang="zh-CN" altLang="en-US" dirty="0">
              <a:cs typeface="楷体_GB2312"/>
            </a:endParaRPr>
          </a:p>
          <a:p>
            <a:endParaRPr lang="zh-CN" altLang="en-US" dirty="0">
              <a:cs typeface="楷体_GB2312"/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2743200" y="3418305"/>
            <a:ext cx="6705600" cy="446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2743200" y="2864267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9067801" y="3050005"/>
            <a:ext cx="187325" cy="601663"/>
            <a:chOff x="960" y="1764"/>
            <a:chExt cx="130" cy="418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2895601" y="3050005"/>
            <a:ext cx="187325" cy="601663"/>
            <a:chOff x="960" y="1764"/>
            <a:chExt cx="130" cy="418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7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8" name="Text Box 13"/>
          <p:cNvSpPr txBox="1">
            <a:spLocks noChangeArrowheads="1"/>
          </p:cNvSpPr>
          <p:nvPr/>
        </p:nvSpPr>
        <p:spPr bwMode="white">
          <a:xfrm>
            <a:off x="3581400" y="2920245"/>
            <a:ext cx="529848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站点的需求分析和总体设计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14"/>
          <p:cNvSpPr>
            <a:spLocks noChangeArrowheads="1"/>
          </p:cNvSpPr>
          <p:nvPr/>
        </p:nvSpPr>
        <p:spPr bwMode="gray">
          <a:xfrm>
            <a:off x="2743200" y="3991394"/>
            <a:ext cx="6705600" cy="45923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0" name="AutoShape 15"/>
          <p:cNvSpPr>
            <a:spLocks noChangeArrowheads="1"/>
          </p:cNvSpPr>
          <p:nvPr/>
        </p:nvSpPr>
        <p:spPr bwMode="gray">
          <a:xfrm>
            <a:off x="2743200" y="4589880"/>
            <a:ext cx="6705600" cy="429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61" name="Group 16"/>
          <p:cNvGrpSpPr>
            <a:grpSpLocks/>
          </p:cNvGrpSpPr>
          <p:nvPr/>
        </p:nvGrpSpPr>
        <p:grpSpPr bwMode="auto">
          <a:xfrm>
            <a:off x="9067801" y="4193004"/>
            <a:ext cx="187325" cy="601662"/>
            <a:chOff x="960" y="1764"/>
            <a:chExt cx="130" cy="418"/>
          </a:xfrm>
        </p:grpSpPr>
        <p:sp>
          <p:nvSpPr>
            <p:cNvPr id="62" name="Oval 17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2895601" y="4193004"/>
            <a:ext cx="187325" cy="601662"/>
            <a:chOff x="960" y="1764"/>
            <a:chExt cx="130" cy="418"/>
          </a:xfrm>
        </p:grpSpPr>
        <p:sp>
          <p:nvSpPr>
            <p:cNvPr id="66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7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9" name="AutoShape 24"/>
          <p:cNvSpPr>
            <a:spLocks noChangeArrowheads="1"/>
          </p:cNvSpPr>
          <p:nvPr/>
        </p:nvSpPr>
        <p:spPr bwMode="gray">
          <a:xfrm>
            <a:off x="2743200" y="5145922"/>
            <a:ext cx="6705600" cy="4317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white">
          <a:xfrm>
            <a:off x="3581400" y="34913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．确定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站点的组织与风格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white">
          <a:xfrm>
            <a:off x="3581400" y="40628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站点开发和运行环境的确定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white">
          <a:xfrm>
            <a:off x="3581400" y="46482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开发和测试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white">
          <a:xfrm>
            <a:off x="3581400" y="5207834"/>
            <a:ext cx="545181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站点接入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，并做好网站推广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AutoShape 29"/>
          <p:cNvSpPr>
            <a:spLocks noChangeArrowheads="1"/>
          </p:cNvSpPr>
          <p:nvPr/>
        </p:nvSpPr>
        <p:spPr bwMode="gray">
          <a:xfrm>
            <a:off x="2743200" y="5663447"/>
            <a:ext cx="6705600" cy="4195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white">
          <a:xfrm>
            <a:off x="3581400" y="57150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站点的运行安全和维护管理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Group 31"/>
          <p:cNvGrpSpPr>
            <a:grpSpLocks/>
          </p:cNvGrpSpPr>
          <p:nvPr/>
        </p:nvGrpSpPr>
        <p:grpSpPr bwMode="auto">
          <a:xfrm>
            <a:off x="9067801" y="5285622"/>
            <a:ext cx="187325" cy="601663"/>
            <a:chOff x="960" y="1764"/>
            <a:chExt cx="130" cy="418"/>
          </a:xfrm>
        </p:grpSpPr>
        <p:sp>
          <p:nvSpPr>
            <p:cNvPr id="77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9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80" name="Group 35"/>
          <p:cNvGrpSpPr>
            <a:grpSpLocks/>
          </p:cNvGrpSpPr>
          <p:nvPr/>
        </p:nvGrpSpPr>
        <p:grpSpPr bwMode="auto">
          <a:xfrm>
            <a:off x="2895601" y="5282447"/>
            <a:ext cx="187325" cy="601663"/>
            <a:chOff x="960" y="1764"/>
            <a:chExt cx="130" cy="418"/>
          </a:xfrm>
        </p:grpSpPr>
        <p:sp>
          <p:nvSpPr>
            <p:cNvPr id="81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84" name="AutoShape 4"/>
          <p:cNvSpPr>
            <a:spLocks noChangeArrowheads="1"/>
          </p:cNvSpPr>
          <p:nvPr/>
        </p:nvSpPr>
        <p:spPr bwMode="gray">
          <a:xfrm>
            <a:off x="2743200" y="2310646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white">
          <a:xfrm>
            <a:off x="3581400" y="2353091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．域名注册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gray">
          <a:xfrm>
            <a:off x="2743200" y="1752601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87" name="Group 5"/>
          <p:cNvGrpSpPr>
            <a:grpSpLocks/>
          </p:cNvGrpSpPr>
          <p:nvPr/>
        </p:nvGrpSpPr>
        <p:grpSpPr bwMode="auto">
          <a:xfrm>
            <a:off x="9067801" y="1938339"/>
            <a:ext cx="187325" cy="601663"/>
            <a:chOff x="960" y="1764"/>
            <a:chExt cx="130" cy="418"/>
          </a:xfrm>
        </p:grpSpPr>
        <p:sp>
          <p:nvSpPr>
            <p:cNvPr id="88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0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1" name="Group 9"/>
          <p:cNvGrpSpPr>
            <a:grpSpLocks/>
          </p:cNvGrpSpPr>
          <p:nvPr/>
        </p:nvGrpSpPr>
        <p:grpSpPr bwMode="auto">
          <a:xfrm>
            <a:off x="2895601" y="1938339"/>
            <a:ext cx="187325" cy="601663"/>
            <a:chOff x="960" y="1764"/>
            <a:chExt cx="130" cy="418"/>
          </a:xfrm>
        </p:grpSpPr>
        <p:sp>
          <p:nvSpPr>
            <p:cNvPr id="92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4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95" name="Text Box 13"/>
          <p:cNvSpPr txBox="1">
            <a:spLocks noChangeArrowheads="1"/>
          </p:cNvSpPr>
          <p:nvPr/>
        </p:nvSpPr>
        <p:spPr bwMode="white">
          <a:xfrm>
            <a:off x="3581400" y="180857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站点的准备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标注 54"/>
          <p:cNvSpPr/>
          <p:nvPr/>
        </p:nvSpPr>
        <p:spPr bwMode="auto">
          <a:xfrm>
            <a:off x="2590800" y="1752602"/>
            <a:ext cx="7010400" cy="1832856"/>
          </a:xfrm>
          <a:prstGeom prst="wedgeRoundRectCallout">
            <a:avLst>
              <a:gd name="adj1" fmla="val -31074"/>
              <a:gd name="adj2" fmla="val 76420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站点运行在什么操作系统上？采用什么数据库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?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采用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什么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样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服务器？采用什么开发平台和开发工具？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9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1060712" y="1455973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8162924" cy="422275"/>
          </a:xfrm>
        </p:spPr>
        <p:txBody>
          <a:bodyPr/>
          <a:lstStyle/>
          <a:p>
            <a:r>
              <a:rPr lang="zh-CN" altLang="en-US" dirty="0">
                <a:cs typeface="楷体_GB2312"/>
              </a:rPr>
              <a:t>建设</a:t>
            </a:r>
            <a:r>
              <a:rPr lang="en-US" altLang="zh-CN" dirty="0">
                <a:cs typeface="楷体_GB2312"/>
              </a:rPr>
              <a:t>Web</a:t>
            </a:r>
            <a:r>
              <a:rPr lang="zh-CN" altLang="en-US" dirty="0">
                <a:cs typeface="楷体_GB2312"/>
              </a:rPr>
              <a:t>站点的一般步骤</a:t>
            </a:r>
          </a:p>
          <a:p>
            <a:endParaRPr lang="zh-CN" altLang="en-US" dirty="0">
              <a:cs typeface="楷体_GB2312"/>
            </a:endParaRPr>
          </a:p>
          <a:p>
            <a:endParaRPr lang="zh-CN" altLang="en-US" dirty="0">
              <a:cs typeface="楷体_GB2312"/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2743200" y="3418305"/>
            <a:ext cx="6705600" cy="446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2743200" y="2864267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9067801" y="3050005"/>
            <a:ext cx="187325" cy="601663"/>
            <a:chOff x="960" y="1764"/>
            <a:chExt cx="130" cy="418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2895601" y="3050005"/>
            <a:ext cx="187325" cy="601663"/>
            <a:chOff x="960" y="1764"/>
            <a:chExt cx="130" cy="418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7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8" name="Text Box 13"/>
          <p:cNvSpPr txBox="1">
            <a:spLocks noChangeArrowheads="1"/>
          </p:cNvSpPr>
          <p:nvPr/>
        </p:nvSpPr>
        <p:spPr bwMode="white">
          <a:xfrm>
            <a:off x="3581400" y="2920245"/>
            <a:ext cx="529848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站点的需求分析和总体设计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14"/>
          <p:cNvSpPr>
            <a:spLocks noChangeArrowheads="1"/>
          </p:cNvSpPr>
          <p:nvPr/>
        </p:nvSpPr>
        <p:spPr bwMode="gray">
          <a:xfrm>
            <a:off x="2743200" y="3991394"/>
            <a:ext cx="6705600" cy="45923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0" name="AutoShape 15"/>
          <p:cNvSpPr>
            <a:spLocks noChangeArrowheads="1"/>
          </p:cNvSpPr>
          <p:nvPr/>
        </p:nvSpPr>
        <p:spPr bwMode="gray">
          <a:xfrm>
            <a:off x="2743200" y="4589880"/>
            <a:ext cx="6705600" cy="429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61" name="Group 16"/>
          <p:cNvGrpSpPr>
            <a:grpSpLocks/>
          </p:cNvGrpSpPr>
          <p:nvPr/>
        </p:nvGrpSpPr>
        <p:grpSpPr bwMode="auto">
          <a:xfrm>
            <a:off x="9067801" y="4193004"/>
            <a:ext cx="187325" cy="601662"/>
            <a:chOff x="960" y="1764"/>
            <a:chExt cx="130" cy="418"/>
          </a:xfrm>
        </p:grpSpPr>
        <p:sp>
          <p:nvSpPr>
            <p:cNvPr id="62" name="Oval 17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2895601" y="4193004"/>
            <a:ext cx="187325" cy="601662"/>
            <a:chOff x="960" y="1764"/>
            <a:chExt cx="130" cy="418"/>
          </a:xfrm>
        </p:grpSpPr>
        <p:sp>
          <p:nvSpPr>
            <p:cNvPr id="66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7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9" name="AutoShape 24"/>
          <p:cNvSpPr>
            <a:spLocks noChangeArrowheads="1"/>
          </p:cNvSpPr>
          <p:nvPr/>
        </p:nvSpPr>
        <p:spPr bwMode="gray">
          <a:xfrm>
            <a:off x="2743200" y="5145922"/>
            <a:ext cx="6705600" cy="4317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white">
          <a:xfrm>
            <a:off x="3581400" y="34913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．确定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站点的组织与风格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white">
          <a:xfrm>
            <a:off x="3581400" y="40628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站点开发和运行环境的确定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white">
          <a:xfrm>
            <a:off x="3581400" y="46482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开发和测试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white">
          <a:xfrm>
            <a:off x="3581400" y="5207834"/>
            <a:ext cx="545181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站点接入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，并做好网站推广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AutoShape 29"/>
          <p:cNvSpPr>
            <a:spLocks noChangeArrowheads="1"/>
          </p:cNvSpPr>
          <p:nvPr/>
        </p:nvSpPr>
        <p:spPr bwMode="gray">
          <a:xfrm>
            <a:off x="2743200" y="5663447"/>
            <a:ext cx="6705600" cy="4195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white">
          <a:xfrm>
            <a:off x="3581400" y="57150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站点的运行安全和维护管理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Group 31"/>
          <p:cNvGrpSpPr>
            <a:grpSpLocks/>
          </p:cNvGrpSpPr>
          <p:nvPr/>
        </p:nvGrpSpPr>
        <p:grpSpPr bwMode="auto">
          <a:xfrm>
            <a:off x="9067801" y="5285622"/>
            <a:ext cx="187325" cy="601663"/>
            <a:chOff x="960" y="1764"/>
            <a:chExt cx="130" cy="418"/>
          </a:xfrm>
        </p:grpSpPr>
        <p:sp>
          <p:nvSpPr>
            <p:cNvPr id="77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9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80" name="Group 35"/>
          <p:cNvGrpSpPr>
            <a:grpSpLocks/>
          </p:cNvGrpSpPr>
          <p:nvPr/>
        </p:nvGrpSpPr>
        <p:grpSpPr bwMode="auto">
          <a:xfrm>
            <a:off x="2895601" y="5282447"/>
            <a:ext cx="187325" cy="601663"/>
            <a:chOff x="960" y="1764"/>
            <a:chExt cx="130" cy="418"/>
          </a:xfrm>
        </p:grpSpPr>
        <p:sp>
          <p:nvSpPr>
            <p:cNvPr id="81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84" name="AutoShape 4"/>
          <p:cNvSpPr>
            <a:spLocks noChangeArrowheads="1"/>
          </p:cNvSpPr>
          <p:nvPr/>
        </p:nvSpPr>
        <p:spPr bwMode="gray">
          <a:xfrm>
            <a:off x="2743200" y="2310646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white">
          <a:xfrm>
            <a:off x="3581400" y="2353091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．域名注册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gray">
          <a:xfrm>
            <a:off x="2743200" y="1752601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87" name="Group 5"/>
          <p:cNvGrpSpPr>
            <a:grpSpLocks/>
          </p:cNvGrpSpPr>
          <p:nvPr/>
        </p:nvGrpSpPr>
        <p:grpSpPr bwMode="auto">
          <a:xfrm>
            <a:off x="9067801" y="1938339"/>
            <a:ext cx="187325" cy="601663"/>
            <a:chOff x="960" y="1764"/>
            <a:chExt cx="130" cy="418"/>
          </a:xfrm>
        </p:grpSpPr>
        <p:sp>
          <p:nvSpPr>
            <p:cNvPr id="88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0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1" name="Group 9"/>
          <p:cNvGrpSpPr>
            <a:grpSpLocks/>
          </p:cNvGrpSpPr>
          <p:nvPr/>
        </p:nvGrpSpPr>
        <p:grpSpPr bwMode="auto">
          <a:xfrm>
            <a:off x="2895601" y="1938339"/>
            <a:ext cx="187325" cy="601663"/>
            <a:chOff x="960" y="1764"/>
            <a:chExt cx="130" cy="418"/>
          </a:xfrm>
        </p:grpSpPr>
        <p:sp>
          <p:nvSpPr>
            <p:cNvPr id="92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4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95" name="Text Box 13"/>
          <p:cNvSpPr txBox="1">
            <a:spLocks noChangeArrowheads="1"/>
          </p:cNvSpPr>
          <p:nvPr/>
        </p:nvSpPr>
        <p:spPr bwMode="white">
          <a:xfrm>
            <a:off x="3581400" y="180857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站点的准备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标注 54"/>
          <p:cNvSpPr/>
          <p:nvPr/>
        </p:nvSpPr>
        <p:spPr bwMode="auto">
          <a:xfrm>
            <a:off x="1736725" y="1752602"/>
            <a:ext cx="7864475" cy="1832856"/>
          </a:xfrm>
          <a:prstGeom prst="wedgeRoundRectCallout">
            <a:avLst>
              <a:gd name="adj1" fmla="val -22154"/>
              <a:gd name="adj2" fmla="val 108185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站点的开发涉及到项目负责人、设计人员、程序员、网页制作人员和美工等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，要实现协同开发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。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各个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网页整合成网站后，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要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进行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功能测试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性能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测试、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安全测试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稳定测试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、浏览器兼容性测试、链接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测试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、压力测试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等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3783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1060712" y="1455973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28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8162924" cy="422275"/>
          </a:xfrm>
        </p:spPr>
        <p:txBody>
          <a:bodyPr/>
          <a:lstStyle/>
          <a:p>
            <a:r>
              <a:rPr lang="zh-CN" altLang="en-US" dirty="0">
                <a:cs typeface="楷体_GB2312"/>
              </a:rPr>
              <a:t>建设</a:t>
            </a:r>
            <a:r>
              <a:rPr lang="en-US" altLang="zh-CN" dirty="0">
                <a:cs typeface="楷体_GB2312"/>
              </a:rPr>
              <a:t>Web</a:t>
            </a:r>
            <a:r>
              <a:rPr lang="zh-CN" altLang="en-US" dirty="0">
                <a:cs typeface="楷体_GB2312"/>
              </a:rPr>
              <a:t>站点的一般步骤</a:t>
            </a:r>
          </a:p>
          <a:p>
            <a:endParaRPr lang="zh-CN" altLang="en-US" dirty="0">
              <a:cs typeface="楷体_GB2312"/>
            </a:endParaRPr>
          </a:p>
          <a:p>
            <a:endParaRPr lang="zh-CN" altLang="en-US" dirty="0">
              <a:cs typeface="楷体_GB2312"/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2743200" y="3418305"/>
            <a:ext cx="6705600" cy="446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2743200" y="2864267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9067801" y="3050005"/>
            <a:ext cx="187325" cy="601663"/>
            <a:chOff x="960" y="1764"/>
            <a:chExt cx="130" cy="418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2895601" y="3050005"/>
            <a:ext cx="187325" cy="601663"/>
            <a:chOff x="960" y="1764"/>
            <a:chExt cx="130" cy="418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7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8" name="Text Box 13"/>
          <p:cNvSpPr txBox="1">
            <a:spLocks noChangeArrowheads="1"/>
          </p:cNvSpPr>
          <p:nvPr/>
        </p:nvSpPr>
        <p:spPr bwMode="white">
          <a:xfrm>
            <a:off x="3581400" y="2920245"/>
            <a:ext cx="529848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站点的需求分析和总体设计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14"/>
          <p:cNvSpPr>
            <a:spLocks noChangeArrowheads="1"/>
          </p:cNvSpPr>
          <p:nvPr/>
        </p:nvSpPr>
        <p:spPr bwMode="gray">
          <a:xfrm>
            <a:off x="2743200" y="3991394"/>
            <a:ext cx="6705600" cy="45923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0" name="AutoShape 15"/>
          <p:cNvSpPr>
            <a:spLocks noChangeArrowheads="1"/>
          </p:cNvSpPr>
          <p:nvPr/>
        </p:nvSpPr>
        <p:spPr bwMode="gray">
          <a:xfrm>
            <a:off x="2743200" y="4589880"/>
            <a:ext cx="6705600" cy="429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61" name="Group 16"/>
          <p:cNvGrpSpPr>
            <a:grpSpLocks/>
          </p:cNvGrpSpPr>
          <p:nvPr/>
        </p:nvGrpSpPr>
        <p:grpSpPr bwMode="auto">
          <a:xfrm>
            <a:off x="9067801" y="4193004"/>
            <a:ext cx="187325" cy="601662"/>
            <a:chOff x="960" y="1764"/>
            <a:chExt cx="130" cy="418"/>
          </a:xfrm>
        </p:grpSpPr>
        <p:sp>
          <p:nvSpPr>
            <p:cNvPr id="62" name="Oval 17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2895601" y="4193004"/>
            <a:ext cx="187325" cy="601662"/>
            <a:chOff x="960" y="1764"/>
            <a:chExt cx="130" cy="418"/>
          </a:xfrm>
        </p:grpSpPr>
        <p:sp>
          <p:nvSpPr>
            <p:cNvPr id="66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7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9" name="AutoShape 24"/>
          <p:cNvSpPr>
            <a:spLocks noChangeArrowheads="1"/>
          </p:cNvSpPr>
          <p:nvPr/>
        </p:nvSpPr>
        <p:spPr bwMode="gray">
          <a:xfrm>
            <a:off x="2743200" y="5145922"/>
            <a:ext cx="6705600" cy="4317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white">
          <a:xfrm>
            <a:off x="3581400" y="34913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．确定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站点的组织与风格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white">
          <a:xfrm>
            <a:off x="3581400" y="40628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站点开发和运行环境的确定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white">
          <a:xfrm>
            <a:off x="3581400" y="46482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开发和测试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white">
          <a:xfrm>
            <a:off x="3581400" y="5207834"/>
            <a:ext cx="545181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站点接入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，并做好网站推广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AutoShape 29"/>
          <p:cNvSpPr>
            <a:spLocks noChangeArrowheads="1"/>
          </p:cNvSpPr>
          <p:nvPr/>
        </p:nvSpPr>
        <p:spPr bwMode="gray">
          <a:xfrm>
            <a:off x="2743200" y="5663447"/>
            <a:ext cx="6705600" cy="4195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white">
          <a:xfrm>
            <a:off x="3581400" y="57150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站点的运行安全和维护管理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Group 31"/>
          <p:cNvGrpSpPr>
            <a:grpSpLocks/>
          </p:cNvGrpSpPr>
          <p:nvPr/>
        </p:nvGrpSpPr>
        <p:grpSpPr bwMode="auto">
          <a:xfrm>
            <a:off x="9067801" y="5285622"/>
            <a:ext cx="187325" cy="601663"/>
            <a:chOff x="960" y="1764"/>
            <a:chExt cx="130" cy="418"/>
          </a:xfrm>
        </p:grpSpPr>
        <p:sp>
          <p:nvSpPr>
            <p:cNvPr id="77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9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80" name="Group 35"/>
          <p:cNvGrpSpPr>
            <a:grpSpLocks/>
          </p:cNvGrpSpPr>
          <p:nvPr/>
        </p:nvGrpSpPr>
        <p:grpSpPr bwMode="auto">
          <a:xfrm>
            <a:off x="2895601" y="5282447"/>
            <a:ext cx="187325" cy="601663"/>
            <a:chOff x="960" y="1764"/>
            <a:chExt cx="130" cy="418"/>
          </a:xfrm>
        </p:grpSpPr>
        <p:sp>
          <p:nvSpPr>
            <p:cNvPr id="81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84" name="AutoShape 4"/>
          <p:cNvSpPr>
            <a:spLocks noChangeArrowheads="1"/>
          </p:cNvSpPr>
          <p:nvPr/>
        </p:nvSpPr>
        <p:spPr bwMode="gray">
          <a:xfrm>
            <a:off x="2743200" y="2310646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white">
          <a:xfrm>
            <a:off x="3581400" y="2353091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．域名注册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gray">
          <a:xfrm>
            <a:off x="2743200" y="1752601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87" name="Group 5"/>
          <p:cNvGrpSpPr>
            <a:grpSpLocks/>
          </p:cNvGrpSpPr>
          <p:nvPr/>
        </p:nvGrpSpPr>
        <p:grpSpPr bwMode="auto">
          <a:xfrm>
            <a:off x="9067801" y="1938339"/>
            <a:ext cx="187325" cy="601663"/>
            <a:chOff x="960" y="1764"/>
            <a:chExt cx="130" cy="418"/>
          </a:xfrm>
        </p:grpSpPr>
        <p:sp>
          <p:nvSpPr>
            <p:cNvPr id="88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0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1" name="Group 9"/>
          <p:cNvGrpSpPr>
            <a:grpSpLocks/>
          </p:cNvGrpSpPr>
          <p:nvPr/>
        </p:nvGrpSpPr>
        <p:grpSpPr bwMode="auto">
          <a:xfrm>
            <a:off x="2895601" y="1938339"/>
            <a:ext cx="187325" cy="601663"/>
            <a:chOff x="960" y="1764"/>
            <a:chExt cx="130" cy="418"/>
          </a:xfrm>
        </p:grpSpPr>
        <p:sp>
          <p:nvSpPr>
            <p:cNvPr id="92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4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95" name="Text Box 13"/>
          <p:cNvSpPr txBox="1">
            <a:spLocks noChangeArrowheads="1"/>
          </p:cNvSpPr>
          <p:nvPr/>
        </p:nvSpPr>
        <p:spPr bwMode="white">
          <a:xfrm>
            <a:off x="3581400" y="180857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站点的准备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标注 54"/>
          <p:cNvSpPr/>
          <p:nvPr/>
        </p:nvSpPr>
        <p:spPr bwMode="auto">
          <a:xfrm>
            <a:off x="2590800" y="1752601"/>
            <a:ext cx="7010400" cy="2224501"/>
          </a:xfrm>
          <a:prstGeom prst="wedgeRoundRectCallout">
            <a:avLst>
              <a:gd name="adj1" fmla="val -31488"/>
              <a:gd name="adj2" fmla="val 108888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可选择虚拟服务器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/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主机、服务器租用或托管、铺设专线来接通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Internet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。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通过各种有效的手段提高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站点知名度，提升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站点访问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量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。</a:t>
            </a:r>
            <a:endParaRPr lang="zh-CN" altLang="zh-CN" dirty="0">
              <a:solidFill>
                <a:schemeClr val="bg1"/>
              </a:solidFill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endParaRPr lang="zh-CN" altLang="zh-CN" dirty="0">
              <a:solidFill>
                <a:schemeClr val="bg1"/>
              </a:solidFill>
              <a:latin typeface="Times New Roman" panose="02020603050405020304" pitchFamily="18" charset="0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55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1060712" y="1455973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29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8162924" cy="422275"/>
          </a:xfrm>
        </p:spPr>
        <p:txBody>
          <a:bodyPr/>
          <a:lstStyle/>
          <a:p>
            <a:r>
              <a:rPr lang="zh-CN" altLang="en-US" dirty="0">
                <a:cs typeface="楷体_GB2312"/>
              </a:rPr>
              <a:t>建设</a:t>
            </a:r>
            <a:r>
              <a:rPr lang="en-US" altLang="zh-CN" dirty="0">
                <a:cs typeface="楷体_GB2312"/>
              </a:rPr>
              <a:t>Web</a:t>
            </a:r>
            <a:r>
              <a:rPr lang="zh-CN" altLang="en-US" dirty="0">
                <a:cs typeface="楷体_GB2312"/>
              </a:rPr>
              <a:t>站点的一般步骤</a:t>
            </a:r>
          </a:p>
          <a:p>
            <a:endParaRPr lang="zh-CN" altLang="en-US" dirty="0">
              <a:cs typeface="楷体_GB2312"/>
            </a:endParaRPr>
          </a:p>
          <a:p>
            <a:endParaRPr lang="zh-CN" altLang="en-US" dirty="0">
              <a:cs typeface="楷体_GB2312"/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2743200" y="3418305"/>
            <a:ext cx="6705600" cy="446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2743200" y="2864267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9067801" y="3050005"/>
            <a:ext cx="187325" cy="601663"/>
            <a:chOff x="960" y="1764"/>
            <a:chExt cx="130" cy="418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2895601" y="3050005"/>
            <a:ext cx="187325" cy="601663"/>
            <a:chOff x="960" y="1764"/>
            <a:chExt cx="130" cy="418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57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8" name="Text Box 13"/>
          <p:cNvSpPr txBox="1">
            <a:spLocks noChangeArrowheads="1"/>
          </p:cNvSpPr>
          <p:nvPr/>
        </p:nvSpPr>
        <p:spPr bwMode="white">
          <a:xfrm>
            <a:off x="3581400" y="2920245"/>
            <a:ext cx="529848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站点的需求分析和总体设计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14"/>
          <p:cNvSpPr>
            <a:spLocks noChangeArrowheads="1"/>
          </p:cNvSpPr>
          <p:nvPr/>
        </p:nvSpPr>
        <p:spPr bwMode="gray">
          <a:xfrm>
            <a:off x="2743200" y="3991394"/>
            <a:ext cx="6705600" cy="45923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0" name="AutoShape 15"/>
          <p:cNvSpPr>
            <a:spLocks noChangeArrowheads="1"/>
          </p:cNvSpPr>
          <p:nvPr/>
        </p:nvSpPr>
        <p:spPr bwMode="gray">
          <a:xfrm>
            <a:off x="2743200" y="4589880"/>
            <a:ext cx="6705600" cy="429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61" name="Group 16"/>
          <p:cNvGrpSpPr>
            <a:grpSpLocks/>
          </p:cNvGrpSpPr>
          <p:nvPr/>
        </p:nvGrpSpPr>
        <p:grpSpPr bwMode="auto">
          <a:xfrm>
            <a:off x="9067801" y="4193004"/>
            <a:ext cx="187325" cy="601662"/>
            <a:chOff x="960" y="1764"/>
            <a:chExt cx="130" cy="418"/>
          </a:xfrm>
        </p:grpSpPr>
        <p:sp>
          <p:nvSpPr>
            <p:cNvPr id="62" name="Oval 17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2895601" y="4193004"/>
            <a:ext cx="187325" cy="601662"/>
            <a:chOff x="960" y="1764"/>
            <a:chExt cx="130" cy="418"/>
          </a:xfrm>
        </p:grpSpPr>
        <p:sp>
          <p:nvSpPr>
            <p:cNvPr id="66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7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9" name="AutoShape 24"/>
          <p:cNvSpPr>
            <a:spLocks noChangeArrowheads="1"/>
          </p:cNvSpPr>
          <p:nvPr/>
        </p:nvSpPr>
        <p:spPr bwMode="gray">
          <a:xfrm>
            <a:off x="2743200" y="5145922"/>
            <a:ext cx="6705600" cy="4317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white">
          <a:xfrm>
            <a:off x="3581400" y="34913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．确定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站点的组织与风格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white">
          <a:xfrm>
            <a:off x="3581400" y="406282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站点开发和运行环境的确定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white">
          <a:xfrm>
            <a:off x="3581400" y="46482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开发和测试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white">
          <a:xfrm>
            <a:off x="3581400" y="5207834"/>
            <a:ext cx="5451819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站点接入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，并做好网站推广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AutoShape 29"/>
          <p:cNvSpPr>
            <a:spLocks noChangeArrowheads="1"/>
          </p:cNvSpPr>
          <p:nvPr/>
        </p:nvSpPr>
        <p:spPr bwMode="gray">
          <a:xfrm>
            <a:off x="2743200" y="5663447"/>
            <a:ext cx="6705600" cy="4195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white">
          <a:xfrm>
            <a:off x="3581400" y="5715000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站点的运行安全和维护管理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Group 31"/>
          <p:cNvGrpSpPr>
            <a:grpSpLocks/>
          </p:cNvGrpSpPr>
          <p:nvPr/>
        </p:nvGrpSpPr>
        <p:grpSpPr bwMode="auto">
          <a:xfrm>
            <a:off x="9067801" y="5285622"/>
            <a:ext cx="187325" cy="601663"/>
            <a:chOff x="960" y="1764"/>
            <a:chExt cx="130" cy="418"/>
          </a:xfrm>
        </p:grpSpPr>
        <p:sp>
          <p:nvSpPr>
            <p:cNvPr id="77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9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80" name="Group 35"/>
          <p:cNvGrpSpPr>
            <a:grpSpLocks/>
          </p:cNvGrpSpPr>
          <p:nvPr/>
        </p:nvGrpSpPr>
        <p:grpSpPr bwMode="auto">
          <a:xfrm>
            <a:off x="2895601" y="5282447"/>
            <a:ext cx="187325" cy="601663"/>
            <a:chOff x="960" y="1764"/>
            <a:chExt cx="130" cy="418"/>
          </a:xfrm>
        </p:grpSpPr>
        <p:sp>
          <p:nvSpPr>
            <p:cNvPr id="81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84" name="AutoShape 4"/>
          <p:cNvSpPr>
            <a:spLocks noChangeArrowheads="1"/>
          </p:cNvSpPr>
          <p:nvPr/>
        </p:nvSpPr>
        <p:spPr bwMode="gray">
          <a:xfrm>
            <a:off x="2743200" y="2310646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white">
          <a:xfrm>
            <a:off x="3581400" y="2353091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．域名注册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gray">
          <a:xfrm>
            <a:off x="2743200" y="1752601"/>
            <a:ext cx="6705600" cy="4369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87" name="Group 5"/>
          <p:cNvGrpSpPr>
            <a:grpSpLocks/>
          </p:cNvGrpSpPr>
          <p:nvPr/>
        </p:nvGrpSpPr>
        <p:grpSpPr bwMode="auto">
          <a:xfrm>
            <a:off x="9067801" y="1938339"/>
            <a:ext cx="187325" cy="601663"/>
            <a:chOff x="960" y="1764"/>
            <a:chExt cx="130" cy="418"/>
          </a:xfrm>
        </p:grpSpPr>
        <p:sp>
          <p:nvSpPr>
            <p:cNvPr id="88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0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1" name="Group 9"/>
          <p:cNvGrpSpPr>
            <a:grpSpLocks/>
          </p:cNvGrpSpPr>
          <p:nvPr/>
        </p:nvGrpSpPr>
        <p:grpSpPr bwMode="auto">
          <a:xfrm>
            <a:off x="2895601" y="1938339"/>
            <a:ext cx="187325" cy="601663"/>
            <a:chOff x="960" y="1764"/>
            <a:chExt cx="130" cy="418"/>
          </a:xfrm>
        </p:grpSpPr>
        <p:sp>
          <p:nvSpPr>
            <p:cNvPr id="92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4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95" name="Text Box 13"/>
          <p:cNvSpPr txBox="1">
            <a:spLocks noChangeArrowheads="1"/>
          </p:cNvSpPr>
          <p:nvPr/>
        </p:nvSpPr>
        <p:spPr bwMode="white">
          <a:xfrm>
            <a:off x="3581400" y="1808579"/>
            <a:ext cx="502920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站点的准备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标注 54"/>
          <p:cNvSpPr/>
          <p:nvPr/>
        </p:nvSpPr>
        <p:spPr bwMode="auto">
          <a:xfrm>
            <a:off x="2590800" y="1752601"/>
            <a:ext cx="7010400" cy="2224501"/>
          </a:xfrm>
          <a:prstGeom prst="wedgeRoundRectCallout">
            <a:avLst>
              <a:gd name="adj1" fmla="val -31281"/>
              <a:gd name="adj2" fmla="val 129767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安全性包括身份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窃取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、非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授权存取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、否认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、拒绝服务等。及时修复站点服务器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操作系统漏洞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，精心配置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服务器、数据库服务器的各项参数。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站点维护包括服务器的维护、站点程序的维护、内容的更新和信息的发布等</a:t>
            </a:r>
            <a:r>
              <a:rPr lang="zh-CN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。</a:t>
            </a:r>
            <a:endParaRPr lang="zh-CN" altLang="zh-CN" dirty="0">
              <a:solidFill>
                <a:schemeClr val="bg1"/>
              </a:solidFill>
              <a:latin typeface="Times New Roman" panose="02020603050405020304" pitchFamily="18" charset="0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9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2"/>
          <p:cNvSpPr>
            <a:spLocks noChangeArrowheads="1"/>
          </p:cNvSpPr>
          <p:nvPr/>
        </p:nvSpPr>
        <p:spPr bwMode="gray">
          <a:xfrm>
            <a:off x="1043359" y="1440541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标题 2"/>
          <p:cNvSpPr txBox="1">
            <a:spLocks/>
          </p:cNvSpPr>
          <p:nvPr/>
        </p:nvSpPr>
        <p:spPr bwMode="auto">
          <a:xfrm>
            <a:off x="1719370" y="501648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sp>
        <p:nvSpPr>
          <p:cNvPr id="14" name="圆角矩形 13"/>
          <p:cNvSpPr/>
          <p:nvPr/>
        </p:nvSpPr>
        <p:spPr bwMode="auto">
          <a:xfrm>
            <a:off x="2282411" y="2541458"/>
            <a:ext cx="394900" cy="217816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站点规划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596302" y="2184215"/>
            <a:ext cx="5375248" cy="410127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1.</a:t>
            </a:r>
            <a:r>
              <a:rPr lang="zh-CN" altLang="en-US" sz="2000" dirty="0" smtClean="0">
                <a:latin typeface="Arial" charset="0"/>
              </a:rPr>
              <a:t>在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站点建设前对市场进行分析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3596303" y="2699976"/>
            <a:ext cx="5375247" cy="48572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2.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站点的目的和功能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3596302" y="4346093"/>
            <a:ext cx="5375248" cy="54572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5.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的测试方法和维护过程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3596303" y="3249869"/>
            <a:ext cx="5375247" cy="513338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3.</a:t>
            </a:r>
            <a:r>
              <a:rPr lang="zh-CN" altLang="en-US" sz="2000" dirty="0" smtClean="0">
                <a:latin typeface="Arial" charset="0"/>
              </a:rPr>
              <a:t>根据</a:t>
            </a:r>
            <a:r>
              <a:rPr lang="en-US" altLang="zh-CN" sz="2000" dirty="0" smtClean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站点规模确定</a:t>
            </a:r>
            <a:r>
              <a:rPr lang="en-US" altLang="zh-CN" sz="2000" dirty="0" smtClean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建设的</a:t>
            </a:r>
            <a:r>
              <a:rPr lang="zh-CN" altLang="en-US" sz="2000" dirty="0">
                <a:latin typeface="Arial" charset="0"/>
              </a:rPr>
              <a:t>技术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3596303" y="3830066"/>
            <a:ext cx="5375247" cy="449168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4.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建设的人力和投入费用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" name="左大括号 1"/>
          <p:cNvSpPr/>
          <p:nvPr/>
        </p:nvSpPr>
        <p:spPr bwMode="auto">
          <a:xfrm>
            <a:off x="2799350" y="2435146"/>
            <a:ext cx="685800" cy="2682288"/>
          </a:xfrm>
          <a:prstGeom prst="leftBrac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4211258" cy="422275"/>
          </a:xfrm>
        </p:spPr>
        <p:txBody>
          <a:bodyPr/>
          <a:lstStyle/>
          <a:p>
            <a:r>
              <a:rPr lang="en-US" altLang="zh-CN" dirty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站点规划所包含的内容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3596303" y="4955986"/>
            <a:ext cx="5375247" cy="449939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6.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的</a:t>
            </a:r>
            <a:r>
              <a:rPr lang="zh-CN" altLang="zh-CN" sz="2000" dirty="0"/>
              <a:t>推广策略</a:t>
            </a:r>
            <a:endParaRPr lang="zh-CN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9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/>
          </p:nvPr>
        </p:nvSpPr>
        <p:spPr>
          <a:xfrm>
            <a:off x="1828801" y="995364"/>
            <a:ext cx="8245475" cy="498475"/>
          </a:xfrm>
        </p:spPr>
        <p:txBody>
          <a:bodyPr/>
          <a:lstStyle/>
          <a:p>
            <a:r>
              <a:rPr lang="zh-CN" altLang="en-US" smtClean="0">
                <a:cs typeface="楷体_GB2312"/>
              </a:rPr>
              <a:t>本章内容</a:t>
            </a: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206DD287-75E2-48F9-9D86-7825C99833BE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内容占位符 1"/>
          <p:cNvSpPr>
            <a:spLocks noGrp="1"/>
          </p:cNvSpPr>
          <p:nvPr>
            <p:ph idx="1"/>
          </p:nvPr>
        </p:nvSpPr>
        <p:spPr>
          <a:xfrm>
            <a:off x="2155826" y="1981200"/>
            <a:ext cx="7775575" cy="304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8.1 </a:t>
            </a:r>
            <a:r>
              <a:rPr lang="zh-CN" altLang="en-US" sz="2000" dirty="0" smtClean="0"/>
              <a:t>关于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站点规划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8.2 </a:t>
            </a:r>
            <a:r>
              <a:rPr lang="zh-CN" altLang="en-US" sz="2000" dirty="0" smtClean="0"/>
              <a:t>建设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站点的一般步骤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8.3  Web</a:t>
            </a:r>
            <a:r>
              <a:rPr lang="zh-CN" altLang="en-US" b="1" dirty="0" smtClean="0"/>
              <a:t>站点性能优化及安全性</a:t>
            </a:r>
          </a:p>
        </p:txBody>
      </p:sp>
    </p:spTree>
    <p:extLst>
      <p:ext uri="{BB962C8B-B14F-4D97-AF65-F5344CB8AC3E}">
        <p14:creationId xmlns:p14="http://schemas.microsoft.com/office/powerpoint/2010/main" val="89535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2"/>
    </mc:Choice>
    <mc:Fallback xmlns="">
      <p:transition advTm="13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1630391" y="1649441"/>
            <a:ext cx="8885209" cy="4142013"/>
            <a:chOff x="912" y="972"/>
            <a:chExt cx="3984" cy="1242"/>
          </a:xfrm>
        </p:grpSpPr>
        <p:sp>
          <p:nvSpPr>
            <p:cNvPr id="12" name="AutoShape 22"/>
            <p:cNvSpPr>
              <a:spLocks noChangeArrowheads="1"/>
            </p:cNvSpPr>
            <p:nvPr/>
          </p:nvSpPr>
          <p:spPr bwMode="gray">
            <a:xfrm>
              <a:off x="912" y="972"/>
              <a:ext cx="3984" cy="124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gray">
            <a:xfrm>
              <a:off x="1074" y="1295"/>
              <a:ext cx="2902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just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为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Web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服务器增加缓冲代理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机制和使用高性能服务器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能明显改进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Web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站点访问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速度，包括快速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的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磁盘、高性能网卡，强劲的</a:t>
              </a:r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CPU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、大容量内存等；可通过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对数据库服务器和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Web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服务器的配置在缓冲、压缩、带宽限制、进程限制等方面提高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Web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站点的性能。</a:t>
              </a:r>
            </a:p>
          </p:txBody>
        </p:sp>
      </p:grpSp>
      <p:pic>
        <p:nvPicPr>
          <p:cNvPr id="14" name="Picture 2" descr="http://pic.baike.soso.com/p/20131221/bki-20131221115455-21206468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317" y="2819400"/>
            <a:ext cx="1443747" cy="14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8.3  Web</a:t>
            </a:r>
            <a:r>
              <a:rPr lang="zh-CN" altLang="en-US" dirty="0">
                <a:cs typeface="楷体_GB2312"/>
              </a:rPr>
              <a:t>站点性能优化及安全性</a:t>
            </a: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4"/>
          <p:cNvSpPr txBox="1">
            <a:spLocks/>
          </p:cNvSpPr>
          <p:nvPr/>
        </p:nvSpPr>
        <p:spPr bwMode="auto">
          <a:xfrm>
            <a:off x="1579942" y="1018267"/>
            <a:ext cx="8162924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kern="0" dirty="0">
                <a:cs typeface="楷体_GB2312"/>
              </a:rPr>
              <a:t>1. Web</a:t>
            </a:r>
            <a:r>
              <a:rPr lang="zh-CN" altLang="en-US" kern="0" dirty="0">
                <a:cs typeface="楷体_GB2312"/>
              </a:rPr>
              <a:t>站点性能优化</a:t>
            </a:r>
            <a:endParaRPr lang="zh-CN" altLang="en-US" kern="0" dirty="0" smtClean="0">
              <a:cs typeface="楷体_GB2312"/>
            </a:endParaRPr>
          </a:p>
          <a:p>
            <a:endParaRPr lang="zh-CN" altLang="en-US" kern="0" dirty="0" smtClean="0">
              <a:cs typeface="楷体_GB2312"/>
            </a:endParaRPr>
          </a:p>
          <a:p>
            <a:endParaRPr lang="zh-CN" altLang="en-US" kern="0" dirty="0">
              <a:cs typeface="楷体_GB2312"/>
            </a:endParaRPr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1977173" y="1960416"/>
            <a:ext cx="7775575" cy="4984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优化</a:t>
            </a:r>
            <a:r>
              <a:rPr lang="en-US" altLang="zh-CN" dirty="0"/>
              <a:t>Web</a:t>
            </a:r>
            <a:r>
              <a:rPr lang="zh-CN" altLang="en-US" dirty="0"/>
              <a:t>服务器硬、软件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: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829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32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1630391" y="1649441"/>
            <a:ext cx="8885209" cy="4142013"/>
            <a:chOff x="912" y="972"/>
            <a:chExt cx="3984" cy="1242"/>
          </a:xfrm>
        </p:grpSpPr>
        <p:sp>
          <p:nvSpPr>
            <p:cNvPr id="12" name="AutoShape 22"/>
            <p:cNvSpPr>
              <a:spLocks noChangeArrowheads="1"/>
            </p:cNvSpPr>
            <p:nvPr/>
          </p:nvSpPr>
          <p:spPr bwMode="gray">
            <a:xfrm>
              <a:off x="912" y="972"/>
              <a:ext cx="3984" cy="124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gray">
            <a:xfrm>
              <a:off x="1102" y="1127"/>
              <a:ext cx="2902" cy="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.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帮页面减肥 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/>
              </a:r>
              <a:b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</a:br>
              <a:endPara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网页</a:t>
              </a: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文件字节数越小，下载到浏览器的速度就快。因此将网页中的空格、注解及无用字符清</a:t>
              </a:r>
              <a:r>
                <a:rPr lang="zh-CN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除掉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、</a:t>
              </a: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调整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JPEG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图片</a:t>
              </a: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文件</a:t>
              </a:r>
              <a:r>
                <a:rPr lang="zh-CN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大小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等均</a:t>
              </a:r>
              <a:r>
                <a:rPr lang="zh-CN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可</a:t>
              </a: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加快下载</a:t>
              </a:r>
              <a:r>
                <a:rPr lang="zh-CN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速度。</a:t>
              </a: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有专门的网页减肥器软件可帮助减少网页的大小。</a:t>
              </a:r>
            </a:p>
            <a:p>
              <a:pPr algn="just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pic>
        <p:nvPicPr>
          <p:cNvPr id="14" name="Picture 2" descr="http://pic.baike.soso.com/p/20131221/bki-20131221115455-21206468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317" y="2819400"/>
            <a:ext cx="1443747" cy="14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8.3  Web</a:t>
            </a:r>
            <a:r>
              <a:rPr lang="zh-CN" altLang="en-US" dirty="0">
                <a:cs typeface="楷体_GB2312"/>
              </a:rPr>
              <a:t>站点性能优化及安全性</a:t>
            </a: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4"/>
          <p:cNvSpPr txBox="1">
            <a:spLocks/>
          </p:cNvSpPr>
          <p:nvPr/>
        </p:nvSpPr>
        <p:spPr bwMode="auto">
          <a:xfrm>
            <a:off x="1579942" y="1018267"/>
            <a:ext cx="8162924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kern="0" dirty="0">
                <a:cs typeface="楷体_GB2312"/>
              </a:rPr>
              <a:t>1. Web</a:t>
            </a:r>
            <a:r>
              <a:rPr lang="zh-CN" altLang="en-US" kern="0" dirty="0">
                <a:cs typeface="楷体_GB2312"/>
              </a:rPr>
              <a:t>站点性能优化</a:t>
            </a:r>
            <a:endParaRPr lang="zh-CN" altLang="en-US" kern="0" dirty="0" smtClean="0">
              <a:cs typeface="楷体_GB2312"/>
            </a:endParaRPr>
          </a:p>
          <a:p>
            <a:endParaRPr lang="zh-CN" altLang="en-US" kern="0" dirty="0" smtClean="0">
              <a:cs typeface="楷体_GB2312"/>
            </a:endParaRPr>
          </a:p>
          <a:p>
            <a:endParaRPr lang="zh-CN" altLang="en-US" kern="0" dirty="0">
              <a:cs typeface="楷体_GB2312"/>
            </a:endParaRPr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1954321" y="1789532"/>
            <a:ext cx="7775575" cy="4984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改善</a:t>
            </a:r>
            <a:r>
              <a:rPr lang="en-US" altLang="zh-CN" dirty="0"/>
              <a:t>Web</a:t>
            </a:r>
            <a:r>
              <a:rPr lang="zh-CN" altLang="en-US" dirty="0"/>
              <a:t>应用程序的</a:t>
            </a:r>
            <a:r>
              <a:rPr lang="zh-CN" altLang="en-US" dirty="0" smtClean="0"/>
              <a:t>性能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9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33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1630391" y="1649441"/>
            <a:ext cx="8885209" cy="4178697"/>
            <a:chOff x="912" y="972"/>
            <a:chExt cx="3984" cy="1253"/>
          </a:xfrm>
        </p:grpSpPr>
        <p:sp>
          <p:nvSpPr>
            <p:cNvPr id="12" name="AutoShape 22"/>
            <p:cNvSpPr>
              <a:spLocks noChangeArrowheads="1"/>
            </p:cNvSpPr>
            <p:nvPr/>
          </p:nvSpPr>
          <p:spPr bwMode="gray">
            <a:xfrm>
              <a:off x="912" y="972"/>
              <a:ext cx="3984" cy="124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gray">
            <a:xfrm>
              <a:off x="1102" y="1127"/>
              <a:ext cx="2902" cy="1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.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尽量使用静态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HTML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页面，减少对</a:t>
              </a:r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Web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服务器资源的占用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/>
              </a:r>
              <a:b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</a:br>
              <a:endPara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尽量使用静态的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HTML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页面，减少对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Web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服务器资源的耗费。不要在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Session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中存放大的数据对象，当不需要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Session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时，应尽快将它从服务器内存中释放；由于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Application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对象一直会占用服务器资源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，应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少用或及时清理无用的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Application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对象。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pic>
        <p:nvPicPr>
          <p:cNvPr id="14" name="Picture 2" descr="http://pic.baike.soso.com/p/20131221/bki-20131221115455-21206468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317" y="2819400"/>
            <a:ext cx="1443747" cy="14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8.3  Web</a:t>
            </a:r>
            <a:r>
              <a:rPr lang="zh-CN" altLang="en-US" dirty="0">
                <a:cs typeface="楷体_GB2312"/>
              </a:rPr>
              <a:t>站点性能优化及安全性</a:t>
            </a: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4"/>
          <p:cNvSpPr txBox="1">
            <a:spLocks/>
          </p:cNvSpPr>
          <p:nvPr/>
        </p:nvSpPr>
        <p:spPr bwMode="auto">
          <a:xfrm>
            <a:off x="1579942" y="1018267"/>
            <a:ext cx="8162924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kern="0" dirty="0">
                <a:cs typeface="楷体_GB2312"/>
              </a:rPr>
              <a:t>1. Web</a:t>
            </a:r>
            <a:r>
              <a:rPr lang="zh-CN" altLang="en-US" kern="0" dirty="0">
                <a:cs typeface="楷体_GB2312"/>
              </a:rPr>
              <a:t>站点性能优化</a:t>
            </a:r>
            <a:endParaRPr lang="zh-CN" altLang="en-US" kern="0" dirty="0" smtClean="0">
              <a:cs typeface="楷体_GB2312"/>
            </a:endParaRPr>
          </a:p>
          <a:p>
            <a:endParaRPr lang="zh-CN" altLang="en-US" kern="0" dirty="0" smtClean="0">
              <a:cs typeface="楷体_GB2312"/>
            </a:endParaRPr>
          </a:p>
          <a:p>
            <a:endParaRPr lang="zh-CN" altLang="en-US" kern="0" dirty="0">
              <a:cs typeface="楷体_GB2312"/>
            </a:endParaRPr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1954321" y="1789532"/>
            <a:ext cx="7775575" cy="4984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改善</a:t>
            </a:r>
            <a:r>
              <a:rPr lang="en-US" altLang="zh-CN" dirty="0"/>
              <a:t>Web</a:t>
            </a:r>
            <a:r>
              <a:rPr lang="zh-CN" altLang="en-US" dirty="0"/>
              <a:t>应用程序的</a:t>
            </a:r>
            <a:r>
              <a:rPr lang="zh-CN" altLang="en-US" dirty="0" smtClean="0"/>
              <a:t>性能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45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34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1630391" y="1649441"/>
            <a:ext cx="8885209" cy="4142013"/>
            <a:chOff x="912" y="972"/>
            <a:chExt cx="3984" cy="1242"/>
          </a:xfrm>
        </p:grpSpPr>
        <p:sp>
          <p:nvSpPr>
            <p:cNvPr id="12" name="AutoShape 22"/>
            <p:cNvSpPr>
              <a:spLocks noChangeArrowheads="1"/>
            </p:cNvSpPr>
            <p:nvPr/>
          </p:nvSpPr>
          <p:spPr bwMode="gray">
            <a:xfrm>
              <a:off x="912" y="972"/>
              <a:ext cx="3984" cy="124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gray">
            <a:xfrm>
              <a:off x="1102" y="1127"/>
              <a:ext cx="2902" cy="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3.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数据库方面的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优化</a:t>
              </a:r>
              <a:endPara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数据库连接成功使用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后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，应及时关闭连接；使用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存储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过程加快数据处理；优化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数据库查询语句以减少执行时间（比如不在查询语句中包含子查询语句、充分利用索引等）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。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pic>
        <p:nvPicPr>
          <p:cNvPr id="14" name="Picture 2" descr="http://pic.baike.soso.com/p/20131221/bki-20131221115455-21206468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317" y="2819400"/>
            <a:ext cx="1443747" cy="14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8.3  Web</a:t>
            </a:r>
            <a:r>
              <a:rPr lang="zh-CN" altLang="en-US" dirty="0">
                <a:cs typeface="楷体_GB2312"/>
              </a:rPr>
              <a:t>站点性能优化及安全性</a:t>
            </a: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4"/>
          <p:cNvSpPr txBox="1">
            <a:spLocks/>
          </p:cNvSpPr>
          <p:nvPr/>
        </p:nvSpPr>
        <p:spPr bwMode="auto">
          <a:xfrm>
            <a:off x="1579942" y="1018267"/>
            <a:ext cx="8162924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kern="0" dirty="0">
                <a:cs typeface="楷体_GB2312"/>
              </a:rPr>
              <a:t>1. Web</a:t>
            </a:r>
            <a:r>
              <a:rPr lang="zh-CN" altLang="en-US" kern="0" dirty="0">
                <a:cs typeface="楷体_GB2312"/>
              </a:rPr>
              <a:t>站点性能优化</a:t>
            </a:r>
            <a:endParaRPr lang="zh-CN" altLang="en-US" kern="0" dirty="0" smtClean="0">
              <a:cs typeface="楷体_GB2312"/>
            </a:endParaRPr>
          </a:p>
          <a:p>
            <a:endParaRPr lang="zh-CN" altLang="en-US" kern="0" dirty="0" smtClean="0">
              <a:cs typeface="楷体_GB2312"/>
            </a:endParaRPr>
          </a:p>
          <a:p>
            <a:endParaRPr lang="zh-CN" altLang="en-US" kern="0" dirty="0">
              <a:cs typeface="楷体_GB2312"/>
            </a:endParaRPr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1954321" y="1789532"/>
            <a:ext cx="7775575" cy="4984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改善</a:t>
            </a:r>
            <a:r>
              <a:rPr lang="en-US" altLang="zh-CN" dirty="0"/>
              <a:t>Web</a:t>
            </a:r>
            <a:r>
              <a:rPr lang="zh-CN" altLang="en-US" dirty="0"/>
              <a:t>应用程序的</a:t>
            </a:r>
            <a:r>
              <a:rPr lang="zh-CN" altLang="en-US" dirty="0" smtClean="0"/>
              <a:t>性能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47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35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17003" y="2292394"/>
            <a:ext cx="92454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30000"/>
              </a:spcBef>
              <a:defRPr/>
            </a:pPr>
            <a:r>
              <a:rPr lang="zh-CN" altLang="en-US" dirty="0">
                <a:solidFill>
                  <a:prstClr val="white"/>
                </a:solidFill>
                <a:latin typeface="Arial" charset="0"/>
              </a:rPr>
              <a:t> </a:t>
            </a:r>
            <a:r>
              <a:rPr lang="zh-CN" altLang="en-US" dirty="0" smtClean="0">
                <a:solidFill>
                  <a:prstClr val="white"/>
                </a:solidFill>
                <a:latin typeface="Arial" charset="0"/>
              </a:rPr>
              <a:t>      使用</a:t>
            </a:r>
            <a:r>
              <a:rPr lang="zh-CN" altLang="en-US" dirty="0">
                <a:solidFill>
                  <a:prstClr val="white"/>
                </a:solidFill>
                <a:latin typeface="Arial" charset="0"/>
              </a:rPr>
              <a:t>快速的磁盘和好的网络存取机制，能明显改进</a:t>
            </a:r>
            <a:r>
              <a:rPr lang="en-US" altLang="zh-CN" dirty="0">
                <a:solidFill>
                  <a:prstClr val="white"/>
                </a:solidFill>
                <a:latin typeface="Arial" charset="0"/>
              </a:rPr>
              <a:t>Web</a:t>
            </a:r>
            <a:r>
              <a:rPr lang="zh-CN" altLang="en-US" dirty="0">
                <a:solidFill>
                  <a:prstClr val="white"/>
                </a:solidFill>
                <a:latin typeface="Arial" charset="0"/>
              </a:rPr>
              <a:t>站点访问速度。可以运用特定网卡（如</a:t>
            </a:r>
            <a:r>
              <a:rPr lang="en-US" altLang="zh-CN" dirty="0" err="1">
                <a:solidFill>
                  <a:prstClr val="white"/>
                </a:solidFill>
                <a:latin typeface="Arial" charset="0"/>
              </a:rPr>
              <a:t>Akamba</a:t>
            </a:r>
            <a:r>
              <a:rPr lang="zh-CN" altLang="en-US" dirty="0">
                <a:solidFill>
                  <a:prstClr val="white"/>
                </a:solidFill>
                <a:latin typeface="Arial" charset="0"/>
              </a:rPr>
              <a:t>公司的</a:t>
            </a:r>
            <a:r>
              <a:rPr lang="en-US" altLang="zh-CN" dirty="0" err="1">
                <a:solidFill>
                  <a:prstClr val="white"/>
                </a:solidFill>
                <a:latin typeface="Arial" charset="0"/>
              </a:rPr>
              <a:t>Velobahn</a:t>
            </a:r>
            <a:r>
              <a:rPr lang="zh-CN" altLang="en-US" dirty="0">
                <a:solidFill>
                  <a:prstClr val="white"/>
                </a:solidFill>
                <a:latin typeface="Arial" charset="0"/>
              </a:rPr>
              <a:t>）来改进服务器的速度，或是采用相关技术优化网络接口卡的性能。这类网卡可减轻</a:t>
            </a:r>
            <a:r>
              <a:rPr lang="en-US" altLang="zh-CN" dirty="0">
                <a:solidFill>
                  <a:prstClr val="white"/>
                </a:solidFill>
                <a:latin typeface="Arial" charset="0"/>
              </a:rPr>
              <a:t>Web</a:t>
            </a:r>
            <a:r>
              <a:rPr lang="zh-CN" altLang="en-US" dirty="0">
                <a:solidFill>
                  <a:prstClr val="white"/>
                </a:solidFill>
                <a:latin typeface="Arial" charset="0"/>
              </a:rPr>
              <a:t>服务器</a:t>
            </a:r>
            <a:r>
              <a:rPr lang="en-US" altLang="zh-CN" dirty="0">
                <a:solidFill>
                  <a:prstClr val="white"/>
                </a:solidFill>
                <a:latin typeface="Arial" charset="0"/>
              </a:rPr>
              <a:t>CPU</a:t>
            </a:r>
            <a:r>
              <a:rPr lang="zh-CN" altLang="en-US" dirty="0">
                <a:solidFill>
                  <a:prstClr val="white"/>
                </a:solidFill>
                <a:latin typeface="Arial" charset="0"/>
              </a:rPr>
              <a:t>的负荷，使其从繁琐的网络协议处理中解脱出来，而集中于页面处理和服务提供。可以为</a:t>
            </a:r>
            <a:r>
              <a:rPr lang="en-US" altLang="zh-CN" dirty="0">
                <a:solidFill>
                  <a:prstClr val="white"/>
                </a:solidFill>
                <a:latin typeface="Arial" charset="0"/>
              </a:rPr>
              <a:t>Web</a:t>
            </a:r>
            <a:r>
              <a:rPr lang="zh-CN" altLang="en-US" dirty="0">
                <a:solidFill>
                  <a:prstClr val="white"/>
                </a:solidFill>
                <a:latin typeface="Arial" charset="0"/>
              </a:rPr>
              <a:t>服务器增加反向缓冲代理，使服务器能够顺利实现已创建页面的传输，同时在创建动态页面过程中减轻服务器负荷。可以通过对数据库服务器和</a:t>
            </a:r>
            <a:r>
              <a:rPr lang="en-US" altLang="zh-CN" dirty="0">
                <a:solidFill>
                  <a:prstClr val="white"/>
                </a:solidFill>
                <a:latin typeface="Arial" charset="0"/>
              </a:rPr>
              <a:t>Web</a:t>
            </a:r>
            <a:r>
              <a:rPr lang="zh-CN" altLang="en-US" dirty="0">
                <a:solidFill>
                  <a:prstClr val="white"/>
                </a:solidFill>
                <a:latin typeface="Arial" charset="0"/>
              </a:rPr>
              <a:t>服务器的配置在缓冲、压缩、带宽限制、进程限制等方面提高</a:t>
            </a:r>
            <a:r>
              <a:rPr lang="en-US" altLang="zh-CN" dirty="0">
                <a:solidFill>
                  <a:prstClr val="white"/>
                </a:solidFill>
                <a:latin typeface="Arial" charset="0"/>
              </a:rPr>
              <a:t>Web</a:t>
            </a:r>
            <a:r>
              <a:rPr lang="zh-CN" altLang="en-US" dirty="0">
                <a:solidFill>
                  <a:prstClr val="white"/>
                </a:solidFill>
                <a:latin typeface="Arial" charset="0"/>
              </a:rPr>
              <a:t>站点的性能。</a:t>
            </a: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1630391" y="1649441"/>
            <a:ext cx="8885209" cy="4142013"/>
            <a:chOff x="912" y="972"/>
            <a:chExt cx="3984" cy="1242"/>
          </a:xfrm>
        </p:grpSpPr>
        <p:sp>
          <p:nvSpPr>
            <p:cNvPr id="12" name="AutoShape 22"/>
            <p:cNvSpPr>
              <a:spLocks noChangeArrowheads="1"/>
            </p:cNvSpPr>
            <p:nvPr/>
          </p:nvSpPr>
          <p:spPr bwMode="gray">
            <a:xfrm>
              <a:off x="912" y="972"/>
              <a:ext cx="3984" cy="124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gray">
            <a:xfrm>
              <a:off x="1102" y="1127"/>
              <a:ext cx="2902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4. 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其他</a:t>
              </a:r>
              <a:endPara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在编写</a:t>
              </a:r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Web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应用程序时，采用一些技术手段可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提高应用程序的性能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。</a:t>
              </a:r>
              <a:endPara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pic>
        <p:nvPicPr>
          <p:cNvPr id="14" name="Picture 2" descr="http://pic.baike.soso.com/p/20131221/bki-20131221115455-21206468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317" y="2819400"/>
            <a:ext cx="1443747" cy="14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8.3  Web</a:t>
            </a:r>
            <a:r>
              <a:rPr lang="zh-CN" altLang="en-US" dirty="0">
                <a:cs typeface="楷体_GB2312"/>
              </a:rPr>
              <a:t>站点性能优化及安全性</a:t>
            </a: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4"/>
          <p:cNvSpPr txBox="1">
            <a:spLocks/>
          </p:cNvSpPr>
          <p:nvPr/>
        </p:nvSpPr>
        <p:spPr bwMode="auto">
          <a:xfrm>
            <a:off x="1579942" y="1018267"/>
            <a:ext cx="8162924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kern="0" dirty="0">
                <a:cs typeface="楷体_GB2312"/>
              </a:rPr>
              <a:t>1. Web</a:t>
            </a:r>
            <a:r>
              <a:rPr lang="zh-CN" altLang="en-US" kern="0" dirty="0">
                <a:cs typeface="楷体_GB2312"/>
              </a:rPr>
              <a:t>站点性能优化</a:t>
            </a:r>
            <a:endParaRPr lang="zh-CN" altLang="en-US" kern="0" dirty="0" smtClean="0">
              <a:cs typeface="楷体_GB2312"/>
            </a:endParaRPr>
          </a:p>
          <a:p>
            <a:endParaRPr lang="zh-CN" altLang="en-US" kern="0" dirty="0" smtClean="0">
              <a:cs typeface="楷体_GB2312"/>
            </a:endParaRPr>
          </a:p>
          <a:p>
            <a:endParaRPr lang="zh-CN" altLang="en-US" kern="0" dirty="0">
              <a:cs typeface="楷体_GB2312"/>
            </a:endParaRPr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1954321" y="1789532"/>
            <a:ext cx="7775575" cy="4984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改善</a:t>
            </a:r>
            <a:r>
              <a:rPr lang="en-US" altLang="zh-CN" dirty="0"/>
              <a:t>Web</a:t>
            </a:r>
            <a:r>
              <a:rPr lang="zh-CN" altLang="en-US" dirty="0"/>
              <a:t>应用程序的</a:t>
            </a:r>
            <a:r>
              <a:rPr lang="zh-CN" altLang="en-US" dirty="0" smtClean="0"/>
              <a:t>性能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39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36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8.3  Web</a:t>
            </a:r>
            <a:r>
              <a:rPr lang="zh-CN" altLang="en-US" dirty="0">
                <a:cs typeface="楷体_GB2312"/>
              </a:rPr>
              <a:t>站点性能优化及安全性</a:t>
            </a: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4"/>
          <p:cNvSpPr txBox="1">
            <a:spLocks/>
          </p:cNvSpPr>
          <p:nvPr/>
        </p:nvSpPr>
        <p:spPr bwMode="auto">
          <a:xfrm>
            <a:off x="1579942" y="1018267"/>
            <a:ext cx="8162924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kern="0" dirty="0">
                <a:cs typeface="楷体_GB2312"/>
              </a:rPr>
              <a:t>1. Web</a:t>
            </a:r>
            <a:r>
              <a:rPr lang="zh-CN" altLang="en-US" kern="0" dirty="0">
                <a:cs typeface="楷体_GB2312"/>
              </a:rPr>
              <a:t>站点性能优化</a:t>
            </a:r>
            <a:endParaRPr lang="zh-CN" altLang="en-US" kern="0" dirty="0" smtClean="0">
              <a:cs typeface="楷体_GB2312"/>
            </a:endParaRPr>
          </a:p>
          <a:p>
            <a:endParaRPr lang="zh-CN" altLang="en-US" kern="0" dirty="0" smtClean="0">
              <a:cs typeface="楷体_GB2312"/>
            </a:endParaRPr>
          </a:p>
          <a:p>
            <a:endParaRPr lang="zh-CN" altLang="en-US" kern="0" dirty="0">
              <a:cs typeface="楷体_GB231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28" y="1669142"/>
            <a:ext cx="6809672" cy="28883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4114800" y="4078878"/>
            <a:ext cx="141096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dirty="0"/>
              <a:t>index.aspx</a:t>
            </a:r>
          </a:p>
        </p:txBody>
      </p:sp>
      <p:sp>
        <p:nvSpPr>
          <p:cNvPr id="5" name="矩形 4"/>
          <p:cNvSpPr/>
          <p:nvPr/>
        </p:nvSpPr>
        <p:spPr>
          <a:xfrm>
            <a:off x="1598085" y="4800600"/>
            <a:ext cx="7317315" cy="1569660"/>
          </a:xfrm>
          <a:prstGeom prst="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首页上需要显示数据库中存放的最新的几条新闻信息标题，以便人们点击新闻标题查看，于是开发人员就将首页开发成动态服务器页面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dirty="0"/>
              <a:t>每个用户访问网站首页时都要连接数据库获取新闻标题。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37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8.3  Web</a:t>
            </a:r>
            <a:r>
              <a:rPr lang="zh-CN" altLang="en-US" dirty="0">
                <a:cs typeface="楷体_GB2312"/>
              </a:rPr>
              <a:t>站点性能优化及安全性</a:t>
            </a: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4"/>
          <p:cNvSpPr txBox="1">
            <a:spLocks/>
          </p:cNvSpPr>
          <p:nvPr/>
        </p:nvSpPr>
        <p:spPr bwMode="auto">
          <a:xfrm>
            <a:off x="1579942" y="1018267"/>
            <a:ext cx="8162924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kern="0" dirty="0">
                <a:cs typeface="楷体_GB2312"/>
              </a:rPr>
              <a:t>1. Web</a:t>
            </a:r>
            <a:r>
              <a:rPr lang="zh-CN" altLang="en-US" kern="0" dirty="0">
                <a:cs typeface="楷体_GB2312"/>
              </a:rPr>
              <a:t>站点性能优化</a:t>
            </a:r>
            <a:endParaRPr lang="zh-CN" altLang="en-US" kern="0" dirty="0" smtClean="0">
              <a:cs typeface="楷体_GB2312"/>
            </a:endParaRPr>
          </a:p>
          <a:p>
            <a:endParaRPr lang="zh-CN" altLang="en-US" kern="0" dirty="0" smtClean="0">
              <a:cs typeface="楷体_GB2312"/>
            </a:endParaRPr>
          </a:p>
          <a:p>
            <a:endParaRPr lang="zh-CN" altLang="en-US" kern="0" dirty="0">
              <a:cs typeface="楷体_GB231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309" y="1669142"/>
            <a:ext cx="6809672" cy="288834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74517" y="2195512"/>
            <a:ext cx="1353256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dirty="0"/>
              <a:t>index</a:t>
            </a:r>
            <a:r>
              <a:rPr lang="zh-CN" altLang="en-US" sz="2000" dirty="0" smtClean="0"/>
              <a:t>.</a:t>
            </a:r>
            <a:r>
              <a:rPr lang="en-US" altLang="zh-CN" sz="2000" dirty="0" smtClean="0"/>
              <a:t>html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346309" y="2868545"/>
            <a:ext cx="7620000" cy="2031325"/>
          </a:xfrm>
          <a:prstGeom prst="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管理员</a:t>
            </a:r>
            <a:r>
              <a:rPr lang="zh-CN" altLang="en-US" sz="18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发布</a:t>
            </a:r>
            <a:r>
              <a:rPr lang="zh-CN" altLang="en-US" sz="18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一条新闻，后台就抽取数据库最后发布的几条新闻自动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生成一</a:t>
            </a:r>
            <a:r>
              <a:rPr lang="zh-CN" altLang="en-US" sz="18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8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zh-CN" altLang="en-US" sz="18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，不妨为</a:t>
            </a:r>
            <a:r>
              <a:rPr lang="en-US" altLang="zh-CN" sz="18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news.js</a:t>
            </a:r>
            <a:r>
              <a:rPr lang="zh-CN" altLang="en-US" sz="18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新闻标题以超链接的方式用</a:t>
            </a:r>
            <a:r>
              <a:rPr lang="en-US" altLang="zh-CN" sz="18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zh-CN" altLang="en-US" sz="18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写好：</a:t>
            </a:r>
          </a:p>
          <a:p>
            <a:r>
              <a:rPr lang="en-US" altLang="zh-CN" sz="18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("&lt;A </a:t>
            </a:r>
            <a:r>
              <a:rPr lang="en-US" altLang="zh-CN" sz="18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altLang="zh-CN" sz="18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getnews.aspx?newid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=10101'&gt;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新闻标题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1&lt;/A&gt;");</a:t>
            </a:r>
          </a:p>
          <a:p>
            <a:r>
              <a:rPr lang="en-US" altLang="zh-CN" sz="18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("&lt;A </a:t>
            </a:r>
            <a:r>
              <a:rPr lang="en-US" altLang="zh-CN" sz="18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altLang="zh-CN" sz="18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getnews.aspx?newid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=10102'&gt;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新闻标题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2&lt;/A&gt;");</a:t>
            </a:r>
          </a:p>
          <a:p>
            <a:r>
              <a:rPr lang="en-US" altLang="zh-CN" sz="18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("&lt;A </a:t>
            </a:r>
            <a:r>
              <a:rPr lang="en-US" altLang="zh-CN" sz="18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altLang="zh-CN" sz="18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getnews.aspx?newid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=10103'&gt;</a:t>
            </a:r>
            <a:r>
              <a:rPr lang="zh-CN" alt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新闻标题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3&lt;/A&gt;");</a:t>
            </a:r>
          </a:p>
          <a:p>
            <a:r>
              <a:rPr lang="en-US" altLang="zh-CN" sz="18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document.close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12" name="矩形 11"/>
          <p:cNvSpPr/>
          <p:nvPr/>
        </p:nvSpPr>
        <p:spPr>
          <a:xfrm>
            <a:off x="1346309" y="5089236"/>
            <a:ext cx="7620000" cy="646331"/>
          </a:xfrm>
          <a:prstGeom prst="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18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首页</a:t>
            </a:r>
            <a:r>
              <a:rPr lang="zh-CN" altLang="en-US" sz="1800" dirty="0"/>
              <a:t>index.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中</a:t>
            </a:r>
            <a:r>
              <a:rPr lang="zh-CN" altLang="zh-CN" sz="1800" dirty="0"/>
              <a:t>放置新闻</a:t>
            </a:r>
            <a:r>
              <a:rPr lang="zh-CN" altLang="zh-CN" sz="1800" dirty="0" smtClean="0"/>
              <a:t>标题</a:t>
            </a:r>
            <a:r>
              <a:rPr lang="zh-CN" altLang="en-US" sz="1800" dirty="0" smtClean="0"/>
              <a:t>列表</a:t>
            </a:r>
            <a:r>
              <a:rPr lang="zh-CN" altLang="zh-CN" sz="1800" dirty="0" smtClean="0"/>
              <a:t>地方</a:t>
            </a:r>
            <a:r>
              <a:rPr lang="zh-CN" altLang="en-US" sz="1800" dirty="0" smtClean="0"/>
              <a:t>放置代码：</a:t>
            </a:r>
            <a:endParaRPr lang="en-US" altLang="zh-CN" sz="1800" dirty="0" smtClean="0"/>
          </a:p>
          <a:p>
            <a:r>
              <a:rPr lang="en-US" altLang="zh-CN" sz="1800" dirty="0" smtClean="0"/>
              <a:t> </a:t>
            </a:r>
            <a:r>
              <a:rPr lang="en-US" altLang="zh-CN" sz="1800" dirty="0"/>
              <a:t>&lt; SCRIPT </a:t>
            </a:r>
            <a:r>
              <a:rPr lang="en-US" altLang="zh-CN" sz="1800" dirty="0" err="1"/>
              <a:t>src</a:t>
            </a:r>
            <a:r>
              <a:rPr lang="en-US" altLang="zh-CN" sz="1800" dirty="0" smtClean="0"/>
              <a:t>="news.js</a:t>
            </a:r>
            <a:r>
              <a:rPr lang="zh-CN" altLang="zh-CN" sz="1800" dirty="0"/>
              <a:t>文件</a:t>
            </a:r>
            <a:r>
              <a:rPr lang="en-US" altLang="zh-CN" sz="1800" dirty="0"/>
              <a:t>"&gt;&lt; /SCRIPT</a:t>
            </a:r>
            <a:r>
              <a:rPr lang="en-US" altLang="zh-CN" sz="1800" dirty="0" smtClean="0"/>
              <a:t>&gt;</a:t>
            </a:r>
          </a:p>
        </p:txBody>
      </p:sp>
      <p:sp>
        <p:nvSpPr>
          <p:cNvPr id="7" name="矩形 6"/>
          <p:cNvSpPr/>
          <p:nvPr/>
        </p:nvSpPr>
        <p:spPr>
          <a:xfrm>
            <a:off x="1905000" y="5868440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首页的动态网页就可换成静态网页来实现。</a:t>
            </a:r>
          </a:p>
        </p:txBody>
      </p:sp>
    </p:spTree>
    <p:extLst>
      <p:ext uri="{BB962C8B-B14F-4D97-AF65-F5344CB8AC3E}">
        <p14:creationId xmlns:p14="http://schemas.microsoft.com/office/powerpoint/2010/main" val="391986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38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gray">
          <a:xfrm>
            <a:off x="1630391" y="1707497"/>
            <a:ext cx="8885209" cy="4142013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8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8.3  Web</a:t>
            </a:r>
            <a:r>
              <a:rPr lang="zh-CN" altLang="en-US" dirty="0">
                <a:cs typeface="楷体_GB2312"/>
              </a:rPr>
              <a:t>站点性能优化及安全性</a:t>
            </a: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4"/>
          <p:cNvSpPr txBox="1">
            <a:spLocks/>
          </p:cNvSpPr>
          <p:nvPr/>
        </p:nvSpPr>
        <p:spPr bwMode="auto">
          <a:xfrm>
            <a:off x="1579942" y="1018267"/>
            <a:ext cx="8162924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kern="0" dirty="0" smtClean="0">
                <a:cs typeface="楷体_GB2312"/>
              </a:rPr>
              <a:t>2. </a:t>
            </a:r>
            <a:r>
              <a:rPr lang="en-US" altLang="zh-CN" kern="0" dirty="0">
                <a:cs typeface="楷体_GB2312"/>
              </a:rPr>
              <a:t>Web</a:t>
            </a:r>
            <a:r>
              <a:rPr lang="zh-CN" altLang="en-US" kern="0" dirty="0" smtClean="0">
                <a:cs typeface="楷体_GB2312"/>
              </a:rPr>
              <a:t>站点的安全性</a:t>
            </a:r>
          </a:p>
          <a:p>
            <a:endParaRPr lang="zh-CN" altLang="en-US" kern="0" dirty="0">
              <a:cs typeface="楷体_GB2312"/>
            </a:endParaRPr>
          </a:p>
        </p:txBody>
      </p:sp>
      <p:pic>
        <p:nvPicPr>
          <p:cNvPr id="15" name="Picture 2" descr="http://f.hiphotos.baidu.com/zhidao/pic/item/500fd9f9d72a6059e0b55fe62834349b023bbaa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866" y="1761757"/>
            <a:ext cx="791361" cy="791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3482637" y="3796298"/>
            <a:ext cx="1402850" cy="1231681"/>
            <a:chOff x="2343298" y="1327298"/>
            <a:chExt cx="1409402" cy="1409402"/>
          </a:xfrm>
          <a:scene3d>
            <a:camera prst="orthographicFront"/>
            <a:lightRig rig="flat" dir="t"/>
          </a:scene3d>
        </p:grpSpPr>
        <p:sp>
          <p:nvSpPr>
            <p:cNvPr id="20" name="椭圆 19"/>
            <p:cNvSpPr/>
            <p:nvPr/>
          </p:nvSpPr>
          <p:spPr>
            <a:xfrm>
              <a:off x="2343298" y="1327298"/>
              <a:ext cx="1409402" cy="1409402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椭圆 4"/>
            <p:cNvSpPr/>
            <p:nvPr/>
          </p:nvSpPr>
          <p:spPr>
            <a:xfrm>
              <a:off x="2549700" y="1533700"/>
              <a:ext cx="996598" cy="99659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000" dirty="0"/>
                <a:t>Web</a:t>
              </a:r>
              <a:r>
                <a:rPr lang="zh-CN" altLang="en-US" sz="2000" dirty="0"/>
                <a:t>服务器的安全</a:t>
              </a:r>
              <a:endParaRPr lang="zh-CN" altLang="en-US" sz="2000" kern="12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291348" y="4237891"/>
            <a:ext cx="1402850" cy="1231681"/>
            <a:chOff x="2343298" y="1327298"/>
            <a:chExt cx="1409402" cy="1409402"/>
          </a:xfrm>
          <a:scene3d>
            <a:camera prst="orthographicFront"/>
            <a:lightRig rig="flat" dir="t"/>
          </a:scene3d>
        </p:grpSpPr>
        <p:sp>
          <p:nvSpPr>
            <p:cNvPr id="23" name="椭圆 22"/>
            <p:cNvSpPr/>
            <p:nvPr/>
          </p:nvSpPr>
          <p:spPr>
            <a:xfrm>
              <a:off x="2343298" y="1327298"/>
              <a:ext cx="1409402" cy="1409402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椭圆 4"/>
            <p:cNvSpPr/>
            <p:nvPr/>
          </p:nvSpPr>
          <p:spPr>
            <a:xfrm>
              <a:off x="2549700" y="1533700"/>
              <a:ext cx="996598" cy="99659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000" dirty="0"/>
                <a:t>数据库服务器的安全</a:t>
              </a:r>
              <a:endParaRPr lang="zh-CN" altLang="en-US" sz="2000" kern="12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90470" y="3820474"/>
            <a:ext cx="1402850" cy="1231681"/>
            <a:chOff x="2343298" y="1327298"/>
            <a:chExt cx="1409402" cy="1409402"/>
          </a:xfrm>
          <a:scene3d>
            <a:camera prst="orthographicFront"/>
            <a:lightRig rig="flat" dir="t"/>
          </a:scene3d>
        </p:grpSpPr>
        <p:sp>
          <p:nvSpPr>
            <p:cNvPr id="26" name="椭圆 25"/>
            <p:cNvSpPr/>
            <p:nvPr/>
          </p:nvSpPr>
          <p:spPr>
            <a:xfrm>
              <a:off x="2343298" y="1327298"/>
              <a:ext cx="1409402" cy="1409402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椭圆 4"/>
            <p:cNvSpPr/>
            <p:nvPr/>
          </p:nvSpPr>
          <p:spPr>
            <a:xfrm>
              <a:off x="2549700" y="1533700"/>
              <a:ext cx="996598" cy="99659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000" dirty="0" smtClean="0"/>
                <a:t>Web</a:t>
              </a:r>
              <a:r>
                <a:rPr lang="zh-CN" altLang="en-US" sz="2000" dirty="0" smtClean="0"/>
                <a:t>站点应用程序的安全</a:t>
              </a:r>
              <a:endParaRPr lang="zh-CN" altLang="en-US" sz="2000" kern="1200" dirty="0"/>
            </a:p>
          </p:txBody>
        </p:sp>
      </p:grpSp>
      <p:sp>
        <p:nvSpPr>
          <p:cNvPr id="28" name="椭圆 27"/>
          <p:cNvSpPr/>
          <p:nvPr/>
        </p:nvSpPr>
        <p:spPr bwMode="auto">
          <a:xfrm>
            <a:off x="5181600" y="2065757"/>
            <a:ext cx="1512599" cy="1425297"/>
          </a:xfrm>
          <a:prstGeom prst="ellipse">
            <a:avLst/>
          </a:prstGeom>
          <a:gradFill>
            <a:gsLst>
              <a:gs pos="0">
                <a:srgbClr val="00FF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站点安全性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右箭头 2"/>
          <p:cNvSpPr/>
          <p:nvPr/>
        </p:nvSpPr>
        <p:spPr bwMode="auto">
          <a:xfrm rot="7652551">
            <a:off x="4650287" y="3275545"/>
            <a:ext cx="501556" cy="704716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右箭头 28"/>
          <p:cNvSpPr/>
          <p:nvPr/>
        </p:nvSpPr>
        <p:spPr bwMode="auto">
          <a:xfrm rot="5400000">
            <a:off x="5669901" y="3543085"/>
            <a:ext cx="527709" cy="704716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右箭头 29"/>
          <p:cNvSpPr/>
          <p:nvPr/>
        </p:nvSpPr>
        <p:spPr bwMode="auto">
          <a:xfrm rot="1620520">
            <a:off x="6873535" y="3235980"/>
            <a:ext cx="501556" cy="704716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39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8.3  Web</a:t>
            </a:r>
            <a:r>
              <a:rPr lang="zh-CN" altLang="en-US" dirty="0">
                <a:cs typeface="楷体_GB2312"/>
              </a:rPr>
              <a:t>站点性能优化及安全性</a:t>
            </a: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4"/>
          <p:cNvSpPr txBox="1">
            <a:spLocks/>
          </p:cNvSpPr>
          <p:nvPr/>
        </p:nvSpPr>
        <p:spPr bwMode="auto">
          <a:xfrm>
            <a:off x="1579942" y="1018267"/>
            <a:ext cx="8162924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kern="0" dirty="0" smtClean="0">
                <a:cs typeface="楷体_GB2312"/>
              </a:rPr>
              <a:t>2. </a:t>
            </a:r>
            <a:r>
              <a:rPr lang="en-US" altLang="zh-CN" kern="0" dirty="0">
                <a:cs typeface="楷体_GB2312"/>
              </a:rPr>
              <a:t>Web</a:t>
            </a:r>
            <a:r>
              <a:rPr lang="zh-CN" altLang="en-US" kern="0" dirty="0" smtClean="0">
                <a:cs typeface="楷体_GB2312"/>
              </a:rPr>
              <a:t>站点的安全性</a:t>
            </a:r>
            <a:r>
              <a:rPr lang="en-US" altLang="zh-CN" kern="0" dirty="0">
                <a:cs typeface="楷体_GB2312"/>
              </a:rPr>
              <a:t>----Web</a:t>
            </a:r>
            <a:r>
              <a:rPr lang="zh-CN" altLang="en-US" kern="0" dirty="0">
                <a:cs typeface="楷体_GB2312"/>
              </a:rPr>
              <a:t>服务器的</a:t>
            </a:r>
            <a:r>
              <a:rPr lang="zh-CN" altLang="en-US" kern="0" dirty="0" smtClean="0">
                <a:cs typeface="楷体_GB2312"/>
              </a:rPr>
              <a:t>安全性</a:t>
            </a:r>
          </a:p>
          <a:p>
            <a:endParaRPr lang="zh-CN" altLang="en-US" kern="0" dirty="0">
              <a:cs typeface="楷体_GB2312"/>
            </a:endParaRPr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gray">
          <a:xfrm>
            <a:off x="1346309" y="1559399"/>
            <a:ext cx="8953449" cy="890015"/>
          </a:xfrm>
          <a:prstGeom prst="roundRect">
            <a:avLst>
              <a:gd name="adj" fmla="val 12727"/>
            </a:avLst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white">
          <a:xfrm>
            <a:off x="1547285" y="1630356"/>
            <a:ext cx="8693968" cy="75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）采用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NTFS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分区；尽可能安装操作系统的最新服务包和修补程序；增强口令的安全性；停掉或卸载不必要的进程或服务。</a:t>
            </a:r>
          </a:p>
        </p:txBody>
      </p:sp>
      <p:sp>
        <p:nvSpPr>
          <p:cNvPr id="39" name="AutoShape 24"/>
          <p:cNvSpPr>
            <a:spLocks noChangeArrowheads="1"/>
          </p:cNvSpPr>
          <p:nvPr/>
        </p:nvSpPr>
        <p:spPr bwMode="gray">
          <a:xfrm>
            <a:off x="1346309" y="2537768"/>
            <a:ext cx="8953448" cy="987425"/>
          </a:xfrm>
          <a:prstGeom prst="roundRect">
            <a:avLst>
              <a:gd name="adj" fmla="val 1272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white">
          <a:xfrm>
            <a:off x="1547285" y="2694608"/>
            <a:ext cx="8717003" cy="75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）设置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内容目录的访问权限，授予匿名用户对所提供内容的适当只读访问权限。根据需要设置文件夹的读写访问权限。</a:t>
            </a:r>
          </a:p>
        </p:txBody>
      </p:sp>
      <p:sp>
        <p:nvSpPr>
          <p:cNvPr id="46" name="AutoShape 24"/>
          <p:cNvSpPr>
            <a:spLocks noChangeArrowheads="1"/>
          </p:cNvSpPr>
          <p:nvPr/>
        </p:nvSpPr>
        <p:spPr bwMode="gray">
          <a:xfrm>
            <a:off x="1346310" y="3670186"/>
            <a:ext cx="8953447" cy="539710"/>
          </a:xfrm>
          <a:prstGeom prst="roundRect">
            <a:avLst>
              <a:gd name="adj" fmla="val 1272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white">
          <a:xfrm>
            <a:off x="1547285" y="3692142"/>
            <a:ext cx="8693969" cy="42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安装防病毒软件和防木马软件等，启用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计算机防火墙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功能。仅留必要的端口号。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AutoShape 24"/>
          <p:cNvSpPr>
            <a:spLocks noChangeArrowheads="1"/>
          </p:cNvSpPr>
          <p:nvPr/>
        </p:nvSpPr>
        <p:spPr bwMode="gray">
          <a:xfrm>
            <a:off x="1313653" y="4295116"/>
            <a:ext cx="9024256" cy="539710"/>
          </a:xfrm>
          <a:prstGeom prst="roundRect">
            <a:avLst>
              <a:gd name="adj" fmla="val 12727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white">
          <a:xfrm>
            <a:off x="1514628" y="4317072"/>
            <a:ext cx="8693969" cy="42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）重要敏感信息通过设置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虚拟目录来指定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访问路径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gray">
          <a:xfrm>
            <a:off x="1260102" y="4981236"/>
            <a:ext cx="9059664" cy="539710"/>
          </a:xfrm>
          <a:prstGeom prst="roundRect">
            <a:avLst>
              <a:gd name="adj" fmla="val 12727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white">
          <a:xfrm>
            <a:off x="1461077" y="5003192"/>
            <a:ext cx="8693969" cy="3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访问的日志进行审计，可以发现一些对安全方面有帮助的信息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4" name="AutoShape 24"/>
          <p:cNvSpPr>
            <a:spLocks noChangeArrowheads="1"/>
          </p:cNvSpPr>
          <p:nvPr/>
        </p:nvSpPr>
        <p:spPr bwMode="gray">
          <a:xfrm>
            <a:off x="1284068" y="5684701"/>
            <a:ext cx="9059664" cy="539710"/>
          </a:xfrm>
          <a:prstGeom prst="roundRect">
            <a:avLst>
              <a:gd name="adj" fmla="val 12727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 Box 25"/>
          <p:cNvSpPr txBox="1">
            <a:spLocks noChangeArrowheads="1"/>
          </p:cNvSpPr>
          <p:nvPr/>
        </p:nvSpPr>
        <p:spPr bwMode="white">
          <a:xfrm>
            <a:off x="1485043" y="5706657"/>
            <a:ext cx="8693969" cy="42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）配置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URLScan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非法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，使其只允许应用程序中使用的扩展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6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2"/>
          <p:cNvSpPr>
            <a:spLocks noChangeArrowheads="1"/>
          </p:cNvSpPr>
          <p:nvPr/>
        </p:nvSpPr>
        <p:spPr bwMode="gray">
          <a:xfrm>
            <a:off x="1043359" y="1440541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标题 2"/>
          <p:cNvSpPr txBox="1">
            <a:spLocks/>
          </p:cNvSpPr>
          <p:nvPr/>
        </p:nvSpPr>
        <p:spPr bwMode="auto">
          <a:xfrm>
            <a:off x="1719370" y="501648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sp>
        <p:nvSpPr>
          <p:cNvPr id="14" name="圆角矩形 13"/>
          <p:cNvSpPr/>
          <p:nvPr/>
        </p:nvSpPr>
        <p:spPr bwMode="auto">
          <a:xfrm>
            <a:off x="2282411" y="2541458"/>
            <a:ext cx="394900" cy="217816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站点规划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596302" y="2184215"/>
            <a:ext cx="5375248" cy="410127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1.</a:t>
            </a:r>
            <a:r>
              <a:rPr lang="zh-CN" altLang="en-US" sz="2000" dirty="0" smtClean="0">
                <a:latin typeface="Arial" charset="0"/>
              </a:rPr>
              <a:t>在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站点建设前对市场进行分析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3596303" y="2699976"/>
            <a:ext cx="5375247" cy="48572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2.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站点的目的和功能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3596302" y="4346093"/>
            <a:ext cx="5375248" cy="54572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5.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的测试方法和维护过程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3596303" y="3249869"/>
            <a:ext cx="5375247" cy="513338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3.</a:t>
            </a:r>
            <a:r>
              <a:rPr lang="zh-CN" altLang="en-US" sz="2000" dirty="0" smtClean="0">
                <a:latin typeface="Arial" charset="0"/>
              </a:rPr>
              <a:t>根据</a:t>
            </a:r>
            <a:r>
              <a:rPr lang="en-US" altLang="zh-CN" sz="2000" dirty="0" smtClean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站点规模确定</a:t>
            </a:r>
            <a:r>
              <a:rPr lang="en-US" altLang="zh-CN" sz="2000" dirty="0" smtClean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建设的</a:t>
            </a:r>
            <a:r>
              <a:rPr lang="zh-CN" altLang="en-US" sz="2000" dirty="0">
                <a:latin typeface="Arial" charset="0"/>
              </a:rPr>
              <a:t>技术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3596303" y="3830066"/>
            <a:ext cx="5375247" cy="449168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4.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建设的人力和投入费用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" name="左大括号 1"/>
          <p:cNvSpPr/>
          <p:nvPr/>
        </p:nvSpPr>
        <p:spPr bwMode="auto">
          <a:xfrm>
            <a:off x="2799350" y="2435146"/>
            <a:ext cx="685800" cy="2682288"/>
          </a:xfrm>
          <a:prstGeom prst="leftBrac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4211258" cy="422275"/>
          </a:xfrm>
        </p:spPr>
        <p:txBody>
          <a:bodyPr/>
          <a:lstStyle/>
          <a:p>
            <a:r>
              <a:rPr lang="en-US" altLang="zh-CN" dirty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站点规划所包含的内容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3596303" y="4955986"/>
            <a:ext cx="5375247" cy="449939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6.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的</a:t>
            </a:r>
            <a:r>
              <a:rPr lang="zh-CN" altLang="zh-CN" sz="2000" dirty="0"/>
              <a:t>推广策略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2" name="圆角矩形标注 21"/>
          <p:cNvSpPr/>
          <p:nvPr/>
        </p:nvSpPr>
        <p:spPr bwMode="auto">
          <a:xfrm>
            <a:off x="3311467" y="3179455"/>
            <a:ext cx="7010400" cy="2378397"/>
          </a:xfrm>
          <a:prstGeom prst="wedgeRoundRectCallout">
            <a:avLst>
              <a:gd name="adj1" fmla="val -32316"/>
              <a:gd name="adj2" fmla="val -76493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/>
              <a:t>市场</a:t>
            </a:r>
            <a:r>
              <a:rPr lang="zh-CN" altLang="zh-CN" dirty="0"/>
              <a:t>有</a:t>
            </a:r>
            <a:r>
              <a:rPr lang="zh-CN" altLang="zh-CN" dirty="0" smtClean="0"/>
              <a:t>什么特点</a:t>
            </a:r>
            <a:r>
              <a:rPr lang="zh-CN" altLang="zh-CN" dirty="0"/>
              <a:t>？</a:t>
            </a:r>
            <a:r>
              <a:rPr lang="zh-CN" altLang="zh-CN" dirty="0" smtClean="0"/>
              <a:t>是否</a:t>
            </a:r>
            <a:r>
              <a:rPr lang="zh-CN" altLang="en-US" dirty="0" smtClean="0"/>
              <a:t>适合</a:t>
            </a:r>
            <a:r>
              <a:rPr lang="zh-CN" altLang="zh-CN" dirty="0" smtClean="0"/>
              <a:t>在</a:t>
            </a:r>
            <a:r>
              <a:rPr lang="zh-CN" altLang="zh-CN" dirty="0"/>
              <a:t>互联网上</a:t>
            </a:r>
            <a:r>
              <a:rPr lang="zh-CN" altLang="zh-CN" dirty="0" smtClean="0"/>
              <a:t>开展</a:t>
            </a:r>
            <a:r>
              <a:rPr lang="zh-CN" altLang="en-US" dirty="0" smtClean="0"/>
              <a:t>此</a:t>
            </a:r>
            <a:r>
              <a:rPr lang="zh-CN" altLang="zh-CN" dirty="0" smtClean="0"/>
              <a:t>业务？市场竞争对手情况</a:t>
            </a:r>
            <a:r>
              <a:rPr lang="zh-CN" altLang="en-US" dirty="0" smtClean="0"/>
              <a:t>如何？</a:t>
            </a:r>
            <a:r>
              <a:rPr lang="zh-CN" altLang="zh-CN" dirty="0"/>
              <a:t>市场</a:t>
            </a:r>
            <a:r>
              <a:rPr lang="zh-CN" altLang="zh-CN" dirty="0" smtClean="0"/>
              <a:t>优势</a:t>
            </a:r>
            <a:r>
              <a:rPr lang="zh-CN" altLang="en-US" dirty="0" smtClean="0"/>
              <a:t>在哪儿？有什么市场竞争力？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516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40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8.3  Web</a:t>
            </a:r>
            <a:r>
              <a:rPr lang="zh-CN" altLang="en-US" dirty="0">
                <a:cs typeface="楷体_GB2312"/>
              </a:rPr>
              <a:t>站点性能优化及安全性</a:t>
            </a: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4"/>
          <p:cNvSpPr txBox="1">
            <a:spLocks/>
          </p:cNvSpPr>
          <p:nvPr/>
        </p:nvSpPr>
        <p:spPr bwMode="auto">
          <a:xfrm>
            <a:off x="1579942" y="1018267"/>
            <a:ext cx="8162924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kern="0" dirty="0" smtClean="0">
                <a:cs typeface="楷体_GB2312"/>
              </a:rPr>
              <a:t>2. </a:t>
            </a:r>
            <a:r>
              <a:rPr lang="en-US" altLang="zh-CN" kern="0" dirty="0">
                <a:cs typeface="楷体_GB2312"/>
              </a:rPr>
              <a:t>Web</a:t>
            </a:r>
            <a:r>
              <a:rPr lang="zh-CN" altLang="en-US" kern="0" dirty="0" smtClean="0">
                <a:cs typeface="楷体_GB2312"/>
              </a:rPr>
              <a:t>站点的安全性</a:t>
            </a:r>
            <a:r>
              <a:rPr lang="en-US" altLang="zh-CN" kern="0" dirty="0" smtClean="0">
                <a:cs typeface="楷体_GB2312"/>
              </a:rPr>
              <a:t>----</a:t>
            </a:r>
            <a:r>
              <a:rPr lang="zh-CN" altLang="en-US" kern="0" dirty="0" smtClean="0">
                <a:cs typeface="楷体_GB2312"/>
              </a:rPr>
              <a:t>数据库服务器</a:t>
            </a:r>
            <a:r>
              <a:rPr lang="zh-CN" altLang="en-US" kern="0" dirty="0">
                <a:cs typeface="楷体_GB2312"/>
              </a:rPr>
              <a:t>的</a:t>
            </a:r>
            <a:r>
              <a:rPr lang="zh-CN" altLang="en-US" kern="0" dirty="0" smtClean="0">
                <a:cs typeface="楷体_GB2312"/>
              </a:rPr>
              <a:t>安全性</a:t>
            </a:r>
          </a:p>
          <a:p>
            <a:endParaRPr lang="zh-CN" altLang="en-US" kern="0" dirty="0">
              <a:cs typeface="楷体_GB2312"/>
            </a:endParaRP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gray">
          <a:xfrm>
            <a:off x="1536399" y="1521732"/>
            <a:ext cx="8801510" cy="85483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white">
          <a:xfrm>
            <a:off x="1729468" y="1595205"/>
            <a:ext cx="8495846" cy="70788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24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NTFS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分区上。为数据库访问建立替代账号，并为替代账号设置数据库访问角色，不要用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79942" y="2500203"/>
            <a:ext cx="8801510" cy="1034831"/>
            <a:chOff x="1688799" y="1674132"/>
            <a:chExt cx="8801510" cy="1020752"/>
          </a:xfrm>
        </p:grpSpPr>
        <p:sp>
          <p:nvSpPr>
            <p:cNvPr id="10" name="AutoShape 14"/>
            <p:cNvSpPr>
              <a:spLocks noChangeArrowheads="1"/>
            </p:cNvSpPr>
            <p:nvPr/>
          </p:nvSpPr>
          <p:spPr bwMode="gray">
            <a:xfrm>
              <a:off x="1688799" y="1674132"/>
              <a:ext cx="8801510" cy="102075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50000"/>
              </a:schemeClr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white">
            <a:xfrm>
              <a:off x="1867354" y="1821078"/>
              <a:ext cx="8495846" cy="70788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ts val="24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）安装数据库系统的最新服务包，将数据库系统设置成禁用其他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 Server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RPC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远程连接。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605665" y="3535035"/>
            <a:ext cx="8801510" cy="993293"/>
            <a:chOff x="1688799" y="1674132"/>
            <a:chExt cx="8801510" cy="1020752"/>
          </a:xfrm>
        </p:grpSpPr>
        <p:sp>
          <p:nvSpPr>
            <p:cNvPr id="14" name="AutoShape 14"/>
            <p:cNvSpPr>
              <a:spLocks noChangeArrowheads="1"/>
            </p:cNvSpPr>
            <p:nvPr/>
          </p:nvSpPr>
          <p:spPr bwMode="gray">
            <a:xfrm>
              <a:off x="1688799" y="1674132"/>
              <a:ext cx="8801510" cy="1020752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white">
            <a:xfrm>
              <a:off x="1867354" y="1821078"/>
              <a:ext cx="8495846" cy="70788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ts val="24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）选择低权限本地账户启动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 Server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服务。禁止数据库服务器运行 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COM+ 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应用程序。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605665" y="4671321"/>
            <a:ext cx="8801510" cy="661304"/>
            <a:chOff x="1688799" y="1674132"/>
            <a:chExt cx="8801510" cy="1020752"/>
          </a:xfrm>
        </p:grpSpPr>
        <p:sp>
          <p:nvSpPr>
            <p:cNvPr id="20" name="AutoShape 14"/>
            <p:cNvSpPr>
              <a:spLocks noChangeArrowheads="1"/>
            </p:cNvSpPr>
            <p:nvPr/>
          </p:nvSpPr>
          <p:spPr bwMode="gray">
            <a:xfrm>
              <a:off x="1688799" y="1674132"/>
              <a:ext cx="8801510" cy="1020752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white">
            <a:xfrm>
              <a:off x="1867354" y="1821077"/>
              <a:ext cx="8495846" cy="61758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ts val="24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）禁用应用程序不需要的 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 Server 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代理和 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Microsoft 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搜索服务。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98408" y="5427825"/>
            <a:ext cx="8801510" cy="830593"/>
            <a:chOff x="1688799" y="1674132"/>
            <a:chExt cx="8801510" cy="1020752"/>
          </a:xfrm>
        </p:grpSpPr>
        <p:sp>
          <p:nvSpPr>
            <p:cNvPr id="24" name="AutoShape 14"/>
            <p:cNvSpPr>
              <a:spLocks noChangeArrowheads="1"/>
            </p:cNvSpPr>
            <p:nvPr/>
          </p:nvSpPr>
          <p:spPr bwMode="gray">
            <a:xfrm>
              <a:off x="1688799" y="1674132"/>
              <a:ext cx="8801510" cy="1020752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white">
            <a:xfrm>
              <a:off x="1867354" y="1821078"/>
              <a:ext cx="8495846" cy="70788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ts val="24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）设置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 Network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的网络属性，由“直接客户端广播”改为“隐藏 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 Server”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79143" y="1467118"/>
            <a:ext cx="9906000" cy="4779268"/>
            <a:chOff x="1100914" y="1557864"/>
            <a:chExt cx="9906000" cy="4419600"/>
          </a:xfrm>
        </p:grpSpPr>
        <p:sp>
          <p:nvSpPr>
            <p:cNvPr id="26" name="文本框 25"/>
            <p:cNvSpPr txBox="1"/>
            <p:nvPr/>
          </p:nvSpPr>
          <p:spPr>
            <a:xfrm>
              <a:off x="1100914" y="1557864"/>
              <a:ext cx="9906000" cy="44196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579942" y="1905000"/>
              <a:ext cx="8801510" cy="1034831"/>
              <a:chOff x="1688799" y="1674132"/>
              <a:chExt cx="8801510" cy="1020752"/>
            </a:xfrm>
          </p:grpSpPr>
          <p:sp>
            <p:nvSpPr>
              <p:cNvPr id="34" name="AutoShape 14"/>
              <p:cNvSpPr>
                <a:spLocks noChangeArrowheads="1"/>
              </p:cNvSpPr>
              <p:nvPr/>
            </p:nvSpPr>
            <p:spPr bwMode="gray">
              <a:xfrm>
                <a:off x="1688799" y="1674132"/>
                <a:ext cx="8801510" cy="1020752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50000"/>
                </a:schemeClr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white">
              <a:xfrm>
                <a:off x="1867354" y="1821078"/>
                <a:ext cx="8495846" cy="39466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ts val="2400"/>
                  </a:lnSpc>
                </a:pPr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）如应用程序不使用“命名管道”协议，则删除之。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605665" y="3012402"/>
              <a:ext cx="8801510" cy="993293"/>
              <a:chOff x="1688799" y="1674132"/>
              <a:chExt cx="8801510" cy="1020752"/>
            </a:xfrm>
          </p:grpSpPr>
          <p:sp>
            <p:nvSpPr>
              <p:cNvPr id="32" name="AutoShape 14"/>
              <p:cNvSpPr>
                <a:spLocks noChangeArrowheads="1"/>
              </p:cNvSpPr>
              <p:nvPr/>
            </p:nvSpPr>
            <p:spPr bwMode="gray">
              <a:xfrm>
                <a:off x="1688799" y="1674132"/>
                <a:ext cx="8801510" cy="1020752"/>
              </a:xfrm>
              <a:prstGeom prst="roundRect">
                <a:avLst>
                  <a:gd name="adj" fmla="val 16667"/>
                </a:avLst>
              </a:prstGeom>
              <a:solidFill>
                <a:schemeClr val="bg2">
                  <a:lumMod val="50000"/>
                </a:schemeClr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33" name="Text Box 26"/>
              <p:cNvSpPr txBox="1">
                <a:spLocks noChangeArrowheads="1"/>
              </p:cNvSpPr>
              <p:nvPr/>
            </p:nvSpPr>
            <p:spPr bwMode="white">
              <a:xfrm>
                <a:off x="1867354" y="1821078"/>
                <a:ext cx="8495846" cy="41117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ts val="2400"/>
                  </a:lnSpc>
                </a:pPr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）限制数据库用户只具有用得到的数据库操作权限。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627436" y="4114800"/>
              <a:ext cx="8801510" cy="1818774"/>
              <a:chOff x="1688799" y="1674127"/>
              <a:chExt cx="8801510" cy="1395143"/>
            </a:xfrm>
          </p:grpSpPr>
          <p:sp>
            <p:nvSpPr>
              <p:cNvPr id="30" name="AutoShape 14"/>
              <p:cNvSpPr>
                <a:spLocks noChangeArrowheads="1"/>
              </p:cNvSpPr>
              <p:nvPr/>
            </p:nvSpPr>
            <p:spPr bwMode="gray">
              <a:xfrm>
                <a:off x="1688799" y="1674127"/>
                <a:ext cx="8801510" cy="1136248"/>
              </a:xfrm>
              <a:prstGeom prst="roundRect">
                <a:avLst>
                  <a:gd name="adj" fmla="val 16667"/>
                </a:avLst>
              </a:prstGeom>
              <a:solidFill>
                <a:schemeClr val="accent6">
                  <a:lumMod val="75000"/>
                </a:schemeClr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white">
              <a:xfrm>
                <a:off x="1867354" y="1821078"/>
                <a:ext cx="8495846" cy="124819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ts val="2400"/>
                  </a:lnSpc>
                </a:pPr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0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xp_cmdshell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是扩展存储过程，可以执行操作系统级命令，该存储过程的功能通过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 Server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安装目录中的文件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MSSQL\</a:t>
                </a:r>
                <a:r>
                  <a:rPr lang="en-US" altLang="zh-CN" sz="20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Binn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\xplog70.dll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获得，系统没用到</a:t>
                </a:r>
                <a:r>
                  <a:rPr lang="en-US" altLang="zh-CN" sz="20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xp_cmdshell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则文件换名或删除掉。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46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41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标题 2"/>
          <p:cNvSpPr txBox="1">
            <a:spLocks/>
          </p:cNvSpPr>
          <p:nvPr/>
        </p:nvSpPr>
        <p:spPr bwMode="auto">
          <a:xfrm>
            <a:off x="1736725" y="51408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8.3  Web</a:t>
            </a:r>
            <a:r>
              <a:rPr lang="zh-CN" altLang="en-US" dirty="0">
                <a:cs typeface="楷体_GB2312"/>
              </a:rPr>
              <a:t>站点性能优化及安全性</a:t>
            </a: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4"/>
          <p:cNvSpPr txBox="1">
            <a:spLocks/>
          </p:cNvSpPr>
          <p:nvPr/>
        </p:nvSpPr>
        <p:spPr bwMode="auto">
          <a:xfrm>
            <a:off x="1579942" y="1018267"/>
            <a:ext cx="8162924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kern="0" dirty="0" smtClean="0">
                <a:cs typeface="楷体_GB2312"/>
              </a:rPr>
              <a:t>2. </a:t>
            </a:r>
            <a:r>
              <a:rPr lang="en-US" altLang="zh-CN" kern="0" dirty="0">
                <a:cs typeface="楷体_GB2312"/>
              </a:rPr>
              <a:t>Web</a:t>
            </a:r>
            <a:r>
              <a:rPr lang="zh-CN" altLang="en-US" kern="0" dirty="0" smtClean="0">
                <a:cs typeface="楷体_GB2312"/>
              </a:rPr>
              <a:t>站点的安全性</a:t>
            </a:r>
            <a:r>
              <a:rPr lang="en-US" altLang="zh-CN" kern="0" dirty="0">
                <a:cs typeface="楷体_GB2312"/>
              </a:rPr>
              <a:t>----Web</a:t>
            </a:r>
            <a:r>
              <a:rPr lang="zh-CN" altLang="en-US" kern="0" dirty="0">
                <a:cs typeface="楷体_GB2312"/>
              </a:rPr>
              <a:t>站点应用程序的</a:t>
            </a:r>
            <a:r>
              <a:rPr lang="zh-CN" altLang="en-US" kern="0" dirty="0" smtClean="0">
                <a:cs typeface="楷体_GB2312"/>
              </a:rPr>
              <a:t>安全性</a:t>
            </a:r>
          </a:p>
          <a:p>
            <a:endParaRPr lang="zh-CN" altLang="en-US" kern="0" dirty="0">
              <a:cs typeface="楷体_GB2312"/>
            </a:endParaRP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gray">
          <a:xfrm>
            <a:off x="1536399" y="1521732"/>
            <a:ext cx="8801510" cy="85483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white">
          <a:xfrm>
            <a:off x="1729468" y="1595205"/>
            <a:ext cx="8495846" cy="70788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24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）对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应用系统应建立基于角色的用户权限管理机制。登录密码加密后存放到数据表中。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579942" y="2500203"/>
            <a:ext cx="8801510" cy="1034831"/>
            <a:chOff x="1688799" y="1674132"/>
            <a:chExt cx="8801510" cy="1020752"/>
          </a:xfrm>
        </p:grpSpPr>
        <p:sp>
          <p:nvSpPr>
            <p:cNvPr id="11" name="AutoShape 14"/>
            <p:cNvSpPr>
              <a:spLocks noChangeArrowheads="1"/>
            </p:cNvSpPr>
            <p:nvPr/>
          </p:nvSpPr>
          <p:spPr bwMode="gray">
            <a:xfrm>
              <a:off x="1688799" y="1674132"/>
              <a:ext cx="8801510" cy="102075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50000"/>
              </a:schemeClr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white">
            <a:xfrm>
              <a:off x="1867354" y="1821078"/>
              <a:ext cx="8495846" cy="39466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ts val="24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）使用参数化存储过程，将与数据库的交互限制到存储过程。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05665" y="3535035"/>
            <a:ext cx="8801510" cy="993293"/>
            <a:chOff x="1688799" y="1674132"/>
            <a:chExt cx="8801510" cy="1020752"/>
          </a:xfrm>
        </p:grpSpPr>
        <p:sp>
          <p:nvSpPr>
            <p:cNvPr id="15" name="AutoShape 14"/>
            <p:cNvSpPr>
              <a:spLocks noChangeArrowheads="1"/>
            </p:cNvSpPr>
            <p:nvPr/>
          </p:nvSpPr>
          <p:spPr bwMode="gray">
            <a:xfrm>
              <a:off x="1688799" y="1674132"/>
              <a:ext cx="8801510" cy="1020752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white">
            <a:xfrm>
              <a:off x="1867354" y="1821078"/>
              <a:ext cx="8495846" cy="72745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ts val="24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）输入有效性验证。输入有效性验证即是对所有用户输入的字符范围进行限制，以防可用于向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站点发送恶意脚本的字符被禁止使用。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05665" y="4671321"/>
            <a:ext cx="8801510" cy="661304"/>
            <a:chOff x="1688799" y="1674132"/>
            <a:chExt cx="8801510" cy="1020752"/>
          </a:xfrm>
        </p:grpSpPr>
        <p:sp>
          <p:nvSpPr>
            <p:cNvPr id="21" name="AutoShape 14"/>
            <p:cNvSpPr>
              <a:spLocks noChangeArrowheads="1"/>
            </p:cNvSpPr>
            <p:nvPr/>
          </p:nvSpPr>
          <p:spPr bwMode="gray">
            <a:xfrm>
              <a:off x="1688799" y="1674132"/>
              <a:ext cx="8801510" cy="1020752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white">
            <a:xfrm>
              <a:off x="1867354" y="1821078"/>
              <a:ext cx="8495846" cy="6175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ts val="24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）对数据库连接字符串、</a:t>
              </a:r>
              <a:r>
                <a:rPr lang="zh-CN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</a:t>
              </a:r>
              <a:r>
                <a:rPr lang="zh-CN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敏感信息进行加密</a:t>
              </a:r>
              <a:r>
                <a:rPr lang="zh-CN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98408" y="5427825"/>
            <a:ext cx="8801510" cy="830593"/>
            <a:chOff x="1688799" y="1674132"/>
            <a:chExt cx="8801510" cy="1020752"/>
          </a:xfrm>
        </p:grpSpPr>
        <p:sp>
          <p:nvSpPr>
            <p:cNvPr id="24" name="AutoShape 14"/>
            <p:cNvSpPr>
              <a:spLocks noChangeArrowheads="1"/>
            </p:cNvSpPr>
            <p:nvPr/>
          </p:nvSpPr>
          <p:spPr bwMode="gray">
            <a:xfrm>
              <a:off x="1688799" y="1674132"/>
              <a:ext cx="8801510" cy="1020752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white">
            <a:xfrm>
              <a:off x="1867354" y="1821078"/>
              <a:ext cx="8495846" cy="86995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ts val="24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）当用户请求一个安全页面时，要判断该用户是否已经登录系统并尚未超时。如用户未登录则将此用户重定向到登录页面。 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76301" y="1467118"/>
            <a:ext cx="9906000" cy="4779268"/>
            <a:chOff x="876301" y="1467118"/>
            <a:chExt cx="9906000" cy="4779268"/>
          </a:xfrm>
        </p:grpSpPr>
        <p:sp>
          <p:nvSpPr>
            <p:cNvPr id="27" name="文本框 26"/>
            <p:cNvSpPr txBox="1"/>
            <p:nvPr/>
          </p:nvSpPr>
          <p:spPr>
            <a:xfrm>
              <a:off x="876301" y="1467118"/>
              <a:ext cx="9906000" cy="477926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AutoShape 14"/>
            <p:cNvSpPr>
              <a:spLocks noChangeArrowheads="1"/>
            </p:cNvSpPr>
            <p:nvPr/>
          </p:nvSpPr>
          <p:spPr bwMode="gray">
            <a:xfrm>
              <a:off x="1536399" y="1710415"/>
              <a:ext cx="8801510" cy="155054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white">
            <a:xfrm>
              <a:off x="1729468" y="1783889"/>
              <a:ext cx="8495846" cy="132343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ts val="24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）采用登录名、密码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验证码进行登录，防止注入式攻击。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验证码可</a:t>
              </a:r>
              <a:r>
                <a: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防止以程序自动方式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</a:t>
              </a:r>
              <a:r>
                <a: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登录账户和密码。将一串随机产生的数字或符号，生成一幅图片，图片里加上一些干扰像素，由用户肉眼识别其中的验证码信息，输入表单后提交网站进行登录验证。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579942" y="3438933"/>
              <a:ext cx="8801510" cy="1550351"/>
              <a:chOff x="1688799" y="1674132"/>
              <a:chExt cx="8801510" cy="1020752"/>
            </a:xfrm>
          </p:grpSpPr>
          <p:sp>
            <p:nvSpPr>
              <p:cNvPr id="31" name="AutoShape 14"/>
              <p:cNvSpPr>
                <a:spLocks noChangeArrowheads="1"/>
              </p:cNvSpPr>
              <p:nvPr/>
            </p:nvSpPr>
            <p:spPr bwMode="gray">
              <a:xfrm>
                <a:off x="1688799" y="1674132"/>
                <a:ext cx="8801510" cy="1020752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50000"/>
                </a:schemeClr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32" name="Text Box 26"/>
              <p:cNvSpPr txBox="1">
                <a:spLocks noChangeArrowheads="1"/>
              </p:cNvSpPr>
              <p:nvPr/>
            </p:nvSpPr>
            <p:spPr bwMode="white">
              <a:xfrm>
                <a:off x="1867354" y="1821078"/>
                <a:ext cx="8495846" cy="69825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ts val="2400"/>
                  </a:lnSpc>
                </a:pP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zh-CN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）在用户登录输入密码的时候，为防止木马程序非法录制按键操作，利用自定义软键盘让用户只能通过单击鼠标输入密码。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16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5486400"/>
            <a:ext cx="48387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ts val="2163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zh-CN" sz="2000">
              <a:solidFill>
                <a:srgbClr val="FFFFFF"/>
              </a:solidFill>
              <a:latin typeface="楷体_GB2312"/>
              <a:ea typeface="楷体_GB2312"/>
              <a:cs typeface="楷体_GB2312"/>
            </a:endParaRPr>
          </a:p>
          <a:p>
            <a:pPr>
              <a:lnSpc>
                <a:spcPts val="2163"/>
              </a:lnSpc>
              <a:buNone/>
            </a:pPr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主讲人：王成良     </a:t>
            </a:r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wcl_2396@qq.com</a:t>
            </a:r>
          </a:p>
          <a:p>
            <a:pPr>
              <a:lnSpc>
                <a:spcPts val="2163"/>
              </a:lnSpc>
              <a:buNone/>
            </a:pP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ts val="2163"/>
              </a:lnSpc>
              <a:buNone/>
            </a:pP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zh-CN" sz="1600" b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48400" y="3581400"/>
            <a:ext cx="4267200" cy="1474788"/>
          </a:xfrm>
        </p:spPr>
        <p:txBody>
          <a:bodyPr/>
          <a:lstStyle/>
          <a:p>
            <a:pPr eaLnBrk="1" hangingPunct="1">
              <a:lnSpc>
                <a:spcPts val="2163"/>
              </a:lnSpc>
            </a:pPr>
            <a:endParaRPr lang="en-US" altLang="zh-CN" sz="28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ts val="2163"/>
              </a:lnSpc>
            </a:pPr>
            <a:endParaRPr lang="en-US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09" name="文本框 2"/>
          <p:cNvSpPr txBox="1">
            <a:spLocks noChangeArrowheads="1"/>
          </p:cNvSpPr>
          <p:nvPr/>
        </p:nvSpPr>
        <p:spPr bwMode="auto">
          <a:xfrm>
            <a:off x="3352800" y="576264"/>
            <a:ext cx="4413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重庆大学软件学院 </a:t>
            </a:r>
            <a:endParaRPr lang="zh-CN" altLang="en-US" sz="18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51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474664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2" descr="http://www.iconpng.com/png/humans/teacher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2433638"/>
            <a:ext cx="188595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矩形 1"/>
          <p:cNvSpPr>
            <a:spLocks noChangeArrowheads="1"/>
          </p:cNvSpPr>
          <p:nvPr/>
        </p:nvSpPr>
        <p:spPr bwMode="auto">
          <a:xfrm>
            <a:off x="5232738" y="2911540"/>
            <a:ext cx="20313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78197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2"/>
          <p:cNvSpPr>
            <a:spLocks noChangeArrowheads="1"/>
          </p:cNvSpPr>
          <p:nvPr/>
        </p:nvSpPr>
        <p:spPr bwMode="gray">
          <a:xfrm>
            <a:off x="1043359" y="1440541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标题 2"/>
          <p:cNvSpPr txBox="1">
            <a:spLocks/>
          </p:cNvSpPr>
          <p:nvPr/>
        </p:nvSpPr>
        <p:spPr bwMode="auto">
          <a:xfrm>
            <a:off x="1719370" y="501648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sp>
        <p:nvSpPr>
          <p:cNvPr id="14" name="圆角矩形 13"/>
          <p:cNvSpPr/>
          <p:nvPr/>
        </p:nvSpPr>
        <p:spPr bwMode="auto">
          <a:xfrm>
            <a:off x="2282411" y="2541458"/>
            <a:ext cx="394900" cy="217816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站点规划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596302" y="2184215"/>
            <a:ext cx="5375248" cy="410127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1.</a:t>
            </a:r>
            <a:r>
              <a:rPr lang="zh-CN" altLang="en-US" sz="2000" dirty="0" smtClean="0">
                <a:latin typeface="Arial" charset="0"/>
              </a:rPr>
              <a:t>在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站点建设前对市场进行分析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3596303" y="2699976"/>
            <a:ext cx="5375247" cy="48572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2.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站点的目的和功能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3596302" y="4346093"/>
            <a:ext cx="5375248" cy="54572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5.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的测试方法和维护过程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3596303" y="3249869"/>
            <a:ext cx="5375247" cy="513338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3.</a:t>
            </a:r>
            <a:r>
              <a:rPr lang="zh-CN" altLang="en-US" sz="2000" dirty="0" smtClean="0">
                <a:latin typeface="Arial" charset="0"/>
              </a:rPr>
              <a:t>根据</a:t>
            </a:r>
            <a:r>
              <a:rPr lang="en-US" altLang="zh-CN" sz="2000" dirty="0" smtClean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站点规模确定</a:t>
            </a:r>
            <a:r>
              <a:rPr lang="en-US" altLang="zh-CN" sz="2000" dirty="0" smtClean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建设的</a:t>
            </a:r>
            <a:r>
              <a:rPr lang="zh-CN" altLang="en-US" sz="2000" dirty="0">
                <a:latin typeface="Arial" charset="0"/>
              </a:rPr>
              <a:t>技术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3596303" y="3830066"/>
            <a:ext cx="5375247" cy="449168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4.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建设的人力和投入费用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" name="左大括号 1"/>
          <p:cNvSpPr/>
          <p:nvPr/>
        </p:nvSpPr>
        <p:spPr bwMode="auto">
          <a:xfrm>
            <a:off x="2799350" y="2435146"/>
            <a:ext cx="685800" cy="2682288"/>
          </a:xfrm>
          <a:prstGeom prst="leftBrac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4211258" cy="422275"/>
          </a:xfrm>
        </p:spPr>
        <p:txBody>
          <a:bodyPr/>
          <a:lstStyle/>
          <a:p>
            <a:r>
              <a:rPr lang="en-US" altLang="zh-CN" dirty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站点规划所包含的内容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3596303" y="4955986"/>
            <a:ext cx="5375247" cy="449939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6.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的</a:t>
            </a:r>
            <a:r>
              <a:rPr lang="zh-CN" altLang="zh-CN" sz="2000" dirty="0"/>
              <a:t>推广策略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2" name="圆角矩形标注 21"/>
          <p:cNvSpPr/>
          <p:nvPr/>
        </p:nvSpPr>
        <p:spPr bwMode="auto">
          <a:xfrm>
            <a:off x="3497182" y="3777083"/>
            <a:ext cx="7010400" cy="1892672"/>
          </a:xfrm>
          <a:prstGeom prst="wedgeRoundRectCallout">
            <a:avLst>
              <a:gd name="adj1" fmla="val -28642"/>
              <a:gd name="adj2" fmla="val -86925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要明确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站点的建设目的</a:t>
            </a:r>
            <a:r>
              <a:rPr lang="zh-CN" altLang="en-US" dirty="0"/>
              <a:t>是什么？</a:t>
            </a:r>
            <a:r>
              <a:rPr lang="en-US" altLang="zh-CN" dirty="0"/>
              <a:t>Web</a:t>
            </a:r>
            <a:r>
              <a:rPr lang="zh-CN" altLang="en-US" dirty="0"/>
              <a:t>站点的功能有哪些？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3258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2"/>
          <p:cNvSpPr>
            <a:spLocks noChangeArrowheads="1"/>
          </p:cNvSpPr>
          <p:nvPr/>
        </p:nvSpPr>
        <p:spPr bwMode="gray">
          <a:xfrm>
            <a:off x="1043359" y="1440541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标题 2"/>
          <p:cNvSpPr txBox="1">
            <a:spLocks/>
          </p:cNvSpPr>
          <p:nvPr/>
        </p:nvSpPr>
        <p:spPr bwMode="auto">
          <a:xfrm>
            <a:off x="1719370" y="501648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sp>
        <p:nvSpPr>
          <p:cNvPr id="14" name="圆角矩形 13"/>
          <p:cNvSpPr/>
          <p:nvPr/>
        </p:nvSpPr>
        <p:spPr bwMode="auto">
          <a:xfrm>
            <a:off x="2282411" y="2541458"/>
            <a:ext cx="394900" cy="217816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站点规划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596302" y="2184215"/>
            <a:ext cx="5375248" cy="410127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1.</a:t>
            </a:r>
            <a:r>
              <a:rPr lang="zh-CN" altLang="en-US" sz="2000" dirty="0" smtClean="0">
                <a:latin typeface="Arial" charset="0"/>
              </a:rPr>
              <a:t>在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站点建设前对市场进行分析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3596303" y="2699976"/>
            <a:ext cx="5375247" cy="48572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2.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站点的目的和功能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3596302" y="4346093"/>
            <a:ext cx="5375248" cy="54572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5.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的测试方法和维护过程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3596303" y="3249869"/>
            <a:ext cx="5375247" cy="513338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3.</a:t>
            </a:r>
            <a:r>
              <a:rPr lang="zh-CN" altLang="en-US" sz="2000" dirty="0" smtClean="0">
                <a:latin typeface="Arial" charset="0"/>
              </a:rPr>
              <a:t>根据</a:t>
            </a:r>
            <a:r>
              <a:rPr lang="en-US" altLang="zh-CN" sz="2000" dirty="0" smtClean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站点规模确定</a:t>
            </a:r>
            <a:r>
              <a:rPr lang="en-US" altLang="zh-CN" sz="2000" dirty="0" smtClean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建设的</a:t>
            </a:r>
            <a:r>
              <a:rPr lang="zh-CN" altLang="en-US" sz="2000" dirty="0">
                <a:latin typeface="Arial" charset="0"/>
              </a:rPr>
              <a:t>技术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3596303" y="3830066"/>
            <a:ext cx="5375247" cy="449168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4.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建设的人力和投入费用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" name="左大括号 1"/>
          <p:cNvSpPr/>
          <p:nvPr/>
        </p:nvSpPr>
        <p:spPr bwMode="auto">
          <a:xfrm>
            <a:off x="2799350" y="2435146"/>
            <a:ext cx="685800" cy="2682288"/>
          </a:xfrm>
          <a:prstGeom prst="leftBrac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4211258" cy="422275"/>
          </a:xfrm>
        </p:spPr>
        <p:txBody>
          <a:bodyPr/>
          <a:lstStyle/>
          <a:p>
            <a:r>
              <a:rPr lang="en-US" altLang="zh-CN" dirty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站点规划所包含的内容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3596303" y="4955986"/>
            <a:ext cx="5375247" cy="449939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6.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的</a:t>
            </a:r>
            <a:r>
              <a:rPr lang="zh-CN" altLang="zh-CN" sz="2000" dirty="0"/>
              <a:t>推广策略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2" name="圆角矩形标注 21"/>
          <p:cNvSpPr/>
          <p:nvPr/>
        </p:nvSpPr>
        <p:spPr bwMode="auto">
          <a:xfrm>
            <a:off x="3142250" y="4170026"/>
            <a:ext cx="7010400" cy="1672822"/>
          </a:xfrm>
          <a:prstGeom prst="wedgeRoundRectCallout">
            <a:avLst>
              <a:gd name="adj1" fmla="val -27540"/>
              <a:gd name="adj2" fmla="val -75695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用什么开发平台？用什么开发技术？安全性有什么要求？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4659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2"/>
          <p:cNvSpPr>
            <a:spLocks noChangeArrowheads="1"/>
          </p:cNvSpPr>
          <p:nvPr/>
        </p:nvSpPr>
        <p:spPr bwMode="gray">
          <a:xfrm>
            <a:off x="1043359" y="1440541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标题 2"/>
          <p:cNvSpPr txBox="1">
            <a:spLocks/>
          </p:cNvSpPr>
          <p:nvPr/>
        </p:nvSpPr>
        <p:spPr bwMode="auto">
          <a:xfrm>
            <a:off x="1719370" y="501648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sp>
        <p:nvSpPr>
          <p:cNvPr id="14" name="圆角矩形 13"/>
          <p:cNvSpPr/>
          <p:nvPr/>
        </p:nvSpPr>
        <p:spPr bwMode="auto">
          <a:xfrm>
            <a:off x="2282411" y="2541458"/>
            <a:ext cx="394900" cy="217816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站点规划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596302" y="2184215"/>
            <a:ext cx="5375248" cy="410127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1.</a:t>
            </a:r>
            <a:r>
              <a:rPr lang="zh-CN" altLang="en-US" sz="2000" dirty="0" smtClean="0">
                <a:latin typeface="Arial" charset="0"/>
              </a:rPr>
              <a:t>在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站点建设前对市场进行分析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3596303" y="2699976"/>
            <a:ext cx="5375247" cy="48572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2.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站点的目的和功能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3596302" y="4346093"/>
            <a:ext cx="5375248" cy="54572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5.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的测试方法和维护过程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3596303" y="3249869"/>
            <a:ext cx="5375247" cy="513338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3.</a:t>
            </a:r>
            <a:r>
              <a:rPr lang="zh-CN" altLang="en-US" sz="2000" dirty="0" smtClean="0">
                <a:latin typeface="Arial" charset="0"/>
              </a:rPr>
              <a:t>根据</a:t>
            </a:r>
            <a:r>
              <a:rPr lang="en-US" altLang="zh-CN" sz="2000" dirty="0" smtClean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站点规模确定</a:t>
            </a:r>
            <a:r>
              <a:rPr lang="en-US" altLang="zh-CN" sz="2000" dirty="0" smtClean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建设的</a:t>
            </a:r>
            <a:r>
              <a:rPr lang="zh-CN" altLang="en-US" sz="2000" dirty="0">
                <a:latin typeface="Arial" charset="0"/>
              </a:rPr>
              <a:t>技术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3596303" y="3830066"/>
            <a:ext cx="5375247" cy="449168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4.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建设的人力和投入费用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" name="左大括号 1"/>
          <p:cNvSpPr/>
          <p:nvPr/>
        </p:nvSpPr>
        <p:spPr bwMode="auto">
          <a:xfrm>
            <a:off x="2799350" y="2435146"/>
            <a:ext cx="685800" cy="2682288"/>
          </a:xfrm>
          <a:prstGeom prst="leftBrac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4211258" cy="422275"/>
          </a:xfrm>
        </p:spPr>
        <p:txBody>
          <a:bodyPr/>
          <a:lstStyle/>
          <a:p>
            <a:r>
              <a:rPr lang="en-US" altLang="zh-CN" dirty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站点规划所包含的内容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3596303" y="4955986"/>
            <a:ext cx="5375247" cy="449939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6.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的</a:t>
            </a:r>
            <a:r>
              <a:rPr lang="zh-CN" altLang="zh-CN" sz="2000" dirty="0"/>
              <a:t>推广策略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2" name="圆角矩形标注 21"/>
          <p:cNvSpPr/>
          <p:nvPr/>
        </p:nvSpPr>
        <p:spPr bwMode="auto">
          <a:xfrm>
            <a:off x="3106155" y="2034803"/>
            <a:ext cx="7010400" cy="956943"/>
          </a:xfrm>
          <a:prstGeom prst="wedgeRoundRectCallout">
            <a:avLst>
              <a:gd name="adj1" fmla="val -19824"/>
              <a:gd name="adj2" fmla="val 141752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需要投入的人力和成本情况如何？将来收益情况如何？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713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2"/>
          <p:cNvSpPr>
            <a:spLocks noChangeArrowheads="1"/>
          </p:cNvSpPr>
          <p:nvPr/>
        </p:nvSpPr>
        <p:spPr bwMode="gray">
          <a:xfrm>
            <a:off x="1043359" y="1440541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标题 2"/>
          <p:cNvSpPr txBox="1">
            <a:spLocks/>
          </p:cNvSpPr>
          <p:nvPr/>
        </p:nvSpPr>
        <p:spPr bwMode="auto">
          <a:xfrm>
            <a:off x="1719370" y="501648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sp>
        <p:nvSpPr>
          <p:cNvPr id="14" name="圆角矩形 13"/>
          <p:cNvSpPr/>
          <p:nvPr/>
        </p:nvSpPr>
        <p:spPr bwMode="auto">
          <a:xfrm>
            <a:off x="2282411" y="2541458"/>
            <a:ext cx="394900" cy="217816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站点规划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596302" y="2184215"/>
            <a:ext cx="5375248" cy="410127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1.</a:t>
            </a:r>
            <a:r>
              <a:rPr lang="zh-CN" altLang="en-US" sz="2000" dirty="0" smtClean="0">
                <a:latin typeface="Arial" charset="0"/>
              </a:rPr>
              <a:t>在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站点建设前对市场进行分析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3596303" y="2699976"/>
            <a:ext cx="5375247" cy="48572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2.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站点的目的和功能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3596302" y="4346093"/>
            <a:ext cx="5375248" cy="54572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5.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的测试方法和维护过程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3596303" y="3249869"/>
            <a:ext cx="5375247" cy="513338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3.</a:t>
            </a:r>
            <a:r>
              <a:rPr lang="zh-CN" altLang="en-US" sz="2000" dirty="0" smtClean="0">
                <a:latin typeface="Arial" charset="0"/>
              </a:rPr>
              <a:t>根据</a:t>
            </a:r>
            <a:r>
              <a:rPr lang="en-US" altLang="zh-CN" sz="2000" dirty="0" smtClean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站点规模确定</a:t>
            </a:r>
            <a:r>
              <a:rPr lang="en-US" altLang="zh-CN" sz="2000" dirty="0" smtClean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建设的</a:t>
            </a:r>
            <a:r>
              <a:rPr lang="zh-CN" altLang="en-US" sz="2000" dirty="0">
                <a:latin typeface="Arial" charset="0"/>
              </a:rPr>
              <a:t>技术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3596303" y="3830066"/>
            <a:ext cx="5375247" cy="449168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4.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建设的人力和投入费用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" name="左大括号 1"/>
          <p:cNvSpPr/>
          <p:nvPr/>
        </p:nvSpPr>
        <p:spPr bwMode="auto">
          <a:xfrm>
            <a:off x="2799350" y="2435146"/>
            <a:ext cx="685800" cy="2682288"/>
          </a:xfrm>
          <a:prstGeom prst="leftBrac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4211258" cy="422275"/>
          </a:xfrm>
        </p:spPr>
        <p:txBody>
          <a:bodyPr/>
          <a:lstStyle/>
          <a:p>
            <a:r>
              <a:rPr lang="en-US" altLang="zh-CN" dirty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站点规划所包含的内容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3596303" y="4955986"/>
            <a:ext cx="5375247" cy="449939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6.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的</a:t>
            </a:r>
            <a:r>
              <a:rPr lang="zh-CN" altLang="zh-CN" sz="2000" dirty="0"/>
              <a:t>推广策略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2" name="圆角矩形标注 21"/>
          <p:cNvSpPr/>
          <p:nvPr/>
        </p:nvSpPr>
        <p:spPr bwMode="auto">
          <a:xfrm>
            <a:off x="3142250" y="1949034"/>
            <a:ext cx="7010400" cy="1249229"/>
          </a:xfrm>
          <a:prstGeom prst="wedgeRoundRectCallout">
            <a:avLst>
              <a:gd name="adj1" fmla="val -17436"/>
              <a:gd name="adj2" fmla="val 147446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站点建好后，</a:t>
            </a:r>
            <a:r>
              <a:rPr lang="zh-CN" altLang="zh-CN" dirty="0" smtClean="0"/>
              <a:t>要</a:t>
            </a:r>
            <a:r>
              <a:rPr lang="zh-CN" altLang="zh-CN" dirty="0"/>
              <a:t>进行哪些</a:t>
            </a:r>
            <a:r>
              <a:rPr lang="zh-CN" altLang="zh-CN" dirty="0" smtClean="0"/>
              <a:t>测试</a:t>
            </a:r>
            <a:r>
              <a:rPr lang="zh-CN" altLang="en-US" dirty="0" smtClean="0"/>
              <a:t>？</a:t>
            </a:r>
            <a:r>
              <a:rPr lang="zh-CN" altLang="zh-CN" dirty="0" smtClean="0"/>
              <a:t>如何测试</a:t>
            </a:r>
            <a:r>
              <a:rPr lang="zh-CN" altLang="en-US" dirty="0" smtClean="0"/>
              <a:t>？站点维护有什么要求？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377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2"/>
          <p:cNvSpPr>
            <a:spLocks noChangeArrowheads="1"/>
          </p:cNvSpPr>
          <p:nvPr/>
        </p:nvSpPr>
        <p:spPr bwMode="gray">
          <a:xfrm>
            <a:off x="1043359" y="1440541"/>
            <a:ext cx="9597499" cy="4739499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endParaRPr lang="zh-CN" altLang="zh-CN" sz="2000" b="0" dirty="0">
              <a:solidFill>
                <a:schemeClr val="bg1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DB4512F-70C5-4868-9A9F-73B84388BDC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346309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标题 2"/>
          <p:cNvSpPr txBox="1">
            <a:spLocks/>
          </p:cNvSpPr>
          <p:nvPr/>
        </p:nvSpPr>
        <p:spPr bwMode="auto">
          <a:xfrm>
            <a:off x="1719370" y="501648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 smtClean="0">
                <a:cs typeface="楷体_GB2312"/>
              </a:rPr>
              <a:t>8.1 </a:t>
            </a:r>
            <a:r>
              <a:rPr lang="zh-CN" altLang="en-US" dirty="0" smtClean="0">
                <a:cs typeface="楷体_GB2312"/>
              </a:rPr>
              <a:t>关于</a:t>
            </a:r>
            <a:r>
              <a:rPr lang="en-US" altLang="zh-CN" dirty="0" smtClean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</a:t>
            </a:r>
            <a:endParaRPr lang="zh-CN" altLang="en-US" kern="0" dirty="0"/>
          </a:p>
        </p:txBody>
      </p:sp>
      <p:sp>
        <p:nvSpPr>
          <p:cNvPr id="14" name="圆角矩形 13"/>
          <p:cNvSpPr/>
          <p:nvPr/>
        </p:nvSpPr>
        <p:spPr bwMode="auto">
          <a:xfrm>
            <a:off x="2282411" y="2541458"/>
            <a:ext cx="394900" cy="217816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站点规划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596302" y="2184215"/>
            <a:ext cx="5375248" cy="410127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1.</a:t>
            </a:r>
            <a:r>
              <a:rPr lang="zh-CN" altLang="en-US" sz="2000" dirty="0" smtClean="0">
                <a:latin typeface="Arial" charset="0"/>
              </a:rPr>
              <a:t>在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站点建设前对市场进行分析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3596303" y="2699976"/>
            <a:ext cx="5375247" cy="48572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2.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站点的目的和功能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3596302" y="4346093"/>
            <a:ext cx="5375248" cy="545724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5.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的测试方法和维护过程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3596303" y="3249869"/>
            <a:ext cx="5375247" cy="513338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3.</a:t>
            </a:r>
            <a:r>
              <a:rPr lang="zh-CN" altLang="en-US" sz="2000" dirty="0" smtClean="0">
                <a:latin typeface="Arial" charset="0"/>
              </a:rPr>
              <a:t>根据</a:t>
            </a:r>
            <a:r>
              <a:rPr lang="en-US" altLang="zh-CN" sz="2000" dirty="0" smtClean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站点规模确定</a:t>
            </a:r>
            <a:r>
              <a:rPr lang="en-US" altLang="zh-CN" sz="2000" dirty="0" smtClean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建设的</a:t>
            </a:r>
            <a:r>
              <a:rPr lang="zh-CN" altLang="en-US" sz="2000" dirty="0">
                <a:latin typeface="Arial" charset="0"/>
              </a:rPr>
              <a:t>技术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3596303" y="3830066"/>
            <a:ext cx="5375247" cy="449168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4.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建设的人力和投入费用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" name="左大括号 1"/>
          <p:cNvSpPr/>
          <p:nvPr/>
        </p:nvSpPr>
        <p:spPr bwMode="auto">
          <a:xfrm>
            <a:off x="2799350" y="2435146"/>
            <a:ext cx="685800" cy="2682288"/>
          </a:xfrm>
          <a:prstGeom prst="leftBrac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内容占位符 4"/>
          <p:cNvSpPr>
            <a:spLocks noGrp="1"/>
          </p:cNvSpPr>
          <p:nvPr>
            <p:ph idx="1"/>
          </p:nvPr>
        </p:nvSpPr>
        <p:spPr>
          <a:xfrm>
            <a:off x="1579942" y="1018267"/>
            <a:ext cx="4211258" cy="422275"/>
          </a:xfrm>
        </p:spPr>
        <p:txBody>
          <a:bodyPr/>
          <a:lstStyle/>
          <a:p>
            <a:r>
              <a:rPr lang="en-US" altLang="zh-CN" dirty="0">
                <a:cs typeface="楷体_GB2312"/>
              </a:rPr>
              <a:t>Web</a:t>
            </a:r>
            <a:r>
              <a:rPr lang="zh-CN" altLang="en-US" dirty="0" smtClean="0">
                <a:cs typeface="楷体_GB2312"/>
              </a:rPr>
              <a:t>站点规划所包含的内容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3596303" y="4955986"/>
            <a:ext cx="5375247" cy="449939"/>
          </a:xfrm>
          <a:prstGeom prst="round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dirty="0" smtClean="0">
                <a:latin typeface="Arial" charset="0"/>
              </a:rPr>
              <a:t>6.</a:t>
            </a:r>
            <a:r>
              <a:rPr lang="zh-CN" altLang="en-US" sz="2000" dirty="0" smtClean="0">
                <a:latin typeface="Arial" charset="0"/>
              </a:rPr>
              <a:t>确定</a:t>
            </a:r>
            <a:r>
              <a:rPr lang="en-US" altLang="zh-CN" sz="2000" dirty="0">
                <a:latin typeface="Arial" charset="0"/>
              </a:rPr>
              <a:t>Web</a:t>
            </a:r>
            <a:r>
              <a:rPr lang="zh-CN" altLang="en-US" sz="2000" dirty="0">
                <a:latin typeface="Arial" charset="0"/>
              </a:rPr>
              <a:t>站点</a:t>
            </a:r>
            <a:r>
              <a:rPr lang="zh-CN" altLang="en-US" sz="2000" dirty="0" smtClean="0">
                <a:latin typeface="Arial" charset="0"/>
              </a:rPr>
              <a:t>的</a:t>
            </a:r>
            <a:r>
              <a:rPr lang="zh-CN" altLang="zh-CN" sz="2000" dirty="0"/>
              <a:t>推广策略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2" name="圆角矩形标注 21"/>
          <p:cNvSpPr/>
          <p:nvPr/>
        </p:nvSpPr>
        <p:spPr bwMode="auto">
          <a:xfrm>
            <a:off x="3142250" y="1806726"/>
            <a:ext cx="6408130" cy="1658523"/>
          </a:xfrm>
          <a:prstGeom prst="wedgeRoundRectCallout">
            <a:avLst>
              <a:gd name="adj1" fmla="val -17436"/>
              <a:gd name="adj2" fmla="val 147446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规划</a:t>
            </a:r>
            <a:r>
              <a:rPr lang="en-US" altLang="zh-CN" dirty="0"/>
              <a:t>Web</a:t>
            </a:r>
            <a:r>
              <a:rPr lang="zh-CN" altLang="zh-CN" dirty="0"/>
              <a:t>站点的推广</a:t>
            </a:r>
            <a:r>
              <a:rPr lang="zh-CN" altLang="zh-CN" dirty="0" smtClean="0"/>
              <a:t>策略</a:t>
            </a:r>
            <a:r>
              <a:rPr lang="zh-CN" altLang="en-US" dirty="0" smtClean="0"/>
              <a:t>？广告推广、邮件推广、百度推广、论坛推广？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5634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UT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T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T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T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UT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T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UT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T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25733</TotalTime>
  <Words>4468</Words>
  <Application>Microsoft Office PowerPoint</Application>
  <PresentationFormat>宽屏</PresentationFormat>
  <Paragraphs>507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仿宋_GB2312</vt:lpstr>
      <vt:lpstr>黑体</vt:lpstr>
      <vt:lpstr>华文行楷</vt:lpstr>
      <vt:lpstr>楷体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UT</vt:lpstr>
      <vt:lpstr>1_UT</vt:lpstr>
      <vt:lpstr>2_UT</vt:lpstr>
      <vt:lpstr>5_UT</vt:lpstr>
      <vt:lpstr>《Web开发技术》 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Sam Lin, Palisades, New York</Manager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Blue Pearl Basic template</dc:title>
  <dc:creator>samlin@us.ibm.com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PC</cp:lastModifiedBy>
  <cp:revision>1193</cp:revision>
  <dcterms:created xsi:type="dcterms:W3CDTF">2003-08-11T20:31:10Z</dcterms:created>
  <dcterms:modified xsi:type="dcterms:W3CDTF">2016-03-14T05:54:46Z</dcterms:modified>
</cp:coreProperties>
</file>