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2"/>
  </p:notesMasterIdLst>
  <p:handoutMasterIdLst>
    <p:handoutMasterId r:id="rId63"/>
  </p:handoutMasterIdLst>
  <p:sldIdLst>
    <p:sldId id="257" r:id="rId2"/>
    <p:sldId id="461" r:id="rId3"/>
    <p:sldId id="499" r:id="rId4"/>
    <p:sldId id="579" r:id="rId5"/>
    <p:sldId id="503" r:id="rId6"/>
    <p:sldId id="510" r:id="rId7"/>
    <p:sldId id="580" r:id="rId8"/>
    <p:sldId id="581" r:id="rId9"/>
    <p:sldId id="524" r:id="rId10"/>
    <p:sldId id="523" r:id="rId11"/>
    <p:sldId id="525" r:id="rId12"/>
    <p:sldId id="497" r:id="rId13"/>
    <p:sldId id="526" r:id="rId14"/>
    <p:sldId id="583" r:id="rId15"/>
    <p:sldId id="582" r:id="rId16"/>
    <p:sldId id="584" r:id="rId17"/>
    <p:sldId id="585" r:id="rId18"/>
    <p:sldId id="586" r:id="rId19"/>
    <p:sldId id="536" r:id="rId20"/>
    <p:sldId id="587" r:id="rId21"/>
    <p:sldId id="537" r:id="rId22"/>
    <p:sldId id="610" r:id="rId23"/>
    <p:sldId id="540" r:id="rId24"/>
    <p:sldId id="543" r:id="rId25"/>
    <p:sldId id="544" r:id="rId26"/>
    <p:sldId id="545" r:id="rId27"/>
    <p:sldId id="612" r:id="rId28"/>
    <p:sldId id="611" r:id="rId29"/>
    <p:sldId id="613" r:id="rId30"/>
    <p:sldId id="548" r:id="rId31"/>
    <p:sldId id="589" r:id="rId32"/>
    <p:sldId id="614" r:id="rId33"/>
    <p:sldId id="591" r:id="rId34"/>
    <p:sldId id="590" r:id="rId35"/>
    <p:sldId id="592" r:id="rId36"/>
    <p:sldId id="615" r:id="rId37"/>
    <p:sldId id="593" r:id="rId38"/>
    <p:sldId id="547" r:id="rId39"/>
    <p:sldId id="594" r:id="rId40"/>
    <p:sldId id="616" r:id="rId41"/>
    <p:sldId id="556" r:id="rId42"/>
    <p:sldId id="595" r:id="rId43"/>
    <p:sldId id="596" r:id="rId44"/>
    <p:sldId id="560" r:id="rId45"/>
    <p:sldId id="598" r:id="rId46"/>
    <p:sldId id="597" r:id="rId47"/>
    <p:sldId id="561" r:id="rId48"/>
    <p:sldId id="599" r:id="rId49"/>
    <p:sldId id="600" r:id="rId50"/>
    <p:sldId id="602" r:id="rId51"/>
    <p:sldId id="603" r:id="rId52"/>
    <p:sldId id="604" r:id="rId53"/>
    <p:sldId id="601" r:id="rId54"/>
    <p:sldId id="569" r:id="rId55"/>
    <p:sldId id="605" r:id="rId56"/>
    <p:sldId id="606" r:id="rId57"/>
    <p:sldId id="607" r:id="rId58"/>
    <p:sldId id="570" r:id="rId59"/>
    <p:sldId id="608" r:id="rId60"/>
    <p:sldId id="609" r:id="rId61"/>
  </p:sldIdLst>
  <p:sldSz cx="12192000" cy="6858000"/>
  <p:notesSz cx="7034213" cy="9283700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70295" autoAdjust="0"/>
  </p:normalViewPr>
  <p:slideViewPr>
    <p:cSldViewPr showGuides="1">
      <p:cViewPr varScale="1">
        <p:scale>
          <a:sx n="82" d="100"/>
          <a:sy n="82" d="100"/>
        </p:scale>
        <p:origin x="16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58"/>
    </p:cViewPr>
  </p:sorterViewPr>
  <p:notesViewPr>
    <p:cSldViewPr showGuides="1">
      <p:cViewPr varScale="1">
        <p:scale>
          <a:sx n="80" d="100"/>
          <a:sy n="80" d="100"/>
        </p:scale>
        <p:origin x="-2064" y="-84"/>
      </p:cViewPr>
      <p:guideLst>
        <p:guide orient="horz" pos="2924"/>
        <p:guide pos="22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System Power Measurement, Modeling and Management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57DE8A-FD7C-426E-8B9C-9F91F0D7E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216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System Power Measurement, Modeling and Management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38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08488"/>
            <a:ext cx="5627687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6AA824-5872-4066-8899-63BD547A1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3724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93C6B-533A-4EAF-94C3-5F63DEB25B3F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8500"/>
            <a:ext cx="6183312" cy="3478213"/>
          </a:xfrm>
          <a:ln w="12700"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0" tIns="46095" rIns="92190" bIns="46095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99333" name="Header Placeholder 7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System Power Measurement, Modeling and Management </a:t>
            </a:r>
          </a:p>
        </p:txBody>
      </p:sp>
    </p:spTree>
    <p:extLst>
      <p:ext uri="{BB962C8B-B14F-4D97-AF65-F5344CB8AC3E}">
        <p14:creationId xmlns:p14="http://schemas.microsoft.com/office/powerpoint/2010/main" val="2734548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10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573100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11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91903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419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519799-7961-4911-8573-4A96959BA034}" type="slidenum">
              <a:rPr lang="en-US" altLang="zh-CN" sz="1200" smtClean="0"/>
              <a:pPr/>
              <a:t>12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10341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13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509432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14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725295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15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40361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16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963906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17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212818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18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45980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419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519799-7961-4911-8573-4A96959BA034}" type="slidenum">
              <a:rPr lang="en-US" altLang="zh-CN" sz="1200" smtClean="0"/>
              <a:pPr/>
              <a:t>19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65063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6AA824-5872-4066-8899-63BD547A18A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692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20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60184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21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651968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ts val="2000"/>
              </a:lnSpc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22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620174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23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705957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None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24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75748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25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203680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26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148604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27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146495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28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657979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29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21800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A416EE-8C70-4489-8105-9E1D380EE495}" type="slidenum">
              <a:rPr lang="en-US" altLang="zh-CN" sz="1200" smtClean="0"/>
              <a:pPr/>
              <a:t>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258702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30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435577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31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60813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32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113384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33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690517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34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263558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35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049945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36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5265610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37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983833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419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519799-7961-4911-8573-4A96959BA034}" type="slidenum">
              <a:rPr lang="en-US" altLang="zh-CN" sz="1200" smtClean="0"/>
              <a:pPr/>
              <a:t>38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333663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39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83379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A416EE-8C70-4489-8105-9E1D380EE495}" type="slidenum">
              <a:rPr lang="en-US" altLang="zh-CN" sz="1200" smtClean="0"/>
              <a:pPr/>
              <a:t>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382223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40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061213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41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046188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42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1224724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43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650495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44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5209959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45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515512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46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494009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47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4937531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48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039041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49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41409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174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924ADB-4926-416B-9BE7-ECE9E6274E0E}" type="slidenum">
              <a:rPr lang="en-US" altLang="zh-CN" sz="1200" smtClean="0"/>
              <a:pPr/>
              <a:t>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54936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50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158536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51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487991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52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9001943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53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5740447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419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519799-7961-4911-8573-4A96959BA034}" type="slidenum">
              <a:rPr lang="en-US" altLang="zh-CN" sz="1200" smtClean="0"/>
              <a:pPr/>
              <a:t>54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0809083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55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771103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56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9970511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57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4614835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58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7719188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59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0237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789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B76231-82F6-4BAD-93D1-ED8F3BC93060}" type="slidenum">
              <a:rPr lang="en-US" altLang="zh-CN" sz="1200" smtClean="0"/>
              <a:pPr/>
              <a:t>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1476704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9019C-70ED-4AF6-9EC1-D92E9BD4E3CB}" type="slidenum">
              <a:rPr lang="en-US" altLang="zh-CN" sz="1200" smtClean="0"/>
              <a:pPr/>
              <a:t>60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70221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789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B76231-82F6-4BAD-93D1-ED8F3BC93060}" type="slidenum">
              <a:rPr lang="en-US" altLang="zh-CN" sz="1200" smtClean="0"/>
              <a:pPr/>
              <a:t>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56379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789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B76231-82F6-4BAD-93D1-ED8F3BC93060}" type="slidenum">
              <a:rPr lang="en-US" altLang="zh-CN" sz="1200" smtClean="0"/>
              <a:pPr/>
              <a:t>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07355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9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8B10E-6CD2-4B67-8025-7BD580DD9955}" type="slidenum">
              <a:rPr lang="en-US" altLang="zh-CN" sz="1200" smtClean="0"/>
              <a:pPr/>
              <a:t>9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2583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1" y="1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1" y="5164139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4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99267" y="4106864"/>
            <a:ext cx="85344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221413"/>
            <a:ext cx="473286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1"/>
          </p:nvPr>
        </p:nvSpPr>
        <p:spPr>
          <a:xfrm>
            <a:off x="7188200" y="6221413"/>
            <a:ext cx="2159000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8684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A86D-641D-4D16-BD83-40C1E72E6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5085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3233" y="871538"/>
            <a:ext cx="276860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318" y="871538"/>
            <a:ext cx="8104716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2E282-A364-4B8C-B21B-4648247D0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123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6414"/>
            <a:ext cx="5082117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4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803650"/>
            <a:ext cx="5082117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4CD84-5B7B-4F8C-A4D6-7DA864A09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3664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1" y="1776414"/>
            <a:ext cx="10367433" cy="39020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4C0D3-4DE0-4E0C-BCEC-68F2DEB14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6899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776414"/>
            <a:ext cx="10367433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3803650"/>
            <a:ext cx="10367433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6C998-8D4F-48FB-B18A-A406B3938B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611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4"/>
            <a:ext cx="5082116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E955B-F118-430B-95AF-8847255D3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597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4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B690-437A-45DC-8F22-60A53806F8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41098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1" y="1776414"/>
            <a:ext cx="10367433" cy="3902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29720-20AC-4471-8E3A-5BB1CCEF9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40976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BB99F-4C0E-4985-ADE8-9445F398D5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重庆大学行业信息化工程中心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78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2ED5-AFBE-4A2E-8395-7AC0EDDFD0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80202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4"/>
            <a:ext cx="508211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4"/>
            <a:ext cx="5082116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027B2-9DE6-4BE2-8287-6AE8B75351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477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DD2FF-04EF-4358-A50D-FABD29E9D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0547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42C32-4D86-439A-803C-3E34B811D0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9717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2A867-15B4-470E-B190-0557458B2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084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B2337-1AFB-403D-8017-FF7AE4C6A0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87045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6C2B-381E-44C2-8E5E-3A9A6AFF8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3453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White">
          <a:xfrm>
            <a:off x="1" y="1"/>
            <a:ext cx="12187767" cy="3841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blackWhite">
          <a:xfrm>
            <a:off x="1" y="6470651"/>
            <a:ext cx="12187767" cy="384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05318" y="871539"/>
            <a:ext cx="109939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776414"/>
            <a:ext cx="1036743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8249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5318" y="6500814"/>
            <a:ext cx="1341967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580257D-8C46-4A2D-A37E-2EC019DFC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82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500813"/>
            <a:ext cx="508211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重庆大学软件学院</a:t>
            </a:r>
            <a:endParaRPr lang="en-US" altLang="zh-CN"/>
          </a:p>
        </p:txBody>
      </p:sp>
      <p:sp>
        <p:nvSpPr>
          <p:cNvPr id="138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74985" y="6500813"/>
            <a:ext cx="259503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black">
          <a:xfrm>
            <a:off x="13208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1034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9850"/>
            <a:ext cx="12192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38" r:id="rId1"/>
    <p:sldLayoutId id="2147485739" r:id="rId2"/>
    <p:sldLayoutId id="2147485740" r:id="rId3"/>
    <p:sldLayoutId id="2147485741" r:id="rId4"/>
    <p:sldLayoutId id="2147485742" r:id="rId5"/>
    <p:sldLayoutId id="2147485743" r:id="rId6"/>
    <p:sldLayoutId id="2147485744" r:id="rId7"/>
    <p:sldLayoutId id="2147485745" r:id="rId8"/>
    <p:sldLayoutId id="2147485746" r:id="rId9"/>
    <p:sldLayoutId id="2147485747" r:id="rId10"/>
    <p:sldLayoutId id="2147485748" r:id="rId11"/>
    <p:sldLayoutId id="2147485749" r:id="rId12"/>
    <p:sldLayoutId id="2147485750" r:id="rId13"/>
    <p:sldLayoutId id="2147485751" r:id="rId14"/>
    <p:sldLayoutId id="2147485752" r:id="rId15"/>
    <p:sldLayoutId id="2147485753" r:id="rId16"/>
    <p:sldLayoutId id="2147485754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5&#31456;&#20363;&#23376;/paper.xml" TargetMode="External"/><Relationship Id="rId5" Type="http://schemas.openxmlformats.org/officeDocument/2006/relationships/hyperlink" Target="&#31532;3&#31456;&#20363;&#23376;/bgcolor.html" TargetMode="Externa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1532;3&#31456;&#20363;&#23376;/bgcolor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&#31532;5&#31456;&#20363;&#23376;/paperCSS.x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&#31532;5&#31456;&#20363;&#23376;/paper.x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3&#31456;&#20363;&#23376;/bgcolor.html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hyperlink" Target="&#31532;5&#31456;&#20363;&#23376;/ex_5_5.x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3&#31456;&#20363;&#23376;/bgcolor.html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1532;3&#31456;&#20363;&#23376;/bgcolor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&#31532;5&#31456;&#20363;&#23376;/ex_5_6.xsl" TargetMode="External"/><Relationship Id="rId4" Type="http://schemas.openxmlformats.org/officeDocument/2006/relationships/hyperlink" Target="&#31532;5&#31456;&#20363;&#23376;/ex_5_6.x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5&#31456;&#20363;&#23376;/ex_5_7.xsl" TargetMode="External"/><Relationship Id="rId5" Type="http://schemas.openxmlformats.org/officeDocument/2006/relationships/hyperlink" Target="&#31532;5&#31456;&#20363;&#23376;/ex_5_7.xml" TargetMode="External"/><Relationship Id="rId4" Type="http://schemas.openxmlformats.org/officeDocument/2006/relationships/hyperlink" Target="&#31532;3&#31456;&#20363;&#23376;/bgcol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hyperlink" Target="&#31532;5&#31456;&#20363;&#23376;/ex_5_8.xs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5&#31456;&#20363;&#23376;/ex_5_8.xml" TargetMode="External"/><Relationship Id="rId5" Type="http://schemas.openxmlformats.org/officeDocument/2006/relationships/hyperlink" Target="&#31532;3&#31456;&#20363;&#23376;/bgcolor.html" TargetMode="Externa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hyperlink" Target="&#31532;5&#31456;&#20363;&#23376;/ex_5_9.xs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5&#31456;&#20363;&#23376;/ex_5_9.xml" TargetMode="External"/><Relationship Id="rId5" Type="http://schemas.openxmlformats.org/officeDocument/2006/relationships/hyperlink" Target="&#31532;3&#31456;&#20363;&#23376;/bgcolor.html" TargetMode="Externa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&#31532;5&#31456;&#20363;&#23376;/ex_5_12.xml" TargetMode="External"/><Relationship Id="rId3" Type="http://schemas.openxmlformats.org/officeDocument/2006/relationships/hyperlink" Target="&#31532;3&#31456;&#20363;&#23376;/bgcolor.html" TargetMode="External"/><Relationship Id="rId7" Type="http://schemas.openxmlformats.org/officeDocument/2006/relationships/hyperlink" Target="&#31532;5&#31456;&#20363;&#23376;/ex_5_11.xs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5&#31456;&#20363;&#23376;/ex_5_11.xml" TargetMode="External"/><Relationship Id="rId5" Type="http://schemas.openxmlformats.org/officeDocument/2006/relationships/hyperlink" Target="&#31532;5&#31456;&#20363;&#23376;/ex_5_10.xsl" TargetMode="External"/><Relationship Id="rId4" Type="http://schemas.openxmlformats.org/officeDocument/2006/relationships/hyperlink" Target="&#31532;5&#31456;&#20363;&#23376;/ex_5_10.xml" TargetMode="External"/><Relationship Id="rId9" Type="http://schemas.openxmlformats.org/officeDocument/2006/relationships/hyperlink" Target="&#31532;5&#31456;&#20363;&#23376;/ex_5_12.xs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5&#31456;&#20363;&#23376;/CDxml.xml" TargetMode="External"/><Relationship Id="rId5" Type="http://schemas.openxmlformats.org/officeDocument/2006/relationships/hyperlink" Target="&#31532;3&#31456;&#20363;&#23376;/bgcolor.html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5&#31456;&#20363;&#23376;/xmldom.html" TargetMode="External"/><Relationship Id="rId5" Type="http://schemas.openxmlformats.org/officeDocument/2006/relationships/hyperlink" Target="&#31532;3&#31456;&#20363;&#23376;/bgcolor.html" TargetMode="Externa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hyperlink" Target="&#31532;5&#31456;&#20363;&#23376;/ex_5_19.html" TargetMode="External"/><Relationship Id="rId4" Type="http://schemas.openxmlformats.org/officeDocument/2006/relationships/hyperlink" Target="&#31532;3&#31456;&#20363;&#23376;/bgcolor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4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5&#31456;&#20363;&#23376;/json.html" TargetMode="External"/><Relationship Id="rId5" Type="http://schemas.openxmlformats.org/officeDocument/2006/relationships/hyperlink" Target="&#31532;3&#31456;&#20363;&#23376;/bgcolor.html" TargetMode="External"/><Relationship Id="rId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mlspy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5486400"/>
            <a:ext cx="48387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ts val="2163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sz="200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  <a:p>
            <a:pPr>
              <a:lnSpc>
                <a:spcPts val="2163"/>
              </a:lnSpc>
              <a:buNone/>
            </a:pP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主讲人：王成良     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wcl_2396@qq.com</a:t>
            </a:r>
          </a:p>
          <a:p>
            <a:pPr>
              <a:lnSpc>
                <a:spcPts val="2163"/>
              </a:lnSpc>
              <a:buNone/>
            </a:pP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ts val="2163"/>
              </a:lnSpc>
              <a:buNone/>
            </a:pP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zh-CN" sz="1600" b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4138" y="2101850"/>
            <a:ext cx="9144001" cy="914400"/>
          </a:xfrm>
        </p:spPr>
        <p:txBody>
          <a:bodyPr/>
          <a:lstStyle/>
          <a:p>
            <a:pPr algn="ctr" fontAlgn="ctr"/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《Web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开发技术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b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3581400"/>
            <a:ext cx="4267200" cy="1474788"/>
          </a:xfrm>
        </p:spPr>
        <p:txBody>
          <a:bodyPr/>
          <a:lstStyle/>
          <a:p>
            <a:pPr eaLnBrk="1" hangingPunct="1">
              <a:lnSpc>
                <a:spcPts val="2163"/>
              </a:lnSpc>
            </a:pP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ts val="2163"/>
              </a:lnSpc>
            </a:pP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9" name="文本框 2"/>
          <p:cNvSpPr txBox="1">
            <a:spLocks noChangeArrowheads="1"/>
          </p:cNvSpPr>
          <p:nvPr/>
        </p:nvSpPr>
        <p:spPr bwMode="auto">
          <a:xfrm>
            <a:off x="3352800" y="576264"/>
            <a:ext cx="4413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40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重庆大学软件学院 </a:t>
            </a:r>
            <a:endParaRPr lang="zh-CN" altLang="en-US" sz="1800" b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1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74664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 descr="http://www.iconpng.com/png/humans/teacher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433638"/>
            <a:ext cx="188595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矩形 1"/>
          <p:cNvSpPr>
            <a:spLocks noChangeArrowheads="1"/>
          </p:cNvSpPr>
          <p:nvPr/>
        </p:nvSpPr>
        <p:spPr bwMode="auto">
          <a:xfrm>
            <a:off x="4329112" y="3278037"/>
            <a:ext cx="3194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第五章 </a:t>
            </a:r>
            <a:r>
              <a:rPr lang="en-US" altLang="zh-CN" sz="3200" dirty="0"/>
              <a:t>XML</a:t>
            </a:r>
            <a:r>
              <a:rPr lang="zh-CN" altLang="en-US" sz="3200" dirty="0"/>
              <a:t>基础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36" y="5400675"/>
            <a:ext cx="7029450" cy="77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836" y="4613622"/>
            <a:ext cx="7442594" cy="756874"/>
          </a:xfrm>
          <a:prstGeom prst="rect">
            <a:avLst/>
          </a:prstGeom>
        </p:spPr>
      </p:pic>
      <p:sp>
        <p:nvSpPr>
          <p:cNvPr id="16" name="AutoShape 22"/>
          <p:cNvSpPr>
            <a:spLocks noChangeArrowheads="1"/>
          </p:cNvSpPr>
          <p:nvPr/>
        </p:nvSpPr>
        <p:spPr bwMode="gray">
          <a:xfrm>
            <a:off x="2173076" y="2057400"/>
            <a:ext cx="7671594" cy="2305104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5.1 </a:t>
            </a:r>
            <a:r>
              <a:rPr lang="zh-CN" altLang="en-US" dirty="0">
                <a:cs typeface="楷体_GB2312"/>
              </a:rPr>
              <a:t>什么是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？</a:t>
            </a:r>
            <a:endParaRPr lang="zh-CN" altLang="en-US" dirty="0" smtClean="0">
              <a:cs typeface="楷体_GB231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7775575" cy="4984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 XML</a:t>
            </a:r>
            <a:r>
              <a:rPr lang="zh-CN" altLang="en-US" dirty="0">
                <a:cs typeface="楷体_GB2312"/>
              </a:rPr>
              <a:t>文档的基本</a:t>
            </a:r>
            <a:r>
              <a:rPr lang="zh-CN" altLang="en-US" dirty="0" smtClean="0">
                <a:cs typeface="楷体_GB2312"/>
              </a:rPr>
              <a:t>结构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96899" y="2237956"/>
            <a:ext cx="6948383" cy="89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中，用户可以自己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定义标记名称也即元素名称，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因此，如果把多个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文件合并为一个，就很可能出现名称冲突。解决这一问题的方法就是使用名称空间。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名称空间定义的一般形式为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28" y="3270859"/>
            <a:ext cx="7099089" cy="8881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9835" y="1371600"/>
            <a:ext cx="434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定义名称空间（</a:t>
            </a:r>
            <a:r>
              <a:rPr lang="en-US" altLang="zh-CN" dirty="0" err="1"/>
              <a:t>NameSpace</a:t>
            </a:r>
            <a:r>
              <a:rPr lang="zh-CN" altLang="en-US" dirty="0"/>
              <a:t>）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953000" y="4613622"/>
            <a:ext cx="152400" cy="235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95600" y="4620611"/>
            <a:ext cx="152400" cy="235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048000" y="5147022"/>
            <a:ext cx="152400" cy="235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124200" y="4849211"/>
            <a:ext cx="152400" cy="235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975827" y="4874264"/>
            <a:ext cx="152400" cy="235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299158" y="4865253"/>
            <a:ext cx="152400" cy="235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2"/>
          <p:cNvSpPr>
            <a:spLocks noChangeArrowheads="1"/>
          </p:cNvSpPr>
          <p:nvPr/>
        </p:nvSpPr>
        <p:spPr bwMode="gray">
          <a:xfrm>
            <a:off x="2173076" y="2057400"/>
            <a:ext cx="7671594" cy="2661014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5.1 </a:t>
            </a:r>
            <a:r>
              <a:rPr lang="zh-CN" altLang="en-US" dirty="0">
                <a:cs typeface="楷体_GB2312"/>
              </a:rPr>
              <a:t>什么是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？</a:t>
            </a:r>
            <a:endParaRPr lang="zh-CN" altLang="en-US" dirty="0" smtClean="0">
              <a:cs typeface="楷体_GB231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7775575" cy="4984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 XML</a:t>
            </a:r>
            <a:r>
              <a:rPr lang="zh-CN" altLang="en-US" dirty="0">
                <a:cs typeface="楷体_GB2312"/>
              </a:rPr>
              <a:t>文档的基本结构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2697162" y="2349242"/>
            <a:ext cx="647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具体应用中，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文档往往包含一些特殊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符号和文本块，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而这些特殊符号不需要应用程序或格式转换程序做任何处理，只需照原样输出时，称之为非标准文本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，又称非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解析数据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(Character DATA)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文档的基本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结构中用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CDATA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来表示。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CDATA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节的一般形式为：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3921117"/>
            <a:ext cx="3362325" cy="352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77047" y="1403422"/>
            <a:ext cx="3952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包含非标准文本（</a:t>
            </a:r>
            <a:r>
              <a:rPr lang="en-US" altLang="zh-CN" dirty="0"/>
              <a:t>CDATA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127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1670051" y="644525"/>
            <a:ext cx="8245475" cy="498475"/>
          </a:xfrm>
        </p:spPr>
        <p:txBody>
          <a:bodyPr/>
          <a:lstStyle/>
          <a:p>
            <a:r>
              <a:rPr lang="zh-CN" altLang="en-US" dirty="0" smtClean="0">
                <a:cs typeface="楷体_GB2312"/>
              </a:rPr>
              <a:t>本章内容</a:t>
            </a: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FC7520C5-FACD-4C1D-8E12-F26706C70C62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内容占位符 1"/>
          <p:cNvSpPr>
            <a:spLocks noGrp="1"/>
          </p:cNvSpPr>
          <p:nvPr>
            <p:ph idx="1"/>
          </p:nvPr>
        </p:nvSpPr>
        <p:spPr>
          <a:xfrm>
            <a:off x="2139951" y="1143000"/>
            <a:ext cx="7775575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5.1 </a:t>
            </a:r>
            <a:r>
              <a:rPr lang="zh-CN" altLang="en-US" sz="2000" smtClean="0"/>
              <a:t>什么是</a:t>
            </a:r>
            <a:r>
              <a:rPr lang="en-US" altLang="zh-CN" sz="2000" smtClean="0"/>
              <a:t>XML</a:t>
            </a:r>
            <a:r>
              <a:rPr lang="zh-CN" altLang="en-US" sz="2000" smtClean="0"/>
              <a:t>？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5.2 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控制</a:t>
            </a:r>
            <a:r>
              <a:rPr lang="en-US" altLang="zh-CN" b="1" dirty="0" smtClean="0"/>
              <a:t>XML</a:t>
            </a:r>
            <a:r>
              <a:rPr lang="zh-CN" altLang="en-US" b="1" dirty="0" smtClean="0"/>
              <a:t>文档在浏览器中的显示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5.3 </a:t>
            </a:r>
            <a:r>
              <a:rPr lang="zh-CN" altLang="en-US" sz="2000" dirty="0"/>
              <a:t>用</a:t>
            </a:r>
            <a:r>
              <a:rPr lang="en-US" altLang="zh-CN" sz="2000" dirty="0"/>
              <a:t>XSL</a:t>
            </a:r>
            <a:r>
              <a:rPr lang="zh-CN" altLang="en-US" sz="2000" dirty="0"/>
              <a:t>控制</a:t>
            </a:r>
            <a:r>
              <a:rPr lang="en-US" altLang="zh-CN" sz="2000" dirty="0"/>
              <a:t>XML</a:t>
            </a:r>
            <a:r>
              <a:rPr lang="zh-CN" altLang="en-US" sz="2000" dirty="0"/>
              <a:t>文档在浏览器中的显示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5.4 XML DOM</a:t>
            </a:r>
            <a:r>
              <a:rPr lang="zh-CN" altLang="en-US" sz="2000" dirty="0"/>
              <a:t>编程基础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5.5 XML</a:t>
            </a:r>
            <a:r>
              <a:rPr lang="zh-CN" altLang="en-US" sz="2000" dirty="0"/>
              <a:t>与数据库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5.2 </a:t>
            </a:r>
            <a:r>
              <a:rPr lang="zh-CN" altLang="en-US" dirty="0" smtClean="0">
                <a:cs typeface="楷体_GB2312"/>
              </a:rPr>
              <a:t>用</a:t>
            </a:r>
            <a:r>
              <a:rPr lang="en-US" altLang="zh-CN" dirty="0" smtClean="0">
                <a:cs typeface="楷体_GB2312"/>
              </a:rPr>
              <a:t>CSS</a:t>
            </a:r>
            <a:r>
              <a:rPr lang="zh-CN" altLang="en-US" dirty="0" smtClean="0">
                <a:cs typeface="楷体_GB2312"/>
              </a:rPr>
              <a:t>控制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文档在浏览器中的显示</a:t>
            </a:r>
            <a:endParaRPr lang="en-US" altLang="zh-CN" dirty="0">
              <a:cs typeface="楷体_GB231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97162" y="2419290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可同时为一个或多个元素定义样式。格式如下：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95" y="1600200"/>
            <a:ext cx="11171841" cy="4308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1" y="1600199"/>
            <a:ext cx="11113897" cy="4308475"/>
          </a:xfrm>
          <a:prstGeom prst="rect">
            <a:avLst/>
          </a:prstGeom>
        </p:spPr>
      </p:pic>
      <p:sp>
        <p:nvSpPr>
          <p:cNvPr id="14" name="矩形 13">
            <a:hlinkClick r:id="rId5" action="ppaction://hlinkfile"/>
          </p:cNvPr>
          <p:cNvSpPr/>
          <p:nvPr/>
        </p:nvSpPr>
        <p:spPr>
          <a:xfrm>
            <a:off x="9829800" y="5677841"/>
            <a:ext cx="906477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Heiti SC Light"/>
                <a:ea typeface="Heiti SC Light"/>
                <a:cs typeface="Heiti SC Light"/>
                <a:hlinkClick r:id="rId6" action="ppaction://hlinkpres?slideindex=1&amp;slidetitle="/>
              </a:rPr>
              <a:t>演示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49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5.2 </a:t>
            </a:r>
            <a:r>
              <a:rPr lang="zh-CN" altLang="en-US" dirty="0" smtClean="0">
                <a:cs typeface="楷体_GB2312"/>
              </a:rPr>
              <a:t>用</a:t>
            </a:r>
            <a:r>
              <a:rPr lang="en-US" altLang="zh-CN" dirty="0" smtClean="0">
                <a:cs typeface="楷体_GB2312"/>
              </a:rPr>
              <a:t>CSS</a:t>
            </a:r>
            <a:r>
              <a:rPr lang="zh-CN" altLang="en-US" dirty="0" smtClean="0">
                <a:cs typeface="楷体_GB2312"/>
              </a:rPr>
              <a:t>控制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文档在浏览器中的显示</a:t>
            </a:r>
            <a:endParaRPr lang="en-US" altLang="zh-CN" dirty="0">
              <a:cs typeface="楷体_GB231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64491" y="1071205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97162" y="2419290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可同时为一个或多个元素定义样式。格式如下：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hlinkClick r:id="rId3" action="ppaction://hlinkfile"/>
          </p:cNvPr>
          <p:cNvSpPr/>
          <p:nvPr/>
        </p:nvSpPr>
        <p:spPr>
          <a:xfrm>
            <a:off x="9117013" y="5708453"/>
            <a:ext cx="906477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Heiti SC Light"/>
                <a:ea typeface="Heiti SC Light"/>
                <a:cs typeface="Heiti SC Light"/>
                <a:hlinkClick r:id="rId4" action="ppaction://hlinkpres?slideindex=1&amp;slidetitle="/>
              </a:rPr>
              <a:t>演示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214109"/>
            <a:ext cx="7312662" cy="52596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285" y="1174779"/>
            <a:ext cx="8076190" cy="51904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21440" y="1900302"/>
            <a:ext cx="1149350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400" b="1" dirty="0" smtClean="0"/>
              <a:t>IE 8.0</a:t>
            </a:r>
            <a:endParaRPr lang="zh-CN" altLang="en-US" sz="1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449" y="1201818"/>
            <a:ext cx="8743530" cy="516343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7213310" y="1927559"/>
            <a:ext cx="1149350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400" b="1" dirty="0" smtClean="0"/>
              <a:t>IE 11.0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349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5.2 </a:t>
            </a:r>
            <a:r>
              <a:rPr lang="zh-CN" altLang="en-US" dirty="0" smtClean="0">
                <a:cs typeface="楷体_GB2312"/>
              </a:rPr>
              <a:t>用</a:t>
            </a:r>
            <a:r>
              <a:rPr lang="en-US" altLang="zh-CN" dirty="0" smtClean="0">
                <a:cs typeface="楷体_GB2312"/>
              </a:rPr>
              <a:t>CSS</a:t>
            </a:r>
            <a:r>
              <a:rPr lang="zh-CN" altLang="en-US" dirty="0" smtClean="0">
                <a:cs typeface="楷体_GB2312"/>
              </a:rPr>
              <a:t>控制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文档在浏览器中的显示</a:t>
            </a:r>
            <a:endParaRPr lang="en-US" altLang="zh-CN" dirty="0">
              <a:cs typeface="楷体_GB231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47419" y="1041708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4"/>
          <p:cNvSpPr>
            <a:spLocks noGrp="1"/>
          </p:cNvSpPr>
          <p:nvPr>
            <p:ph idx="1"/>
          </p:nvPr>
        </p:nvSpPr>
        <p:spPr>
          <a:xfrm>
            <a:off x="1817721" y="1236532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/>
              <a:t>的</a:t>
            </a:r>
            <a:r>
              <a:rPr lang="zh-CN" altLang="zh-CN" dirty="0" smtClean="0"/>
              <a:t>选择符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285802"/>
            <a:ext cx="6695238" cy="12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207" y="2575056"/>
            <a:ext cx="7372350" cy="990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544" y="3654910"/>
            <a:ext cx="7443676" cy="11974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207" y="4961290"/>
            <a:ext cx="7413852" cy="12954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99077" y="1378047"/>
            <a:ext cx="1820896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/>
              <a:t>元素名称选择符</a:t>
            </a:r>
          </a:p>
        </p:txBody>
      </p:sp>
      <p:sp>
        <p:nvSpPr>
          <p:cNvPr id="15" name="矩形 14"/>
          <p:cNvSpPr/>
          <p:nvPr/>
        </p:nvSpPr>
        <p:spPr>
          <a:xfrm>
            <a:off x="7772400" y="3229154"/>
            <a:ext cx="1820896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/>
              <a:t>用户自定义类选择符</a:t>
            </a:r>
          </a:p>
        </p:txBody>
      </p:sp>
      <p:sp>
        <p:nvSpPr>
          <p:cNvPr id="17" name="矩形 16"/>
          <p:cNvSpPr/>
          <p:nvPr/>
        </p:nvSpPr>
        <p:spPr>
          <a:xfrm>
            <a:off x="7772400" y="4432836"/>
            <a:ext cx="1820896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/>
              <a:t>用户定义的</a:t>
            </a:r>
            <a:r>
              <a:rPr lang="en-US" altLang="zh-CN" sz="1400" b="1" dirty="0"/>
              <a:t>ID</a:t>
            </a:r>
            <a:r>
              <a:rPr lang="zh-CN" altLang="en-US" sz="1400" b="1" dirty="0"/>
              <a:t>选择符</a:t>
            </a:r>
          </a:p>
        </p:txBody>
      </p:sp>
      <p:sp>
        <p:nvSpPr>
          <p:cNvPr id="18" name="矩形 17"/>
          <p:cNvSpPr/>
          <p:nvPr/>
        </p:nvSpPr>
        <p:spPr>
          <a:xfrm>
            <a:off x="8682848" y="5791200"/>
            <a:ext cx="1137125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/>
              <a:t>成组选择符</a:t>
            </a:r>
          </a:p>
        </p:txBody>
      </p:sp>
    </p:spTree>
    <p:extLst>
      <p:ext uri="{BB962C8B-B14F-4D97-AF65-F5344CB8AC3E}">
        <p14:creationId xmlns:p14="http://schemas.microsoft.com/office/powerpoint/2010/main" val="12320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72" y="1714384"/>
            <a:ext cx="6219703" cy="2257425"/>
          </a:xfrm>
          <a:prstGeom prst="rect">
            <a:avLst/>
          </a:prstGeom>
        </p:spPr>
      </p:pic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5.2 </a:t>
            </a:r>
            <a:r>
              <a:rPr lang="zh-CN" altLang="en-US" dirty="0" smtClean="0">
                <a:cs typeface="楷体_GB2312"/>
              </a:rPr>
              <a:t>用</a:t>
            </a:r>
            <a:r>
              <a:rPr lang="en-US" altLang="zh-CN" dirty="0" smtClean="0">
                <a:cs typeface="楷体_GB2312"/>
              </a:rPr>
              <a:t>CSS</a:t>
            </a:r>
            <a:r>
              <a:rPr lang="zh-CN" altLang="en-US" dirty="0" smtClean="0">
                <a:cs typeface="楷体_GB2312"/>
              </a:rPr>
              <a:t>控制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文档在浏览器中的显示</a:t>
            </a:r>
            <a:endParaRPr lang="en-US" altLang="zh-CN" dirty="0">
              <a:cs typeface="楷体_GB231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47419" y="1041708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4"/>
          <p:cNvSpPr>
            <a:spLocks noGrp="1"/>
          </p:cNvSpPr>
          <p:nvPr>
            <p:ph idx="1"/>
          </p:nvPr>
        </p:nvSpPr>
        <p:spPr>
          <a:xfrm>
            <a:off x="1836523" y="1128809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82000" y="4856305"/>
            <a:ext cx="2209800" cy="984885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600" b="1" dirty="0"/>
              <a:t>2.</a:t>
            </a:r>
            <a:r>
              <a:rPr lang="zh-CN" altLang="en-US" sz="1600" b="1" dirty="0"/>
              <a:t>样式规则文档和</a:t>
            </a:r>
            <a:r>
              <a:rPr lang="en-US" altLang="zh-CN" sz="1600" b="1" dirty="0"/>
              <a:t>XML</a:t>
            </a:r>
            <a:r>
              <a:rPr lang="zh-CN" altLang="en-US" sz="1600" b="1" dirty="0"/>
              <a:t>文档</a:t>
            </a:r>
            <a:r>
              <a:rPr lang="zh-CN" altLang="en-US" sz="1600" b="1" dirty="0" smtClean="0"/>
              <a:t>分离，通过</a:t>
            </a:r>
            <a:r>
              <a:rPr lang="en-US" altLang="zh-CN" sz="1600" b="1" dirty="0" err="1" smtClean="0"/>
              <a:t>href</a:t>
            </a:r>
            <a:r>
              <a:rPr lang="zh-CN" altLang="en-US" sz="1600" b="1" dirty="0" smtClean="0"/>
              <a:t>属性关联。各种浏览器大都支持。</a:t>
            </a:r>
            <a:endParaRPr lang="zh-CN" altLang="en-US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8382000" y="2623695"/>
            <a:ext cx="2209800" cy="492443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600" b="1" dirty="0" smtClean="0"/>
              <a:t>1.</a:t>
            </a:r>
            <a:r>
              <a:rPr lang="zh-CN" altLang="en-US" sz="1600" b="1" dirty="0" smtClean="0"/>
              <a:t>样式规则和</a:t>
            </a:r>
            <a:r>
              <a:rPr lang="en-US" altLang="zh-CN" sz="1600" b="1" dirty="0" smtClean="0"/>
              <a:t>XML</a:t>
            </a:r>
            <a:r>
              <a:rPr lang="zh-CN" altLang="en-US" sz="1600" b="1" dirty="0" smtClean="0"/>
              <a:t>文档放一起</a:t>
            </a:r>
            <a:endParaRPr lang="zh-CN" altLang="en-US" sz="1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92" y="4014665"/>
            <a:ext cx="6257925" cy="148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791" y="5542834"/>
            <a:ext cx="6244285" cy="923925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 bwMode="auto">
          <a:xfrm>
            <a:off x="8012717" y="4614988"/>
            <a:ext cx="293083" cy="105179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505200" y="4576107"/>
            <a:ext cx="3429000" cy="117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/>
          </a:ln>
          <a:effectLst/>
        </p:spPr>
      </p:cxnSp>
      <p:sp>
        <p:nvSpPr>
          <p:cNvPr id="20" name="右大括号 19"/>
          <p:cNvSpPr/>
          <p:nvPr/>
        </p:nvSpPr>
        <p:spPr bwMode="auto">
          <a:xfrm>
            <a:off x="8001000" y="2362200"/>
            <a:ext cx="293083" cy="105179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89374" y="3306274"/>
            <a:ext cx="1669027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400" b="1" dirty="0" smtClean="0"/>
              <a:t> </a:t>
            </a:r>
            <a:r>
              <a:rPr lang="zh-CN" altLang="en-US" sz="1400" b="1" dirty="0" smtClean="0"/>
              <a:t>仅支持</a:t>
            </a:r>
            <a:r>
              <a:rPr lang="en-US" altLang="zh-CN" sz="1400" b="1" dirty="0" smtClean="0"/>
              <a:t> IE8 </a:t>
            </a:r>
            <a:r>
              <a:rPr lang="zh-CN" altLang="en-US" sz="1400" b="1" dirty="0" smtClean="0"/>
              <a:t>以下版本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33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5.2 </a:t>
            </a:r>
            <a:r>
              <a:rPr lang="zh-CN" altLang="en-US" dirty="0" smtClean="0">
                <a:cs typeface="楷体_GB2312"/>
              </a:rPr>
              <a:t>用</a:t>
            </a:r>
            <a:r>
              <a:rPr lang="en-US" altLang="zh-CN" dirty="0" smtClean="0">
                <a:cs typeface="楷体_GB2312"/>
              </a:rPr>
              <a:t>CSS</a:t>
            </a:r>
            <a:r>
              <a:rPr lang="zh-CN" altLang="en-US" dirty="0" smtClean="0">
                <a:cs typeface="楷体_GB2312"/>
              </a:rPr>
              <a:t>控制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文档在浏览器中的显示</a:t>
            </a:r>
            <a:endParaRPr lang="en-US" altLang="zh-CN" dirty="0">
              <a:cs typeface="楷体_GB231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47419" y="11430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4"/>
          <p:cNvSpPr>
            <a:spLocks noGrp="1"/>
          </p:cNvSpPr>
          <p:nvPr>
            <p:ph idx="1"/>
          </p:nvPr>
        </p:nvSpPr>
        <p:spPr>
          <a:xfrm>
            <a:off x="1812926" y="1338188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82000" y="4856305"/>
            <a:ext cx="1524000" cy="492443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600" b="1" dirty="0"/>
              <a:t>2.</a:t>
            </a:r>
            <a:r>
              <a:rPr lang="zh-CN" altLang="en-US" sz="1600" b="1" dirty="0"/>
              <a:t>样式规则文档和</a:t>
            </a:r>
            <a:r>
              <a:rPr lang="en-US" altLang="zh-CN" sz="1600" b="1" dirty="0"/>
              <a:t>XML</a:t>
            </a:r>
            <a:r>
              <a:rPr lang="zh-CN" altLang="en-US" sz="1600" b="1" dirty="0"/>
              <a:t>文档分离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92" y="4014665"/>
            <a:ext cx="6257925" cy="148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91" y="5542834"/>
            <a:ext cx="6244285" cy="923925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 bwMode="auto">
          <a:xfrm>
            <a:off x="8012717" y="4614988"/>
            <a:ext cx="293083" cy="105179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505200" y="4576107"/>
            <a:ext cx="3429000" cy="117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/>
          </a:ln>
          <a:effectLst/>
        </p:spPr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964" y="2076252"/>
            <a:ext cx="6207938" cy="1619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矩形 20">
            <a:hlinkClick r:id="rId6" action="ppaction://hlinkfile"/>
          </p:cNvPr>
          <p:cNvSpPr/>
          <p:nvPr/>
        </p:nvSpPr>
        <p:spPr>
          <a:xfrm>
            <a:off x="8534400" y="1923093"/>
            <a:ext cx="906477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Heiti SC Light"/>
                <a:ea typeface="Heiti SC Light"/>
                <a:cs typeface="Heiti SC Light"/>
                <a:hlinkClick r:id="rId7" action="ppaction://hlinkpres?slideindex=1&amp;slidetitle="/>
              </a:rPr>
              <a:t>演示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53845" y="3161318"/>
            <a:ext cx="1669027" cy="430887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/>
              <a:t>在</a:t>
            </a:r>
            <a:r>
              <a:rPr lang="zh-CN" altLang="en-US" sz="1400" b="1" dirty="0" smtClean="0"/>
              <a:t>浏览器中打开此</a:t>
            </a:r>
            <a:r>
              <a:rPr lang="en-US" altLang="zh-CN" sz="1400" b="1" dirty="0" smtClean="0"/>
              <a:t>XML</a:t>
            </a:r>
            <a:r>
              <a:rPr lang="zh-CN" altLang="en-US" sz="1400" b="1" dirty="0" smtClean="0"/>
              <a:t>文档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3124200" y="3276600"/>
            <a:ext cx="5257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>
                <a:alpha val="52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79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1812926" y="415925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5.2 </a:t>
            </a:r>
            <a:r>
              <a:rPr lang="zh-CN" altLang="en-US" dirty="0" smtClean="0">
                <a:cs typeface="楷体_GB2312"/>
              </a:rPr>
              <a:t>用</a:t>
            </a:r>
            <a:r>
              <a:rPr lang="en-US" altLang="zh-CN" dirty="0" smtClean="0">
                <a:cs typeface="楷体_GB2312"/>
              </a:rPr>
              <a:t>CSS</a:t>
            </a:r>
            <a:r>
              <a:rPr lang="zh-CN" altLang="en-US" dirty="0" smtClean="0">
                <a:cs typeface="楷体_GB2312"/>
              </a:rPr>
              <a:t>控制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文档在浏览器中的显示</a:t>
            </a:r>
            <a:endParaRPr lang="en-US" altLang="zh-CN" dirty="0">
              <a:cs typeface="楷体_GB231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828800" y="838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4"/>
          <p:cNvSpPr>
            <a:spLocks noGrp="1"/>
          </p:cNvSpPr>
          <p:nvPr>
            <p:ph idx="1"/>
          </p:nvPr>
        </p:nvSpPr>
        <p:spPr>
          <a:xfrm>
            <a:off x="1812926" y="1338188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样式规则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975850"/>
            <a:ext cx="4495800" cy="53982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97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1685926" y="381001"/>
            <a:ext cx="8245475" cy="498475"/>
          </a:xfrm>
        </p:spPr>
        <p:txBody>
          <a:bodyPr/>
          <a:lstStyle/>
          <a:p>
            <a:r>
              <a:rPr lang="zh-CN" altLang="en-US" smtClean="0">
                <a:cs typeface="楷体_GB2312"/>
              </a:rPr>
              <a:t>本章内容</a:t>
            </a: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FC7520C5-FACD-4C1D-8E12-F26706C70C62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内容占位符 1"/>
          <p:cNvSpPr>
            <a:spLocks noGrp="1"/>
          </p:cNvSpPr>
          <p:nvPr>
            <p:ph idx="1"/>
          </p:nvPr>
        </p:nvSpPr>
        <p:spPr>
          <a:xfrm>
            <a:off x="2139951" y="1143000"/>
            <a:ext cx="7775575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5.1 </a:t>
            </a:r>
            <a:r>
              <a:rPr lang="zh-CN" altLang="en-US" sz="2000" smtClean="0"/>
              <a:t>什么是</a:t>
            </a:r>
            <a:r>
              <a:rPr lang="en-US" altLang="zh-CN" sz="2000" smtClean="0"/>
              <a:t>XML</a:t>
            </a:r>
            <a:r>
              <a:rPr lang="zh-CN" altLang="en-US" sz="2000" smtClean="0"/>
              <a:t>？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5.2 </a:t>
            </a:r>
            <a:r>
              <a:rPr lang="zh-CN" altLang="en-US" sz="2000" dirty="0"/>
              <a:t>用</a:t>
            </a:r>
            <a:r>
              <a:rPr lang="en-US" altLang="zh-CN" sz="2000" dirty="0"/>
              <a:t>CSS</a:t>
            </a:r>
            <a:r>
              <a:rPr lang="zh-CN" altLang="en-US" sz="2000" dirty="0"/>
              <a:t>控制</a:t>
            </a:r>
            <a:r>
              <a:rPr lang="en-US" altLang="zh-CN" sz="2000" dirty="0"/>
              <a:t>XML</a:t>
            </a:r>
            <a:r>
              <a:rPr lang="zh-CN" altLang="en-US" sz="2000" dirty="0"/>
              <a:t>文档在浏览器中的显示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5.3 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XSL</a:t>
            </a:r>
            <a:r>
              <a:rPr lang="zh-CN" altLang="en-US" b="1" dirty="0" smtClean="0"/>
              <a:t>控制</a:t>
            </a:r>
            <a:r>
              <a:rPr lang="en-US" altLang="zh-CN" b="1" dirty="0" smtClean="0"/>
              <a:t>XML</a:t>
            </a:r>
            <a:r>
              <a:rPr lang="zh-CN" altLang="en-US" b="1" dirty="0" smtClean="0"/>
              <a:t>文档在浏览器中的显示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5.4 XML DOM</a:t>
            </a:r>
            <a:r>
              <a:rPr lang="zh-CN" altLang="en-US" sz="2000" dirty="0"/>
              <a:t>编程基础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5.5 XML</a:t>
            </a:r>
            <a:r>
              <a:rPr lang="zh-CN" altLang="en-US" sz="2000" dirty="0"/>
              <a:t>与数据库</a:t>
            </a:r>
          </a:p>
        </p:txBody>
      </p:sp>
    </p:spTree>
    <p:extLst>
      <p:ext uri="{BB962C8B-B14F-4D97-AF65-F5344CB8AC3E}">
        <p14:creationId xmlns:p14="http://schemas.microsoft.com/office/powerpoint/2010/main" val="67831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2139951" y="1143000"/>
            <a:ext cx="7775575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smtClean="0"/>
              <a:t>5.1 </a:t>
            </a:r>
            <a:r>
              <a:rPr lang="zh-CN" altLang="en-US" b="1" smtClean="0"/>
              <a:t>什么是</a:t>
            </a:r>
            <a:r>
              <a:rPr lang="en-US" altLang="zh-CN" b="1" smtClean="0"/>
              <a:t>XML</a:t>
            </a:r>
            <a:r>
              <a:rPr lang="zh-CN" altLang="en-US" b="1" smtClean="0"/>
              <a:t>？</a:t>
            </a:r>
            <a:endParaRPr lang="zh-CN" altLang="en-US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5.2 </a:t>
            </a:r>
            <a:r>
              <a:rPr lang="zh-CN" altLang="en-US" sz="2000" dirty="0"/>
              <a:t>用</a:t>
            </a:r>
            <a:r>
              <a:rPr lang="en-US" altLang="zh-CN" sz="2000" dirty="0"/>
              <a:t>CSS</a:t>
            </a:r>
            <a:r>
              <a:rPr lang="zh-CN" altLang="en-US" sz="2000" dirty="0"/>
              <a:t>控制</a:t>
            </a:r>
            <a:r>
              <a:rPr lang="en-US" altLang="zh-CN" sz="2000" dirty="0"/>
              <a:t>XML</a:t>
            </a:r>
            <a:r>
              <a:rPr lang="zh-CN" altLang="en-US" sz="2000" dirty="0"/>
              <a:t>文档在浏览器中的显示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5.3 </a:t>
            </a:r>
            <a:r>
              <a:rPr lang="zh-CN" altLang="en-US" sz="2000" dirty="0"/>
              <a:t>用</a:t>
            </a:r>
            <a:r>
              <a:rPr lang="en-US" altLang="zh-CN" sz="2000" dirty="0"/>
              <a:t>XSL</a:t>
            </a:r>
            <a:r>
              <a:rPr lang="zh-CN" altLang="en-US" sz="2000" dirty="0"/>
              <a:t>控制</a:t>
            </a:r>
            <a:r>
              <a:rPr lang="en-US" altLang="zh-CN" sz="2000" dirty="0"/>
              <a:t>XML</a:t>
            </a:r>
            <a:r>
              <a:rPr lang="zh-CN" altLang="en-US" sz="2000" dirty="0"/>
              <a:t>文档在浏览器中的显示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5.4 XML DOM</a:t>
            </a:r>
            <a:r>
              <a:rPr lang="zh-CN" altLang="en-US" sz="2000" dirty="0"/>
              <a:t>编程基础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5.5 XML</a:t>
            </a:r>
            <a:r>
              <a:rPr lang="zh-CN" altLang="en-US" sz="2000" dirty="0"/>
              <a:t>与数据库</a:t>
            </a:r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>
          <a:xfrm>
            <a:off x="1685926" y="381001"/>
            <a:ext cx="8245475" cy="498475"/>
          </a:xfrm>
        </p:spPr>
        <p:txBody>
          <a:bodyPr/>
          <a:lstStyle/>
          <a:p>
            <a:r>
              <a:rPr lang="zh-CN" altLang="en-US" dirty="0" smtClean="0">
                <a:cs typeface="楷体_GB2312"/>
              </a:rPr>
              <a:t>本章内容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C06BFF0D-CB0F-409E-B600-FBAC90A08C24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5.3 </a:t>
            </a:r>
            <a:r>
              <a:rPr lang="zh-CN" altLang="en-US" dirty="0" smtClean="0">
                <a:cs typeface="楷体_GB2312"/>
              </a:rPr>
              <a:t>用</a:t>
            </a:r>
            <a:r>
              <a:rPr lang="en-US" altLang="zh-CN" dirty="0" smtClean="0">
                <a:cs typeface="楷体_GB2312"/>
              </a:rPr>
              <a:t>XSL</a:t>
            </a:r>
            <a:r>
              <a:rPr lang="zh-CN" altLang="en-US" dirty="0" smtClean="0">
                <a:cs typeface="楷体_GB2312"/>
              </a:rPr>
              <a:t>控制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文档在浏览器中的显示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8485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1812926" y="1117909"/>
            <a:ext cx="7775575" cy="498475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</a:pPr>
            <a:r>
              <a:rPr lang="en-US" altLang="zh-CN" dirty="0"/>
              <a:t>XSL</a:t>
            </a:r>
            <a:r>
              <a:rPr lang="zh-CN" altLang="en-US" dirty="0"/>
              <a:t>的</a:t>
            </a:r>
            <a:r>
              <a:rPr lang="zh-CN" altLang="en-US" dirty="0" smtClean="0"/>
              <a:t>含义及其</a:t>
            </a:r>
            <a:r>
              <a:rPr lang="zh-CN" altLang="en-US" dirty="0"/>
              <a:t>作用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47285" y="1536747"/>
            <a:ext cx="9668272" cy="4787853"/>
            <a:chOff x="948" y="954"/>
            <a:chExt cx="3984" cy="912"/>
          </a:xfrm>
        </p:grpSpPr>
        <p:sp>
          <p:nvSpPr>
            <p:cNvPr id="8" name="AutoShape 22"/>
            <p:cNvSpPr>
              <a:spLocks noChangeArrowheads="1"/>
            </p:cNvSpPr>
            <p:nvPr/>
          </p:nvSpPr>
          <p:spPr bwMode="gray">
            <a:xfrm>
              <a:off x="948" y="954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gray">
            <a:xfrm>
              <a:off x="1461" y="996"/>
              <a:ext cx="3378" cy="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/>
                <a:t>     </a:t>
              </a:r>
              <a:r>
                <a:rPr lang="en-US" altLang="zh-CN" sz="1800" dirty="0"/>
                <a:t>XSL(</a:t>
              </a:r>
              <a:r>
                <a:rPr lang="en-US" altLang="zh-CN" sz="1800" dirty="0" err="1"/>
                <a:t>eXtensible</a:t>
              </a:r>
              <a:r>
                <a:rPr lang="en-US" altLang="zh-CN" sz="1800" dirty="0"/>
                <a:t> </a:t>
              </a:r>
              <a:r>
                <a:rPr lang="en-US" altLang="zh-CN" sz="1800" dirty="0" err="1"/>
                <a:t>Stylesheet</a:t>
              </a:r>
              <a:r>
                <a:rPr lang="en-US" altLang="zh-CN" sz="1800" dirty="0"/>
                <a:t> </a:t>
              </a:r>
              <a:r>
                <a:rPr lang="en-US" altLang="zh-CN" sz="1800" dirty="0" err="1"/>
                <a:t>Languge</a:t>
              </a:r>
              <a:r>
                <a:rPr lang="zh-CN" altLang="en-US" sz="1800" dirty="0"/>
                <a:t>， 可扩展样式单语言</a:t>
              </a:r>
              <a:r>
                <a:rPr lang="en-US" altLang="zh-CN" sz="1800" dirty="0"/>
                <a:t>)</a:t>
              </a:r>
              <a:r>
                <a:rPr lang="zh-CN" altLang="en-US" sz="1800" dirty="0"/>
                <a:t>是由</a:t>
              </a:r>
              <a:r>
                <a:rPr lang="en-US" altLang="zh-CN" sz="1800" dirty="0" smtClean="0"/>
                <a:t>W3C 1999</a:t>
              </a:r>
              <a:r>
                <a:rPr lang="zh-CN" altLang="en-US" sz="1800" dirty="0"/>
                <a:t>年</a:t>
              </a:r>
              <a:r>
                <a:rPr lang="en-US" altLang="zh-CN" sz="1800" dirty="0"/>
                <a:t>11</a:t>
              </a:r>
              <a:r>
                <a:rPr lang="zh-CN" altLang="en-US" sz="1800" dirty="0"/>
                <a:t>月制定的。</a:t>
              </a:r>
              <a:r>
                <a:rPr lang="en-US" altLang="zh-CN" sz="1800" dirty="0"/>
                <a:t>XSL</a:t>
              </a:r>
              <a:r>
                <a:rPr lang="zh-CN" altLang="en-US" sz="1800" dirty="0"/>
                <a:t>自提出以来争议颇多，前后经过了几番大的修改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endParaRPr lang="en-US" altLang="zh-CN" sz="1800" dirty="0"/>
            </a:p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endParaRPr lang="en-US" altLang="zh-CN" sz="1800" dirty="0" smtClean="0"/>
            </a:p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endParaRPr lang="en-US" altLang="zh-CN" sz="1800" dirty="0" smtClean="0"/>
            </a:p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endParaRPr lang="en-US" altLang="zh-CN" sz="1800" dirty="0"/>
            </a:p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 smtClean="0"/>
                <a:t>2007</a:t>
              </a:r>
              <a:r>
                <a:rPr lang="zh-CN" altLang="en-US" sz="1800" dirty="0"/>
                <a:t>年</a:t>
              </a:r>
              <a:r>
                <a:rPr lang="en-US" altLang="zh-CN" sz="1800" dirty="0"/>
                <a:t>1</a:t>
              </a:r>
              <a:r>
                <a:rPr lang="zh-CN" altLang="en-US" sz="1800" dirty="0"/>
                <a:t>月 </a:t>
              </a:r>
              <a:r>
                <a:rPr lang="en-US" altLang="zh-CN" sz="1800" dirty="0"/>
                <a:t>W3C </a:t>
              </a:r>
              <a:r>
                <a:rPr lang="zh-CN" altLang="en-US" sz="1800" dirty="0"/>
                <a:t>发布了修改后的</a:t>
              </a:r>
              <a:r>
                <a:rPr lang="en-US" altLang="zh-CN" sz="1800" dirty="0"/>
                <a:t>XSLT 2.0 </a:t>
              </a:r>
              <a:r>
                <a:rPr lang="zh-CN" altLang="en-US" sz="1800" dirty="0"/>
                <a:t>版本（</a:t>
              </a:r>
              <a:r>
                <a:rPr lang="en-US" altLang="zh-CN" sz="1800" dirty="0"/>
                <a:t>http://www.w3.org/TR/xslt20/</a:t>
              </a:r>
              <a:r>
                <a:rPr lang="zh-CN" altLang="en-US" sz="1800" dirty="0"/>
                <a:t>）。 </a:t>
              </a:r>
              <a:r>
                <a:rPr lang="en-US" altLang="zh-CN" sz="1800" dirty="0" smtClean="0"/>
                <a:t>2013</a:t>
              </a:r>
              <a:r>
                <a:rPr lang="zh-CN" altLang="en-US" sz="1800" dirty="0" smtClean="0"/>
                <a:t>年</a:t>
              </a:r>
              <a:r>
                <a:rPr lang="en-US" altLang="zh-CN" sz="1800" dirty="0" smtClean="0"/>
                <a:t>12</a:t>
              </a:r>
              <a:r>
                <a:rPr lang="zh-CN" altLang="en-US" sz="1800" dirty="0" smtClean="0"/>
                <a:t>月</a:t>
              </a:r>
              <a:r>
                <a:rPr lang="en-US" altLang="zh-CN" sz="1800" dirty="0" smtClean="0"/>
                <a:t> </a:t>
              </a:r>
              <a:r>
                <a:rPr lang="zh-CN" altLang="en-US" sz="1800" dirty="0"/>
                <a:t>发布 </a:t>
              </a:r>
              <a:r>
                <a:rPr lang="en-US" altLang="zh-CN" sz="1800" dirty="0"/>
                <a:t>XSLT </a:t>
              </a:r>
              <a:r>
                <a:rPr lang="en-US" altLang="zh-CN" sz="1800" dirty="0" smtClean="0"/>
                <a:t>3.0</a:t>
              </a:r>
              <a:r>
                <a:rPr lang="zh-CN" altLang="en-US" sz="1800" dirty="0" smtClean="0"/>
                <a:t>，它</a:t>
              </a:r>
              <a:r>
                <a:rPr lang="zh-CN" altLang="en-US" sz="1800" dirty="0"/>
                <a:t>仍然在进一步修改完善中</a:t>
              </a:r>
              <a:r>
                <a:rPr lang="zh-CN" altLang="en-US" sz="1800" dirty="0" smtClean="0"/>
                <a:t>。 </a:t>
              </a:r>
              <a:endParaRPr lang="en-US" altLang="zh-CN" sz="1800" dirty="0" smtClean="0"/>
            </a:p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endParaRPr lang="en-US" altLang="zh-CN" sz="1800" dirty="0">
                <a:solidFill>
                  <a:schemeClr val="accent2"/>
                </a:solidFill>
              </a:endParaRPr>
            </a:p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 smtClean="0"/>
                <a:t>XSLT</a:t>
              </a:r>
              <a:r>
                <a:rPr lang="zh-CN" altLang="en-US" sz="1800" dirty="0" smtClean="0"/>
                <a:t>能</a:t>
              </a:r>
              <a:r>
                <a:rPr lang="zh-CN" altLang="en-US" sz="1800" dirty="0"/>
                <a:t>将</a:t>
              </a:r>
              <a:r>
                <a:rPr lang="en-US" altLang="zh-CN" sz="1800" dirty="0"/>
                <a:t>XML</a:t>
              </a:r>
              <a:r>
                <a:rPr lang="zh-CN" altLang="en-US" sz="1800" dirty="0"/>
                <a:t>文档转换成一个新的文档（包括</a:t>
              </a:r>
              <a:r>
                <a:rPr lang="en-US" altLang="zh-CN" sz="1800" dirty="0"/>
                <a:t>HTML</a:t>
              </a:r>
              <a:r>
                <a:rPr lang="zh-CN" altLang="en-US" sz="1800" dirty="0"/>
                <a:t>文档），通过浏览器或其它应用程序就可以显示出来。</a:t>
              </a:r>
            </a:p>
          </p:txBody>
        </p:sp>
      </p:grpSp>
      <p:pic>
        <p:nvPicPr>
          <p:cNvPr id="1026" name="Picture 2" descr="http://png-3.findicons.com/files/icons/1915/xml_docs/128/xs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28" y="247345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5112564" y="2473457"/>
            <a:ext cx="5960575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1600" dirty="0"/>
              <a:t>XSLT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chemeClr val="accent2"/>
                </a:solidFill>
                <a:sym typeface="Wingdings" panose="05000000000000000000" pitchFamily="2" charset="2"/>
              </a:rPr>
              <a:t>XSL </a:t>
            </a:r>
            <a:r>
              <a:rPr lang="en-US" altLang="zh-CN" sz="16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Transformation</a:t>
            </a:r>
            <a:r>
              <a:rPr lang="zh-CN" altLang="en-US" sz="16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1600" dirty="0" smtClean="0"/>
              <a:t>用于</a:t>
            </a:r>
            <a:r>
              <a:rPr lang="zh-CN" altLang="en-US" sz="1600" dirty="0"/>
              <a:t>转换 </a:t>
            </a:r>
            <a:r>
              <a:rPr lang="en-US" altLang="zh-CN" sz="1600" dirty="0"/>
              <a:t>XML </a:t>
            </a:r>
            <a:r>
              <a:rPr lang="zh-CN" altLang="en-US" sz="1600" dirty="0"/>
              <a:t>文档的语言。</a:t>
            </a:r>
            <a:endParaRPr lang="en-US" altLang="zh-CN" sz="1600" dirty="0"/>
          </a:p>
          <a:p>
            <a:pPr algn="just"/>
            <a:r>
              <a:rPr lang="en-US" altLang="zh-CN" sz="1600" dirty="0" err="1" smtClean="0"/>
              <a:t>Xpath</a:t>
            </a:r>
            <a:r>
              <a:rPr lang="zh-CN" altLang="en-US" sz="1600" dirty="0" smtClean="0"/>
              <a:t>： 用于</a:t>
            </a:r>
            <a:r>
              <a:rPr lang="zh-CN" altLang="en-US" sz="1600" dirty="0"/>
              <a:t>在 </a:t>
            </a:r>
            <a:r>
              <a:rPr lang="en-US" altLang="zh-CN" sz="1600" dirty="0"/>
              <a:t>XML </a:t>
            </a:r>
            <a:r>
              <a:rPr lang="zh-CN" altLang="en-US" sz="1600" dirty="0"/>
              <a:t>文档</a:t>
            </a:r>
            <a:r>
              <a:rPr lang="zh-CN" altLang="en-US" sz="1600" dirty="0" smtClean="0"/>
              <a:t>中选择元素的</a:t>
            </a:r>
            <a:r>
              <a:rPr lang="zh-CN" altLang="en-US" sz="1600" dirty="0"/>
              <a:t>语言。</a:t>
            </a:r>
            <a:endParaRPr lang="en-US" altLang="zh-CN" sz="1600" dirty="0"/>
          </a:p>
          <a:p>
            <a:pPr algn="just"/>
            <a:r>
              <a:rPr lang="en-US" altLang="zh-CN" sz="1600" dirty="0"/>
              <a:t>XSL-FO 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：用于</a:t>
            </a:r>
            <a:r>
              <a:rPr lang="zh-CN" altLang="en-US" sz="1600" dirty="0"/>
              <a:t>格式化 </a:t>
            </a:r>
            <a:r>
              <a:rPr lang="en-US" altLang="zh-CN" sz="1600" dirty="0"/>
              <a:t>XML </a:t>
            </a:r>
            <a:r>
              <a:rPr lang="zh-CN" altLang="en-US" sz="1600" dirty="0"/>
              <a:t>文档的语言。</a:t>
            </a:r>
            <a:endParaRPr lang="en-US" altLang="zh-CN" sz="1600" dirty="0"/>
          </a:p>
        </p:txBody>
      </p:sp>
      <p:sp>
        <p:nvSpPr>
          <p:cNvPr id="23" name="矩形 22"/>
          <p:cNvSpPr/>
          <p:nvPr/>
        </p:nvSpPr>
        <p:spPr>
          <a:xfrm>
            <a:off x="2927505" y="2713725"/>
            <a:ext cx="213391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/>
            <a:r>
              <a:rPr lang="en-US" altLang="zh-CN" sz="1800" dirty="0"/>
              <a:t>XSL</a:t>
            </a:r>
            <a:r>
              <a:rPr lang="zh-CN" altLang="en-US" sz="1800" dirty="0"/>
              <a:t>包括</a:t>
            </a:r>
            <a:r>
              <a:rPr lang="en-US" altLang="zh-CN" sz="1800" dirty="0"/>
              <a:t>3</a:t>
            </a:r>
            <a:r>
              <a:rPr lang="zh-CN" altLang="en-US" sz="1800" dirty="0"/>
              <a:t>个部分：</a:t>
            </a:r>
            <a:endParaRPr lang="en-US" altLang="zh-CN" sz="18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162605" y="5018732"/>
            <a:ext cx="4676541" cy="1241692"/>
            <a:chOff x="6220059" y="4897610"/>
            <a:chExt cx="4676541" cy="1241692"/>
          </a:xfrm>
        </p:grpSpPr>
        <p:grpSp>
          <p:nvGrpSpPr>
            <p:cNvPr id="30" name="组合 29"/>
            <p:cNvGrpSpPr/>
            <p:nvPr/>
          </p:nvGrpSpPr>
          <p:grpSpPr>
            <a:xfrm>
              <a:off x="6220059" y="4897610"/>
              <a:ext cx="3914541" cy="1241692"/>
              <a:chOff x="6220059" y="4897610"/>
              <a:chExt cx="3914541" cy="1241692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6220059" y="4897610"/>
                <a:ext cx="2051072" cy="1241692"/>
                <a:chOff x="2749528" y="4897610"/>
                <a:chExt cx="2051072" cy="1241692"/>
              </a:xfrm>
            </p:grpSpPr>
            <p:sp>
              <p:nvSpPr>
                <p:cNvPr id="36" name="流程图: 磁盘 35"/>
                <p:cNvSpPr/>
                <p:nvPr/>
              </p:nvSpPr>
              <p:spPr bwMode="auto">
                <a:xfrm>
                  <a:off x="2749528" y="4897610"/>
                  <a:ext cx="957453" cy="1241691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" pitchFamily="2" charset="2"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DB</a:t>
                  </a:r>
                  <a:endPara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流程图: 多文档 36"/>
                <p:cNvSpPr/>
                <p:nvPr/>
              </p:nvSpPr>
              <p:spPr bwMode="auto">
                <a:xfrm>
                  <a:off x="3581400" y="5357758"/>
                  <a:ext cx="1219200" cy="781544"/>
                </a:xfrm>
                <a:prstGeom prst="flowChartMultidocumen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" pitchFamily="2" charset="2"/>
                    <a:buNone/>
                    <a:tabLst/>
                  </a:pPr>
                  <a:r>
                    <a:rPr lang="zh-CN" altLang="en-US" sz="1600" dirty="0">
                      <a:solidFill>
                        <a:schemeClr val="accent2"/>
                      </a:solidFill>
                      <a:latin typeface="Arial" charset="0"/>
                    </a:rPr>
                    <a:t>数据表</a:t>
                  </a:r>
                  <a:endPara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3" name="矩形 32"/>
              <p:cNvSpPr/>
              <p:nvPr/>
            </p:nvSpPr>
            <p:spPr>
              <a:xfrm>
                <a:off x="8604560" y="5350186"/>
                <a:ext cx="1164960" cy="64633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400" b="1" dirty="0" smtClean="0"/>
                  <a:t>SQL</a:t>
                </a:r>
                <a:r>
                  <a:rPr lang="zh-CN" altLang="en-US" sz="1400" b="1" dirty="0" smtClean="0"/>
                  <a:t>语言（</a:t>
                </a:r>
                <a:r>
                  <a:rPr lang="en-US" altLang="zh-CN" sz="1400" b="1" dirty="0" err="1" smtClean="0"/>
                  <a:t>select,update,delete</a:t>
                </a:r>
                <a:r>
                  <a:rPr lang="en-US" altLang="zh-CN" sz="1400" b="1" dirty="0" smtClean="0"/>
                  <a:t>…</a:t>
                </a:r>
                <a:r>
                  <a:rPr lang="zh-CN" altLang="en-US" sz="1400" b="1" dirty="0" smtClean="0"/>
                  <a:t>）</a:t>
                </a:r>
                <a:endParaRPr lang="zh-CN" altLang="en-US" sz="1400" b="1" dirty="0"/>
              </a:p>
            </p:txBody>
          </p:sp>
          <p:sp>
            <p:nvSpPr>
              <p:cNvPr id="34" name="加号 33"/>
              <p:cNvSpPr/>
              <p:nvPr/>
            </p:nvSpPr>
            <p:spPr bwMode="auto">
              <a:xfrm>
                <a:off x="8306211" y="5445532"/>
                <a:ext cx="263269" cy="227820"/>
              </a:xfrm>
              <a:prstGeom prst="mathPlus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右箭头 34"/>
              <p:cNvSpPr/>
              <p:nvPr/>
            </p:nvSpPr>
            <p:spPr bwMode="auto">
              <a:xfrm>
                <a:off x="9829800" y="5559442"/>
                <a:ext cx="304800" cy="113910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1" name="圆角矩形 30"/>
            <p:cNvSpPr/>
            <p:nvPr/>
          </p:nvSpPr>
          <p:spPr bwMode="auto">
            <a:xfrm>
              <a:off x="10210800" y="5357758"/>
              <a:ext cx="685800" cy="63875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zh-CN" altLang="en-US" sz="1600" dirty="0">
                  <a:latin typeface="Arial" charset="0"/>
                </a:rPr>
                <a:t>结果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32764" y="5250762"/>
            <a:ext cx="3219341" cy="789115"/>
            <a:chOff x="2648059" y="5183876"/>
            <a:chExt cx="3219341" cy="789115"/>
          </a:xfrm>
        </p:grpSpPr>
        <p:grpSp>
          <p:nvGrpSpPr>
            <p:cNvPr id="39" name="组合 38"/>
            <p:cNvGrpSpPr/>
            <p:nvPr/>
          </p:nvGrpSpPr>
          <p:grpSpPr>
            <a:xfrm>
              <a:off x="2648059" y="5183876"/>
              <a:ext cx="2452439" cy="789115"/>
              <a:chOff x="2648059" y="5183876"/>
              <a:chExt cx="2452439" cy="789115"/>
            </a:xfrm>
          </p:grpSpPr>
          <p:sp>
            <p:nvSpPr>
              <p:cNvPr id="41" name="流程图: 多文档 40"/>
              <p:cNvSpPr/>
              <p:nvPr/>
            </p:nvSpPr>
            <p:spPr bwMode="auto">
              <a:xfrm>
                <a:off x="2648059" y="5183876"/>
                <a:ext cx="1219200" cy="789115"/>
              </a:xfrm>
              <a:prstGeom prst="flowChartMultidocumen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XML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文档</a:t>
                </a:r>
              </a:p>
            </p:txBody>
          </p:sp>
          <p:sp>
            <p:nvSpPr>
              <p:cNvPr id="42" name="加号 41"/>
              <p:cNvSpPr/>
              <p:nvPr/>
            </p:nvSpPr>
            <p:spPr bwMode="auto">
              <a:xfrm>
                <a:off x="3888668" y="5410200"/>
                <a:ext cx="263269" cy="227820"/>
              </a:xfrm>
              <a:prstGeom prst="mathPlus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222964" y="5429384"/>
                <a:ext cx="512621" cy="2154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400" b="1" dirty="0" smtClean="0"/>
                  <a:t>XSL</a:t>
                </a:r>
                <a:endParaRPr lang="zh-CN" altLang="en-US" sz="1400" b="1" dirty="0"/>
              </a:p>
            </p:txBody>
          </p:sp>
          <p:sp>
            <p:nvSpPr>
              <p:cNvPr id="44" name="右箭头 43"/>
              <p:cNvSpPr/>
              <p:nvPr/>
            </p:nvSpPr>
            <p:spPr bwMode="auto">
              <a:xfrm>
                <a:off x="4795698" y="5502487"/>
                <a:ext cx="304800" cy="113910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 bwMode="auto">
            <a:xfrm>
              <a:off x="5181600" y="5275685"/>
              <a:ext cx="685800" cy="63875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4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zh-CN" altLang="en-US" sz="1600" dirty="0" smtClean="0">
                  <a:latin typeface="Arial" charset="0"/>
                </a:rPr>
                <a:t>结果</a:t>
              </a:r>
              <a:endParaRPr lang="en-US" altLang="zh-CN" sz="1600" dirty="0" smtClean="0"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ts val="14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zh-CN" altLang="en-US" sz="1600" dirty="0">
                  <a:latin typeface="Arial" charset="0"/>
                </a:rPr>
                <a:t>文档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右箭头 44"/>
          <p:cNvSpPr/>
          <p:nvPr/>
        </p:nvSpPr>
        <p:spPr bwMode="auto">
          <a:xfrm>
            <a:off x="7026407" y="5569527"/>
            <a:ext cx="605555" cy="372646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5.3 </a:t>
            </a:r>
            <a:r>
              <a:rPr lang="zh-CN" altLang="en-US" dirty="0" smtClean="0">
                <a:cs typeface="楷体_GB2312"/>
              </a:rPr>
              <a:t>用</a:t>
            </a:r>
            <a:r>
              <a:rPr lang="en-US" altLang="zh-CN" dirty="0" smtClean="0">
                <a:cs typeface="楷体_GB2312"/>
              </a:rPr>
              <a:t>XSL</a:t>
            </a:r>
            <a:r>
              <a:rPr lang="zh-CN" altLang="en-US" dirty="0" smtClean="0">
                <a:cs typeface="楷体_GB2312"/>
              </a:rPr>
              <a:t>控制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文档在浏览器中的显示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812926" y="1144947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1815384" y="1339870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XSL</a:t>
            </a:r>
            <a:r>
              <a:rPr lang="zh-CN" altLang="en-US" dirty="0" smtClean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的异同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09523" y="1838345"/>
            <a:ext cx="9668272" cy="4415483"/>
            <a:chOff x="948" y="954"/>
            <a:chExt cx="3984" cy="912"/>
          </a:xfrm>
        </p:grpSpPr>
        <p:sp>
          <p:nvSpPr>
            <p:cNvPr id="8" name="AutoShape 22"/>
            <p:cNvSpPr>
              <a:spLocks noChangeArrowheads="1"/>
            </p:cNvSpPr>
            <p:nvPr/>
          </p:nvSpPr>
          <p:spPr bwMode="gray">
            <a:xfrm>
              <a:off x="948" y="954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gray">
            <a:xfrm>
              <a:off x="1461" y="996"/>
              <a:ext cx="3378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800" dirty="0"/>
                <a:t> XSL</a:t>
              </a:r>
              <a:r>
                <a:rPr lang="zh-CN" altLang="en-US" sz="1800" dirty="0"/>
                <a:t>与</a:t>
              </a:r>
              <a:r>
                <a:rPr lang="en-US" altLang="zh-CN" sz="1800" dirty="0"/>
                <a:t>CSS</a:t>
              </a:r>
              <a:r>
                <a:rPr lang="zh-CN" altLang="en-US" sz="1800" dirty="0" smtClean="0"/>
                <a:t>在功能上类似，但</a:t>
              </a:r>
              <a:r>
                <a:rPr lang="en-US" altLang="zh-CN" sz="1800" dirty="0" smtClean="0"/>
                <a:t>XSL</a:t>
              </a:r>
              <a:r>
                <a:rPr lang="zh-CN" altLang="en-US" sz="1800" dirty="0" smtClean="0"/>
                <a:t>比</a:t>
              </a:r>
              <a:r>
                <a:rPr lang="en-US" altLang="zh-CN" sz="1800" dirty="0" smtClean="0"/>
                <a:t>CSS</a:t>
              </a:r>
              <a:r>
                <a:rPr lang="zh-CN" altLang="en-US" sz="1800" dirty="0" smtClean="0"/>
                <a:t>功能强大</a:t>
              </a:r>
              <a:r>
                <a:rPr lang="zh-CN" altLang="en-US" sz="1800" dirty="0"/>
                <a:t>、</a:t>
              </a:r>
              <a:r>
                <a:rPr lang="zh-CN" altLang="en-US" sz="1800" dirty="0" smtClean="0"/>
                <a:t>复杂度高。</a:t>
              </a:r>
              <a:endParaRPr lang="zh-CN" altLang="en-US" sz="1800" dirty="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800" dirty="0"/>
                <a:t> </a:t>
              </a:r>
              <a:r>
                <a:rPr lang="en-US" altLang="zh-CN" sz="1800" dirty="0" smtClean="0"/>
                <a:t>CSS</a:t>
              </a:r>
              <a:r>
                <a:rPr lang="zh-CN" altLang="en-US" sz="1800" dirty="0"/>
                <a:t>只允许</a:t>
              </a:r>
              <a:r>
                <a:rPr lang="zh-CN" altLang="en-US" sz="1800" dirty="0" smtClean="0"/>
                <a:t>格式化</a:t>
              </a:r>
              <a:r>
                <a:rPr lang="en-US" altLang="zh-CN" sz="1800" dirty="0" smtClean="0"/>
                <a:t>XML</a:t>
              </a:r>
              <a:r>
                <a:rPr lang="zh-CN" altLang="en-US" sz="1800" dirty="0" smtClean="0"/>
                <a:t>元素</a:t>
              </a:r>
              <a:r>
                <a:rPr lang="zh-CN" altLang="en-US" sz="1800" dirty="0"/>
                <a:t>内容，不允许改变或安排这些内容。</a:t>
              </a:r>
              <a:r>
                <a:rPr lang="zh-CN" altLang="en-US" sz="1800" dirty="0" smtClean="0"/>
                <a:t>但</a:t>
              </a:r>
              <a:r>
                <a:rPr lang="en-US" altLang="zh-CN" sz="1800" dirty="0" smtClean="0"/>
                <a:t>XSL</a:t>
              </a:r>
              <a:r>
                <a:rPr lang="zh-CN" altLang="en-US" sz="1800" dirty="0"/>
                <a:t>没有这些限制</a:t>
              </a:r>
              <a:r>
                <a:rPr lang="zh-CN" altLang="en-US" sz="1800" dirty="0" smtClean="0"/>
                <a:t>，可提取</a:t>
              </a:r>
              <a:r>
                <a:rPr lang="zh-CN" altLang="en-US" sz="1800" dirty="0"/>
                <a:t>元素、属性值、注释文本</a:t>
              </a:r>
              <a:r>
                <a:rPr lang="zh-CN" altLang="en-US" sz="1800" dirty="0" smtClean="0"/>
                <a:t>等各种文档</a:t>
              </a:r>
              <a:r>
                <a:rPr lang="zh-CN" altLang="en-US" sz="1800" dirty="0"/>
                <a:t>内容。在</a:t>
              </a:r>
              <a:r>
                <a:rPr lang="en-US" altLang="zh-CN" sz="1800" dirty="0"/>
                <a:t>XML</a:t>
              </a:r>
              <a:r>
                <a:rPr lang="zh-CN" altLang="en-US" sz="1800" dirty="0"/>
                <a:t>领域，用</a:t>
              </a:r>
              <a:r>
                <a:rPr lang="en-US" altLang="zh-CN" sz="1800" dirty="0"/>
                <a:t>XSL</a:t>
              </a:r>
              <a:r>
                <a:rPr lang="zh-CN" altLang="en-US" sz="1800" dirty="0"/>
                <a:t>来格式化文档是未来发展的方向。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800" dirty="0"/>
                <a:t>  </a:t>
              </a:r>
              <a:r>
                <a:rPr lang="en-US" altLang="zh-CN" sz="1800" dirty="0" smtClean="0"/>
                <a:t>CSS</a:t>
              </a:r>
              <a:r>
                <a:rPr lang="zh-CN" altLang="en-US" sz="1800" dirty="0" smtClean="0"/>
                <a:t>样式</a:t>
              </a:r>
              <a:r>
                <a:rPr lang="zh-CN" altLang="en-US" sz="1800" dirty="0"/>
                <a:t>描述</a:t>
              </a:r>
              <a:r>
                <a:rPr lang="zh-CN" altLang="en-US" sz="1800" dirty="0" smtClean="0"/>
                <a:t>格式不</a:t>
              </a:r>
              <a:r>
                <a:rPr lang="zh-CN" altLang="en-US" sz="1800" dirty="0"/>
                <a:t>遵从</a:t>
              </a:r>
              <a:r>
                <a:rPr lang="en-US" altLang="zh-CN" sz="1800" dirty="0"/>
                <a:t>XML</a:t>
              </a:r>
              <a:r>
                <a:rPr lang="zh-CN" altLang="en-US" sz="1800" dirty="0"/>
                <a:t>的语法规范。而</a:t>
              </a:r>
              <a:r>
                <a:rPr lang="en-US" altLang="zh-CN" sz="1800" dirty="0" smtClean="0"/>
                <a:t>XSL</a:t>
              </a:r>
              <a:r>
                <a:rPr lang="zh-CN" altLang="en-US" sz="1800" dirty="0" smtClean="0"/>
                <a:t>遵守</a:t>
              </a:r>
              <a:r>
                <a:rPr lang="en-US" altLang="zh-CN" sz="1800" dirty="0" smtClean="0"/>
                <a:t>XML</a:t>
              </a:r>
              <a:r>
                <a:rPr lang="zh-CN" altLang="en-US" sz="1800" dirty="0" smtClean="0"/>
                <a:t>语法规则</a:t>
              </a:r>
              <a:r>
                <a:rPr lang="zh-CN" altLang="en-US" sz="1800" dirty="0"/>
                <a:t>，是</a:t>
              </a:r>
              <a:r>
                <a:rPr lang="en-US" altLang="zh-CN" sz="1800" dirty="0"/>
                <a:t>XML</a:t>
              </a:r>
              <a:r>
                <a:rPr lang="zh-CN" altLang="en-US" sz="1800" dirty="0"/>
                <a:t>的一种具体</a:t>
              </a:r>
              <a:r>
                <a:rPr lang="zh-CN" altLang="en-US" sz="1800" dirty="0" smtClean="0"/>
                <a:t>应用，也即</a:t>
              </a:r>
              <a:r>
                <a:rPr lang="en-US" altLang="zh-CN" sz="1800" dirty="0" smtClean="0"/>
                <a:t>XSL</a:t>
              </a:r>
              <a:r>
                <a:rPr lang="zh-CN" altLang="en-US" sz="1800" dirty="0" smtClean="0"/>
                <a:t>本身就是一个</a:t>
              </a:r>
              <a:r>
                <a:rPr lang="en-US" altLang="zh-CN" sz="1800" dirty="0" smtClean="0"/>
                <a:t>XML</a:t>
              </a:r>
              <a:r>
                <a:rPr lang="zh-CN" altLang="en-US" sz="1800" dirty="0" smtClean="0"/>
                <a:t>文档，</a:t>
              </a:r>
              <a:r>
                <a:rPr lang="zh-CN" altLang="en-US" sz="1800" dirty="0"/>
                <a:t>系统</a:t>
              </a:r>
              <a:r>
                <a:rPr lang="zh-CN" altLang="en-US" sz="1800" dirty="0" smtClean="0"/>
                <a:t>可使用</a:t>
              </a:r>
              <a:r>
                <a:rPr lang="zh-CN" altLang="en-US" sz="1800" dirty="0"/>
                <a:t>同一个</a:t>
              </a:r>
              <a:r>
                <a:rPr lang="en-US" altLang="zh-CN" sz="1800" dirty="0"/>
                <a:t>XML</a:t>
              </a:r>
              <a:r>
                <a:rPr lang="zh-CN" altLang="en-US" sz="1800" dirty="0"/>
                <a:t>解释器对</a:t>
              </a:r>
              <a:r>
                <a:rPr lang="en-US" altLang="zh-CN" sz="1800" dirty="0"/>
                <a:t>XML</a:t>
              </a:r>
              <a:r>
                <a:rPr lang="zh-CN" altLang="en-US" sz="1800" dirty="0"/>
                <a:t>文档及其相关的</a:t>
              </a:r>
              <a:r>
                <a:rPr lang="en-US" altLang="zh-CN" sz="1800" dirty="0"/>
                <a:t>XSL</a:t>
              </a:r>
              <a:r>
                <a:rPr lang="zh-CN" altLang="en-US" sz="1800" dirty="0"/>
                <a:t>文档进行解释处理。</a:t>
              </a:r>
            </a:p>
          </p:txBody>
        </p:sp>
      </p:grpSp>
      <p:pic>
        <p:nvPicPr>
          <p:cNvPr id="1026" name="Picture 2" descr="http://png-3.findicons.com/files/icons/1915/xml_docs/128/xs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28" y="27461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4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5.3 </a:t>
            </a:r>
            <a:r>
              <a:rPr lang="zh-CN" altLang="en-US" dirty="0" smtClean="0">
                <a:cs typeface="楷体_GB2312"/>
              </a:rPr>
              <a:t>用</a:t>
            </a:r>
            <a:r>
              <a:rPr lang="en-US" altLang="zh-CN" dirty="0" smtClean="0">
                <a:cs typeface="楷体_GB2312"/>
              </a:rPr>
              <a:t>XSL</a:t>
            </a:r>
            <a:r>
              <a:rPr lang="zh-CN" altLang="en-US" dirty="0" smtClean="0">
                <a:cs typeface="楷体_GB2312"/>
              </a:rPr>
              <a:t>控制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文档在浏览器中的显示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812926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1817843" y="1148156"/>
            <a:ext cx="6411758" cy="498475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文档中提取数据以表格方式呈现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37" y="1838344"/>
            <a:ext cx="3681546" cy="44862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006" y="1867840"/>
            <a:ext cx="5734794" cy="36605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444" y="4353843"/>
            <a:ext cx="2240380" cy="20764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76600" y="5867400"/>
            <a:ext cx="1131541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400" b="1" dirty="0"/>
              <a:t>ex_5_5.xml</a:t>
            </a:r>
            <a:endParaRPr lang="zh-CN" altLang="en-US" sz="1400" b="1" dirty="0"/>
          </a:p>
        </p:txBody>
      </p:sp>
      <p:sp>
        <p:nvSpPr>
          <p:cNvPr id="15" name="矩形 14"/>
          <p:cNvSpPr/>
          <p:nvPr/>
        </p:nvSpPr>
        <p:spPr>
          <a:xfrm>
            <a:off x="6685250" y="4953000"/>
            <a:ext cx="1131541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400" b="1" dirty="0" smtClean="0"/>
              <a:t>ex_5_5.xsl</a:t>
            </a:r>
            <a:endParaRPr lang="zh-CN" altLang="en-US" sz="1400" b="1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267200" y="2133600"/>
            <a:ext cx="970806" cy="3489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加号 11"/>
          <p:cNvSpPr/>
          <p:nvPr/>
        </p:nvSpPr>
        <p:spPr bwMode="auto">
          <a:xfrm>
            <a:off x="4836518" y="3997307"/>
            <a:ext cx="405499" cy="401075"/>
          </a:xfrm>
          <a:prstGeom prst="mathPlus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41634" y="2374872"/>
            <a:ext cx="1532892" cy="430887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/>
              <a:t>必须的</a:t>
            </a:r>
            <a:r>
              <a:rPr lang="en-US" altLang="zh-CN" sz="1400" b="1" dirty="0" smtClean="0"/>
              <a:t>XSL</a:t>
            </a:r>
            <a:r>
              <a:rPr lang="zh-CN" altLang="en-US" sz="1400" b="1" dirty="0" smtClean="0"/>
              <a:t>样式声明，有开始有结束</a:t>
            </a:r>
            <a:endParaRPr lang="zh-CN" altLang="en-US" sz="1400" b="1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9043360" y="2222381"/>
            <a:ext cx="329240" cy="882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6308726" y="2525164"/>
            <a:ext cx="2734634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 smtClean="0"/>
              <a:t>必须有一个根模板，有开始有结束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 bwMode="auto">
          <a:xfrm>
            <a:off x="5270088" y="2034484"/>
            <a:ext cx="5410200" cy="18789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348748" y="2271252"/>
            <a:ext cx="1814052" cy="21134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162800" y="2374872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>
            <a:off x="7467600" y="2374872"/>
            <a:ext cx="0" cy="1502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 38">
            <a:hlinkClick r:id="rId6" action="ppaction://hlinkfile"/>
          </p:cNvPr>
          <p:cNvSpPr/>
          <p:nvPr/>
        </p:nvSpPr>
        <p:spPr>
          <a:xfrm>
            <a:off x="9773811" y="1246811"/>
            <a:ext cx="906477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Heiti SC Light"/>
                <a:ea typeface="Heiti SC Light"/>
                <a:cs typeface="Heiti SC Light"/>
                <a:hlinkClick r:id="rId7" action="ppaction://hlinkpres?slideindex=1&amp;slidetitle="/>
              </a:rPr>
              <a:t>演示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55430" y="3372452"/>
            <a:ext cx="4572000" cy="25648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xsl:for-each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xsl:if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xsl:choose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等语句进行循环、条件判断、选择等处理</a:t>
            </a:r>
          </a:p>
        </p:txBody>
      </p:sp>
      <p:sp>
        <p:nvSpPr>
          <p:cNvPr id="6" name="右箭头 5"/>
          <p:cNvSpPr/>
          <p:nvPr/>
        </p:nvSpPr>
        <p:spPr bwMode="auto">
          <a:xfrm>
            <a:off x="6145760" y="5733497"/>
            <a:ext cx="1975684" cy="56771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5935663" y="5528347"/>
            <a:ext cx="419767" cy="339053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下箭头 28"/>
          <p:cNvSpPr/>
          <p:nvPr/>
        </p:nvSpPr>
        <p:spPr bwMode="auto">
          <a:xfrm rot="16200000">
            <a:off x="5344352" y="5424524"/>
            <a:ext cx="419767" cy="1235929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571696" y="3210836"/>
            <a:ext cx="2549747" cy="1616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31" grpId="0" animBg="1"/>
      <p:bldP spid="27" grpId="0" animBg="1"/>
      <p:bldP spid="34" grpId="0" animBg="1"/>
      <p:bldP spid="40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5.3 </a:t>
            </a:r>
            <a:r>
              <a:rPr lang="zh-CN" altLang="en-US" dirty="0" smtClean="0">
                <a:cs typeface="楷体_GB2312"/>
              </a:rPr>
              <a:t>用</a:t>
            </a:r>
            <a:r>
              <a:rPr lang="en-US" altLang="zh-CN" dirty="0" smtClean="0">
                <a:cs typeface="楷体_GB2312"/>
              </a:rPr>
              <a:t>XSL</a:t>
            </a:r>
            <a:r>
              <a:rPr lang="zh-CN" altLang="en-US" dirty="0" smtClean="0">
                <a:cs typeface="楷体_GB2312"/>
              </a:rPr>
              <a:t>控制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文档在浏览器中的显示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7775575" cy="498475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</a:pPr>
            <a:r>
              <a:rPr lang="en-US" altLang="zh-CN" dirty="0"/>
              <a:t>XSL</a:t>
            </a:r>
            <a:r>
              <a:rPr lang="zh-CN" altLang="en-US" dirty="0" smtClean="0"/>
              <a:t>的组成</a:t>
            </a:r>
            <a:endParaRPr lang="zh-CN" altLang="en-US" dirty="0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1933997" y="2363046"/>
            <a:ext cx="3358760" cy="2121152"/>
            <a:chOff x="720" y="2112"/>
            <a:chExt cx="1440" cy="1680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720" y="2112"/>
              <a:ext cx="1440" cy="168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latin typeface="Verdana" panose="020B0604030504040204" pitchFamily="34" charset="0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784" y="2166"/>
              <a:ext cx="1370" cy="1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26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XSLT+XPATH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将原始文档树（源树）转换为能够显示的文档树（结果树），这个过程称作树转换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Freeform 6"/>
          <p:cNvSpPr>
            <a:spLocks/>
          </p:cNvSpPr>
          <p:nvPr/>
        </p:nvSpPr>
        <p:spPr bwMode="gray">
          <a:xfrm>
            <a:off x="5205378" y="223648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" name="AutoShape 7"/>
          <p:cNvSpPr>
            <a:spLocks noChangeAspect="1" noChangeArrowheads="1" noTextEdit="1"/>
          </p:cNvSpPr>
          <p:nvPr/>
        </p:nvSpPr>
        <p:spPr bwMode="gray">
          <a:xfrm flipH="1">
            <a:off x="6699250" y="265359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5249360" y="1404232"/>
            <a:ext cx="2143626" cy="1027600"/>
            <a:chOff x="1920" y="1026"/>
            <a:chExt cx="1889" cy="1009"/>
          </a:xfrm>
        </p:grpSpPr>
        <p:grpSp>
          <p:nvGrpSpPr>
            <p:cNvPr id="16" name="Group 9"/>
            <p:cNvGrpSpPr>
              <a:grpSpLocks/>
            </p:cNvGrpSpPr>
            <p:nvPr/>
          </p:nvGrpSpPr>
          <p:grpSpPr bwMode="auto">
            <a:xfrm>
              <a:off x="1920" y="1026"/>
              <a:ext cx="1889" cy="1009"/>
              <a:chOff x="1997" y="1314"/>
              <a:chExt cx="1889" cy="1009"/>
            </a:xfrm>
          </p:grpSpPr>
          <p:grpSp>
            <p:nvGrpSpPr>
              <p:cNvPr id="18" name="Group 10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23" name="Oval 11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4" name="Oval 12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sp>
            <p:nvSpPr>
              <p:cNvPr id="19" name="Oval 13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9216"/>
                      <a:invGamma/>
                    </a:schemeClr>
                  </a:gs>
                  <a:gs pos="100000">
                    <a:schemeClr val="folHlink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598" y="1205"/>
              <a:ext cx="54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XSL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AutoShape 19"/>
          <p:cNvSpPr>
            <a:spLocks noChangeArrowheads="1"/>
          </p:cNvSpPr>
          <p:nvPr/>
        </p:nvSpPr>
        <p:spPr bwMode="auto">
          <a:xfrm>
            <a:off x="7346918" y="2219715"/>
            <a:ext cx="2286000" cy="216155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28" name="Freeform 21"/>
          <p:cNvSpPr>
            <a:spLocks/>
          </p:cNvSpPr>
          <p:nvPr/>
        </p:nvSpPr>
        <p:spPr bwMode="gray">
          <a:xfrm flipH="1">
            <a:off x="6454521" y="2225794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7452402" y="2446326"/>
            <a:ext cx="2038350" cy="17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6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格式化符号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XSL-FO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26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定义应用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复杂的格式化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多文档 3"/>
          <p:cNvSpPr/>
          <p:nvPr/>
        </p:nvSpPr>
        <p:spPr bwMode="auto">
          <a:xfrm>
            <a:off x="2554931" y="4886263"/>
            <a:ext cx="1791037" cy="133324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XML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文档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 bwMode="auto">
          <a:xfrm>
            <a:off x="4345968" y="5552883"/>
            <a:ext cx="1072760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5429252" y="4986792"/>
            <a:ext cx="1581148" cy="1132181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XSLT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处理器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7044771" y="5552882"/>
            <a:ext cx="1072760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流程图: 多文档 8"/>
          <p:cNvSpPr/>
          <p:nvPr/>
        </p:nvSpPr>
        <p:spPr bwMode="auto">
          <a:xfrm>
            <a:off x="8310759" y="4747108"/>
            <a:ext cx="2086769" cy="152552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1600" dirty="0" smtClean="0">
                <a:latin typeface="Arial" charset="0"/>
              </a:rPr>
              <a:t>XML</a:t>
            </a:r>
            <a:r>
              <a:rPr lang="zh-CN" altLang="zh-CN" sz="1600" dirty="0" smtClean="0">
                <a:latin typeface="Arial" charset="0"/>
              </a:rPr>
              <a:t>、</a:t>
            </a:r>
            <a:r>
              <a:rPr lang="en-US" altLang="zh-CN" sz="1600" dirty="0" smtClean="0">
                <a:latin typeface="Arial" charset="0"/>
              </a:rPr>
              <a:t>HTML</a:t>
            </a:r>
            <a:r>
              <a:rPr lang="zh-CN" altLang="zh-CN" sz="1600" dirty="0" smtClean="0">
                <a:latin typeface="Arial" charset="0"/>
              </a:rPr>
              <a:t>、</a:t>
            </a:r>
            <a:r>
              <a:rPr lang="en-US" altLang="zh-CN" sz="1600" dirty="0" smtClean="0">
                <a:latin typeface="Arial" charset="0"/>
              </a:rPr>
              <a:t>PDF</a:t>
            </a:r>
            <a:r>
              <a:rPr lang="zh-CN" altLang="zh-CN" sz="1600" dirty="0" smtClean="0">
                <a:latin typeface="Arial" charset="0"/>
              </a:rPr>
              <a:t>、</a:t>
            </a:r>
            <a:r>
              <a:rPr lang="en-US" altLang="zh-CN" sz="1600" dirty="0" smtClean="0">
                <a:latin typeface="Arial" charset="0"/>
              </a:rPr>
              <a:t>XHTML</a:t>
            </a:r>
            <a:r>
              <a:rPr lang="zh-CN" altLang="zh-CN" sz="1600" dirty="0" smtClean="0">
                <a:latin typeface="Arial" charset="0"/>
              </a:rPr>
              <a:t>、</a:t>
            </a:r>
            <a:r>
              <a:rPr lang="en-US" altLang="zh-CN" sz="1600" dirty="0" smtClean="0">
                <a:latin typeface="Arial" charset="0"/>
              </a:rPr>
              <a:t>VRML</a:t>
            </a:r>
            <a:r>
              <a:rPr lang="zh-CN" altLang="zh-CN" sz="1600" dirty="0" smtClean="0">
                <a:latin typeface="Arial" charset="0"/>
              </a:rPr>
              <a:t>、</a:t>
            </a:r>
            <a:r>
              <a:rPr lang="en-US" altLang="zh-CN" sz="1600" dirty="0" smtClean="0">
                <a:latin typeface="Arial" charset="0"/>
              </a:rPr>
              <a:t>SVG</a:t>
            </a:r>
            <a:r>
              <a:rPr lang="zh-CN" altLang="zh-CN" sz="1600" dirty="0">
                <a:latin typeface="Arial" charset="0"/>
              </a:rPr>
              <a:t>文档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12154" y="1693026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>
                <a:latin typeface="Arial" charset="0"/>
              </a:rPr>
              <a:t>格式对象</a:t>
            </a:r>
            <a:r>
              <a:rPr lang="en-US" altLang="zh-CN" sz="1800" dirty="0">
                <a:latin typeface="Arial" charset="0"/>
              </a:rPr>
              <a:t>FO</a:t>
            </a:r>
            <a:r>
              <a:rPr lang="zh-CN" altLang="zh-CN" sz="1800" dirty="0">
                <a:latin typeface="Arial" charset="0"/>
              </a:rPr>
              <a:t>（</a:t>
            </a:r>
            <a:r>
              <a:rPr lang="en-US" altLang="zh-CN" sz="1800" dirty="0">
                <a:latin typeface="Arial" charset="0"/>
              </a:rPr>
              <a:t>Formatted Object</a:t>
            </a:r>
            <a:r>
              <a:rPr lang="zh-CN" altLang="zh-CN" sz="1800" dirty="0">
                <a:latin typeface="Arial" charset="0"/>
              </a:rPr>
              <a:t>）</a:t>
            </a:r>
            <a:endParaRPr lang="zh-CN" altLang="en-US" sz="1800" dirty="0"/>
          </a:p>
        </p:txBody>
      </p:sp>
      <p:sp>
        <p:nvSpPr>
          <p:cNvPr id="27" name="左弧形箭头 26"/>
          <p:cNvSpPr/>
          <p:nvPr/>
        </p:nvSpPr>
        <p:spPr bwMode="auto">
          <a:xfrm>
            <a:off x="1933997" y="3880378"/>
            <a:ext cx="838200" cy="101390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1509523" y="1681177"/>
            <a:ext cx="9668272" cy="4513268"/>
            <a:chOff x="948" y="942"/>
            <a:chExt cx="3984" cy="912"/>
          </a:xfrm>
        </p:grpSpPr>
        <p:sp>
          <p:nvSpPr>
            <p:cNvPr id="14" name="AutoShape 22"/>
            <p:cNvSpPr>
              <a:spLocks noChangeArrowheads="1"/>
            </p:cNvSpPr>
            <p:nvPr/>
          </p:nvSpPr>
          <p:spPr bwMode="gray">
            <a:xfrm>
              <a:off x="948" y="942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gray">
            <a:xfrm>
              <a:off x="1028" y="956"/>
              <a:ext cx="3853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just">
                <a:buNone/>
              </a:pP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XSL</a:t>
              </a: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中，数据的显示格式被设计细化成一个个模板，最后再将这些模板组合成一个完整的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XSL</a:t>
              </a: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。这种方法可以使用户先从整体上考虑整个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XSL</a:t>
              </a: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的设计，然后将一些表现形式细化成不同的模板，再具体</a:t>
              </a:r>
              <a:r>
                <a:rPr lang="zh-CN" altLang="zh-CN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设计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若干</a:t>
              </a:r>
              <a:r>
                <a:rPr lang="zh-CN" altLang="zh-CN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模板</a:t>
              </a: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，最后将它们整合在一起。由于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的数据保存在具有严格层次结构的各个元素中，这种结构非常适合采用模板化的格式样式</a:t>
              </a:r>
              <a:r>
                <a:rPr lang="zh-CN" altLang="zh-CN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。模板</a:t>
              </a: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定义</a:t>
              </a:r>
              <a:r>
                <a:rPr lang="zh-CN" altLang="zh-CN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好后</a:t>
              </a: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，可通过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call-template</a:t>
              </a: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或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apply-templates</a:t>
              </a: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来调用模板，其过程就如同我们在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r>
                <a:rPr lang="zh-CN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语言中定义了一个函数，就可在程序中需要的地方进行函数调用。</a:t>
              </a:r>
            </a:p>
            <a:p>
              <a:pPr algn="just">
                <a:buNone/>
              </a:pPr>
              <a:endParaRPr lang="en-US" altLang="zh-CN" sz="1800" dirty="0">
                <a:latin typeface="Arial" charset="0"/>
              </a:endParaRPr>
            </a:p>
          </p:txBody>
        </p:sp>
      </p:grp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1618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2043414" y="1242085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XSL</a:t>
            </a:r>
            <a:r>
              <a:rPr lang="zh-CN" altLang="en-US" dirty="0" smtClean="0"/>
              <a:t>模板元素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44"/>
          <p:cNvSpPr>
            <a:spLocks noChangeArrowheads="1"/>
          </p:cNvSpPr>
          <p:nvPr/>
        </p:nvSpPr>
        <p:spPr bwMode="auto">
          <a:xfrm>
            <a:off x="-568324" y="2092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383974"/>
              </p:ext>
            </p:extLst>
          </p:nvPr>
        </p:nvGraphicFramePr>
        <p:xfrm>
          <a:off x="1890119" y="3494699"/>
          <a:ext cx="9067800" cy="262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" name="Picture" r:id="rId4" imgW="4761781" imgH="1422233" progId="Word.Picture.8">
                  <p:embed/>
                </p:oleObj>
              </mc:Choice>
              <mc:Fallback>
                <p:oleObj name="Picture" r:id="rId4" imgW="4761781" imgH="1422233" progId="Word.Picture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640"/>
                      <a:stretch>
                        <a:fillRect/>
                      </a:stretch>
                    </p:blipFill>
                    <p:spPr bwMode="auto">
                      <a:xfrm>
                        <a:off x="1890119" y="3494699"/>
                        <a:ext cx="9067800" cy="2629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2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2"/>
          <p:cNvSpPr>
            <a:spLocks noChangeArrowheads="1"/>
          </p:cNvSpPr>
          <p:nvPr/>
        </p:nvSpPr>
        <p:spPr bwMode="gray">
          <a:xfrm>
            <a:off x="1614948" y="1858812"/>
            <a:ext cx="8976852" cy="437022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reflection blurRad="6350" stA="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7775575" cy="498475"/>
          </a:xfrm>
        </p:spPr>
        <p:txBody>
          <a:bodyPr/>
          <a:lstStyle/>
          <a:p>
            <a:r>
              <a:rPr lang="zh-CN" altLang="en-US" dirty="0" smtClean="0"/>
              <a:t>模板元素的定义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6337" y="1981714"/>
            <a:ext cx="8474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模板的语法结构为：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其中属性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含义如下：</a:t>
            </a:r>
          </a:p>
          <a:p>
            <a:pPr algn="just"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确定什么样的情况下执行此模板，其中最上层的模板必须将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”/”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。在一个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文档中必须有一个根模板，而且是唯一的。</a:t>
            </a:r>
          </a:p>
          <a:p>
            <a:pPr algn="just" eaLnBrk="1" hangingPunct="1"/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xsl:template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文档中选取满足条件的节点，针对这些特定的节点形成一个特定输出形式的模板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属性即是为定义的模板取一个用户自定义的名称。只能通过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xsl:call-template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元素来调用模板。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44612"/>
            <a:ext cx="7191375" cy="5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5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2"/>
          <p:cNvSpPr>
            <a:spLocks noChangeArrowheads="1"/>
          </p:cNvSpPr>
          <p:nvPr/>
        </p:nvSpPr>
        <p:spPr bwMode="gray">
          <a:xfrm>
            <a:off x="1547286" y="1905000"/>
            <a:ext cx="9044514" cy="434340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7775575" cy="498475"/>
          </a:xfrm>
        </p:spPr>
        <p:txBody>
          <a:bodyPr/>
          <a:lstStyle/>
          <a:p>
            <a:r>
              <a:rPr lang="zh-CN" altLang="en-US" dirty="0" smtClean="0"/>
              <a:t>模板元素的调用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12926" y="2092326"/>
            <a:ext cx="8550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name</a:t>
            </a:r>
            <a:r>
              <a:rPr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属性代表的模板名称和模板定义的名称相同。</a:t>
            </a:r>
          </a:p>
          <a:p>
            <a:pPr eaLnBrk="1" hangingPunct="1"/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17" y="2616347"/>
            <a:ext cx="4783393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07449" y="1161990"/>
            <a:ext cx="7775575" cy="498475"/>
          </a:xfrm>
        </p:spPr>
        <p:txBody>
          <a:bodyPr/>
          <a:lstStyle/>
          <a:p>
            <a:r>
              <a:rPr lang="zh-CN" altLang="en-US" dirty="0" smtClean="0"/>
              <a:t>模板元素的调用      </a:t>
            </a:r>
            <a:r>
              <a:rPr lang="zh-CN" altLang="zh-CN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zh-CN" dirty="0">
                <a:solidFill>
                  <a:schemeClr val="tx1"/>
                </a:solidFill>
              </a:rPr>
              <a:t>调用模板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>
            <a:hlinkClick r:id="rId3" action="ppaction://hlinkfile"/>
          </p:cNvPr>
          <p:cNvSpPr/>
          <p:nvPr/>
        </p:nvSpPr>
        <p:spPr>
          <a:xfrm>
            <a:off x="9077631" y="2123999"/>
            <a:ext cx="1219200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4" action="ppaction://hlinkpres?slideindex=1&amp;slidetitle="/>
              </a:rPr>
              <a:t>演示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  <a:hlinkClick r:id="rId4" action="ppaction://hlinkpres?slideindex=1&amp;slidetitle="/>
              </a:rPr>
              <a:t>xml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7" name="矩形 16">
            <a:hlinkClick r:id="rId3" action="ppaction://hlinkfile"/>
          </p:cNvPr>
          <p:cNvSpPr/>
          <p:nvPr/>
        </p:nvSpPr>
        <p:spPr>
          <a:xfrm>
            <a:off x="9069218" y="2622472"/>
            <a:ext cx="1227613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5" action="ppaction://hlinkfile"/>
              </a:rPr>
              <a:t>演示</a:t>
            </a:r>
            <a:r>
              <a:rPr kumimoji="1" lang="en-US" altLang="zh-CN" sz="2000" dirty="0" err="1" smtClean="0">
                <a:latin typeface="Heiti SC Light"/>
                <a:ea typeface="Heiti SC Light"/>
                <a:cs typeface="Heiti SC Light"/>
                <a:hlinkClick r:id="rId5" action="ppaction://hlinkfile"/>
              </a:rPr>
              <a:t>xsl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926" y="1660464"/>
            <a:ext cx="6873874" cy="4598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 bwMode="auto">
          <a:xfrm>
            <a:off x="1812926" y="3276600"/>
            <a:ext cx="6873874" cy="27432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812926" y="2556193"/>
            <a:ext cx="6873874" cy="168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2"/>
          <p:cNvSpPr>
            <a:spLocks noChangeArrowheads="1"/>
          </p:cNvSpPr>
          <p:nvPr/>
        </p:nvSpPr>
        <p:spPr bwMode="gray">
          <a:xfrm>
            <a:off x="1547286" y="1905000"/>
            <a:ext cx="9044514" cy="434340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7775575" cy="498475"/>
          </a:xfrm>
        </p:spPr>
        <p:txBody>
          <a:bodyPr/>
          <a:lstStyle/>
          <a:p>
            <a:r>
              <a:rPr lang="zh-CN" altLang="en-US" dirty="0" smtClean="0"/>
              <a:t>模板元素的调用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12926" y="2092326"/>
            <a:ext cx="8550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属性确定应调用的模板，即选取用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xsl:template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标记建立</a:t>
            </a:r>
            <a:r>
              <a:rPr lang="zh-CN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atch</a:t>
            </a:r>
            <a:r>
              <a:rPr lang="zh-CN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41670"/>
            <a:ext cx="6324600" cy="26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030" y="1724025"/>
            <a:ext cx="8839339" cy="437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812926" y="1047918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06031" y="1130239"/>
            <a:ext cx="7775575" cy="498475"/>
          </a:xfrm>
        </p:spPr>
        <p:txBody>
          <a:bodyPr/>
          <a:lstStyle/>
          <a:p>
            <a:r>
              <a:rPr lang="zh-CN" altLang="en-US" dirty="0" smtClean="0"/>
              <a:t>模板元素的调用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18" name="矩形 17">
            <a:hlinkClick r:id="rId4" action="ppaction://hlinkfile"/>
          </p:cNvPr>
          <p:cNvSpPr/>
          <p:nvPr/>
        </p:nvSpPr>
        <p:spPr>
          <a:xfrm>
            <a:off x="9076213" y="3444817"/>
            <a:ext cx="1219200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5" action="ppaction://hlinkpres?slideindex=1&amp;slidetitle="/>
              </a:rPr>
              <a:t>演示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  <a:hlinkClick r:id="rId5" action="ppaction://hlinkpres?slideindex=1&amp;slidetitle="/>
              </a:rPr>
              <a:t>xml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9" name="矩形 18">
            <a:hlinkClick r:id="rId4" action="ppaction://hlinkfile"/>
          </p:cNvPr>
          <p:cNvSpPr/>
          <p:nvPr/>
        </p:nvSpPr>
        <p:spPr>
          <a:xfrm>
            <a:off x="9067800" y="3943290"/>
            <a:ext cx="1227613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6" action="ppaction://hlinkfile"/>
              </a:rPr>
              <a:t>演示</a:t>
            </a:r>
            <a:r>
              <a:rPr kumimoji="1" lang="en-US" altLang="zh-CN" sz="2000" dirty="0" err="1" smtClean="0">
                <a:latin typeface="Heiti SC Light"/>
                <a:ea typeface="Heiti SC Light"/>
                <a:cs typeface="Heiti SC Light"/>
                <a:hlinkClick r:id="rId6" action="ppaction://hlinkfile"/>
              </a:rPr>
              <a:t>xsl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049978" y="3917951"/>
            <a:ext cx="5798622" cy="1873249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278147" y="2971800"/>
            <a:ext cx="5578474" cy="25400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</p:nvPr>
        </p:nvSpPr>
        <p:spPr>
          <a:xfrm>
            <a:off x="1812926" y="457200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5.1 </a:t>
            </a:r>
            <a:r>
              <a:rPr lang="zh-CN" altLang="en-US" dirty="0" smtClean="0">
                <a:cs typeface="楷体_GB2312"/>
              </a:rPr>
              <a:t>什么是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？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3774C471-C7CD-49C0-B172-79F9FD859179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9906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343025"/>
            <a:ext cx="3929759" cy="49815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939159" y="1409608"/>
            <a:ext cx="3647993" cy="307777"/>
            <a:chOff x="6918540" y="1560658"/>
            <a:chExt cx="3647993" cy="307777"/>
          </a:xfrm>
        </p:grpSpPr>
        <p:sp>
          <p:nvSpPr>
            <p:cNvPr id="17" name="矩形 16"/>
            <p:cNvSpPr/>
            <p:nvPr/>
          </p:nvSpPr>
          <p:spPr>
            <a:xfrm>
              <a:off x="9843258" y="1560658"/>
              <a:ext cx="723275" cy="30777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根节点</a:t>
              </a:r>
              <a:endParaRPr lang="zh-CN" altLang="en-US" sz="1400" dirty="0"/>
            </a:p>
          </p:txBody>
        </p:sp>
        <p:cxnSp>
          <p:nvCxnSpPr>
            <p:cNvPr id="18" name="直接箭头连接符 17"/>
            <p:cNvCxnSpPr>
              <a:stCxn id="17" idx="1"/>
            </p:cNvCxnSpPr>
            <p:nvPr/>
          </p:nvCxnSpPr>
          <p:spPr bwMode="auto">
            <a:xfrm flipH="1">
              <a:off x="6918540" y="1714547"/>
              <a:ext cx="292471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" name="右大括号 12"/>
          <p:cNvSpPr/>
          <p:nvPr/>
        </p:nvSpPr>
        <p:spPr bwMode="auto">
          <a:xfrm>
            <a:off x="5330473" y="1717385"/>
            <a:ext cx="457200" cy="1267115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78989" y="2197053"/>
            <a:ext cx="90281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张</a:t>
            </a:r>
            <a:r>
              <a:rPr lang="en-US" altLang="zh-CN" sz="1400" dirty="0" smtClean="0"/>
              <a:t>CD</a:t>
            </a:r>
            <a:endParaRPr lang="zh-CN" altLang="en-US" sz="1400" dirty="0"/>
          </a:p>
        </p:txBody>
      </p:sp>
      <p:sp>
        <p:nvSpPr>
          <p:cNvPr id="25" name="右大括号 24"/>
          <p:cNvSpPr/>
          <p:nvPr/>
        </p:nvSpPr>
        <p:spPr bwMode="auto">
          <a:xfrm>
            <a:off x="5297832" y="3241385"/>
            <a:ext cx="457200" cy="1267115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6348" y="3721053"/>
            <a:ext cx="90281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张</a:t>
            </a:r>
            <a:r>
              <a:rPr lang="en-US" altLang="zh-CN" sz="1400" dirty="0" smtClean="0"/>
              <a:t>CD</a:t>
            </a:r>
            <a:endParaRPr lang="zh-CN" altLang="en-US" sz="1400" dirty="0"/>
          </a:p>
        </p:txBody>
      </p:sp>
      <p:sp>
        <p:nvSpPr>
          <p:cNvPr id="27" name="右大括号 26"/>
          <p:cNvSpPr/>
          <p:nvPr/>
        </p:nvSpPr>
        <p:spPr bwMode="auto">
          <a:xfrm>
            <a:off x="5297832" y="4737100"/>
            <a:ext cx="457200" cy="1267115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46348" y="5216768"/>
            <a:ext cx="90281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/>
              <a:t>3</a:t>
            </a:r>
            <a:r>
              <a:rPr lang="zh-CN" altLang="en-US" sz="1400" dirty="0" smtClean="0"/>
              <a:t>张</a:t>
            </a:r>
            <a:r>
              <a:rPr lang="en-US" altLang="zh-CN" sz="1400" dirty="0" smtClean="0"/>
              <a:t>CD</a:t>
            </a:r>
            <a:endParaRPr lang="zh-CN" altLang="en-US" sz="14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049141" y="1063800"/>
            <a:ext cx="5529946" cy="830997"/>
            <a:chOff x="7279032" y="1560658"/>
            <a:chExt cx="5529946" cy="830997"/>
          </a:xfrm>
        </p:grpSpPr>
        <p:sp>
          <p:nvSpPr>
            <p:cNvPr id="30" name="矩形 29"/>
            <p:cNvSpPr/>
            <p:nvPr/>
          </p:nvSpPr>
          <p:spPr>
            <a:xfrm>
              <a:off x="9843258" y="1560658"/>
              <a:ext cx="2965720" cy="8309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此行说明该文档为一个</a:t>
              </a:r>
              <a:r>
                <a:rPr lang="en-US" altLang="zh-CN" sz="1600" dirty="0" smtClean="0"/>
                <a:t>XML</a:t>
              </a:r>
              <a:r>
                <a:rPr lang="zh-CN" altLang="en-US" sz="1600" dirty="0" smtClean="0"/>
                <a:t>文档，指明文档所遵循的版本和文字编码方式</a:t>
              </a:r>
              <a:endParaRPr lang="zh-CN" altLang="en-US" sz="1600" dirty="0"/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H="1">
              <a:off x="7279032" y="1704001"/>
              <a:ext cx="2564226" cy="9977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3276600" y="2905323"/>
            <a:ext cx="5092917" cy="307777"/>
            <a:chOff x="6191761" y="1560658"/>
            <a:chExt cx="5092917" cy="307777"/>
          </a:xfrm>
        </p:grpSpPr>
        <p:sp>
          <p:nvSpPr>
            <p:cNvPr id="5" name="矩形 4"/>
            <p:cNvSpPr/>
            <p:nvPr/>
          </p:nvSpPr>
          <p:spPr>
            <a:xfrm>
              <a:off x="9843258" y="1560658"/>
              <a:ext cx="1441420" cy="30777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ID</a:t>
              </a:r>
              <a:r>
                <a:rPr lang="zh-CN" altLang="en-US" sz="1400" dirty="0" smtClean="0"/>
                <a:t>为标记</a:t>
              </a:r>
              <a:r>
                <a:rPr lang="zh-CN" altLang="en-US" sz="1400" dirty="0"/>
                <a:t>的属性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>
              <a:off x="6191761" y="1668053"/>
              <a:ext cx="3651497" cy="18217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29271"/>
              </p:ext>
            </p:extLst>
          </p:nvPr>
        </p:nvGraphicFramePr>
        <p:xfrm>
          <a:off x="5342297" y="2374465"/>
          <a:ext cx="5798485" cy="3666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409"/>
                <a:gridCol w="1273202"/>
                <a:gridCol w="1042996"/>
                <a:gridCol w="962766"/>
                <a:gridCol w="962766"/>
                <a:gridCol w="606842"/>
                <a:gridCol w="618504"/>
              </a:tblGrid>
              <a:tr h="702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ID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TITLE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200" kern="100" dirty="0" smtClean="0">
                          <a:effectLst/>
                          <a:latin typeface="+mn-lt"/>
                        </a:rPr>
                        <a:t>ARTIST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COUNTRY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COMPANY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PRICE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YEAR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05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Empire Burlesque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Bob Dylan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USA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Columbia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10.90</a:t>
                      </a:r>
                      <a:endParaRPr lang="zh-CN" sz="12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1985</a:t>
                      </a:r>
                      <a:endParaRPr lang="zh-CN" sz="12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05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Hide your heart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Bonnie Tylor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UK</a:t>
                      </a:r>
                      <a:r>
                        <a:rPr lang="zh-CN" sz="1200" kern="100" dirty="0">
                          <a:effectLst/>
                          <a:latin typeface="+mn-lt"/>
                        </a:rPr>
                        <a:t> 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CBS Records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9.90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1988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6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Greatest Hits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Dolly Parton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USA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RCA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9.90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1982</a:t>
                      </a:r>
                      <a:endParaRPr lang="zh-CN" sz="12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5" name="燕尾形箭头 34"/>
          <p:cNvSpPr/>
          <p:nvPr/>
        </p:nvSpPr>
        <p:spPr bwMode="auto">
          <a:xfrm>
            <a:off x="3793547" y="4067298"/>
            <a:ext cx="1479244" cy="824492"/>
          </a:xfrm>
          <a:prstGeom prst="notched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47294" y="4325655"/>
            <a:ext cx="723275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数据表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93546" y="5955268"/>
            <a:ext cx="120300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chemeClr val="tx2"/>
                </a:solidFill>
              </a:rPr>
              <a:t>树形结构</a:t>
            </a:r>
            <a:endParaRPr lang="zh-CN" altLang="en-US" sz="1800" b="1" dirty="0">
              <a:solidFill>
                <a:schemeClr val="tx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27954" y="3972995"/>
            <a:ext cx="120300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chemeClr val="tx2"/>
                </a:solidFill>
              </a:rPr>
              <a:t>二维表格</a:t>
            </a:r>
            <a:endParaRPr lang="zh-CN" altLang="en-US" sz="1800" b="1" dirty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839430" y="1480360"/>
            <a:ext cx="1099729" cy="237025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839430" y="6108938"/>
            <a:ext cx="1099729" cy="241517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848168" y="2023317"/>
            <a:ext cx="2956307" cy="379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1828800" y="2206711"/>
            <a:ext cx="29718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V="1">
            <a:off x="1828800" y="2438399"/>
            <a:ext cx="29718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1828800" y="2590800"/>
            <a:ext cx="29718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V="1">
            <a:off x="1810722" y="2788403"/>
            <a:ext cx="29718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V="1">
            <a:off x="1839138" y="2956301"/>
            <a:ext cx="29718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385798" y="3337286"/>
            <a:ext cx="5754984" cy="551408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359967" y="4467813"/>
            <a:ext cx="5754984" cy="551408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359967" y="5373954"/>
            <a:ext cx="5754984" cy="551408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41" grpId="0" animBg="1"/>
      <p:bldP spid="42" grpId="0" animBg="1"/>
      <p:bldP spid="43" grpId="0" animBg="1"/>
      <p:bldP spid="2" grpId="0" animBg="1"/>
      <p:bldP spid="32" grpId="0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8239124" cy="498475"/>
          </a:xfrm>
        </p:spPr>
        <p:txBody>
          <a:bodyPr/>
          <a:lstStyle/>
          <a:p>
            <a:r>
              <a:rPr lang="en-US" altLang="zh-CN" dirty="0" smtClean="0"/>
              <a:t>XSL</a:t>
            </a:r>
            <a:r>
              <a:rPr lang="zh-CN" altLang="en-US" dirty="0" smtClean="0"/>
              <a:t>选择元素   </a:t>
            </a:r>
            <a:r>
              <a:rPr lang="zh-CN" altLang="zh-CN" sz="1800" kern="1200" dirty="0" smtClean="0">
                <a:solidFill>
                  <a:schemeClr val="tx1"/>
                </a:solidFill>
                <a:latin typeface="Arial" charset="0"/>
              </a:rPr>
              <a:t>用</a:t>
            </a:r>
            <a:r>
              <a:rPr lang="zh-CN" altLang="zh-CN" sz="1800" kern="1200" dirty="0">
                <a:solidFill>
                  <a:schemeClr val="tx1"/>
                </a:solidFill>
                <a:latin typeface="Arial" charset="0"/>
              </a:rPr>
              <a:t>选择的方式</a:t>
            </a:r>
            <a:r>
              <a:rPr lang="zh-CN" altLang="zh-CN" sz="1800" kern="1200" dirty="0" smtClean="0">
                <a:solidFill>
                  <a:schemeClr val="tx1"/>
                </a:solidFill>
                <a:latin typeface="Arial" charset="0"/>
              </a:rPr>
              <a:t>将</a:t>
            </a:r>
            <a:r>
              <a:rPr lang="zh-CN" altLang="en-US" sz="1800" kern="1200" dirty="0" smtClean="0">
                <a:solidFill>
                  <a:schemeClr val="tx1"/>
                </a:solidFill>
                <a:latin typeface="Arial" charset="0"/>
              </a:rPr>
              <a:t>满足条件的</a:t>
            </a:r>
            <a:r>
              <a:rPr lang="zh-CN" altLang="zh-CN" sz="1800" kern="1200" dirty="0" smtClean="0">
                <a:solidFill>
                  <a:schemeClr val="tx1"/>
                </a:solidFill>
                <a:latin typeface="Arial" charset="0"/>
              </a:rPr>
              <a:t>数据</a:t>
            </a:r>
            <a:r>
              <a:rPr lang="zh-CN" altLang="zh-CN" sz="1800" kern="1200" dirty="0">
                <a:solidFill>
                  <a:schemeClr val="tx1"/>
                </a:solidFill>
                <a:latin typeface="Arial" charset="0"/>
              </a:rPr>
              <a:t>从</a:t>
            </a:r>
            <a:r>
              <a:rPr lang="en-US" altLang="zh-CN" sz="1800" kern="1200" dirty="0">
                <a:solidFill>
                  <a:schemeClr val="tx1"/>
                </a:solidFill>
                <a:latin typeface="Arial" charset="0"/>
              </a:rPr>
              <a:t>XML</a:t>
            </a:r>
            <a:r>
              <a:rPr lang="zh-CN" altLang="zh-CN" sz="1800" kern="1200" dirty="0">
                <a:solidFill>
                  <a:schemeClr val="tx1"/>
                </a:solidFill>
                <a:latin typeface="Arial" charset="0"/>
              </a:rPr>
              <a:t>文档中提取出来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547286" y="1905000"/>
            <a:ext cx="9044514" cy="434340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343" y="2017277"/>
            <a:ext cx="7010400" cy="40549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3048000" y="2244556"/>
            <a:ext cx="1905000" cy="2700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48000" y="2741879"/>
            <a:ext cx="2057400" cy="45451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48000" y="3394935"/>
            <a:ext cx="2057400" cy="45451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048000" y="4650889"/>
            <a:ext cx="2438400" cy="142132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8239124" cy="498475"/>
          </a:xfrm>
        </p:spPr>
        <p:txBody>
          <a:bodyPr/>
          <a:lstStyle/>
          <a:p>
            <a:r>
              <a:rPr lang="en-US" altLang="zh-CN" dirty="0" smtClean="0"/>
              <a:t>XSL</a:t>
            </a:r>
            <a:r>
              <a:rPr lang="zh-CN" altLang="en-US" dirty="0"/>
              <a:t>常用运算符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97539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609600" y="1905000"/>
            <a:ext cx="10896600" cy="434340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46" y="2161821"/>
            <a:ext cx="7391400" cy="375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0" y="2347411"/>
            <a:ext cx="287655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矩形 22"/>
          <p:cNvSpPr/>
          <p:nvPr/>
        </p:nvSpPr>
        <p:spPr bwMode="auto">
          <a:xfrm>
            <a:off x="8408069" y="2290855"/>
            <a:ext cx="2973805" cy="3494485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477250" y="2743200"/>
            <a:ext cx="81915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630050" y="2940594"/>
            <a:ext cx="1275950" cy="1836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8619021" y="4383695"/>
            <a:ext cx="1275950" cy="1836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13" grpId="1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8239124" cy="498475"/>
          </a:xfrm>
        </p:spPr>
        <p:txBody>
          <a:bodyPr/>
          <a:lstStyle/>
          <a:p>
            <a:r>
              <a:rPr lang="en-US" altLang="zh-CN" dirty="0" smtClean="0"/>
              <a:t>XSL</a:t>
            </a:r>
            <a:r>
              <a:rPr lang="zh-CN" altLang="en-US" dirty="0"/>
              <a:t>常用运算符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97539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609600" y="1905000"/>
            <a:ext cx="10896600" cy="434340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46" y="2161821"/>
            <a:ext cx="7391400" cy="375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0" y="2347411"/>
            <a:ext cx="287655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044743" y="2559857"/>
            <a:ext cx="72390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&lt;xsl:for-each select="*/resume"&gt;</a:t>
            </a:r>
          </a:p>
          <a:p>
            <a:r>
              <a:rPr lang="zh-CN" altLang="en-US" sz="1600" dirty="0"/>
              <a:t>     说明：此处用通配符*代替了document</a:t>
            </a:r>
            <a:r>
              <a:rPr lang="zh-CN" altLang="en-US" sz="1600" dirty="0" smtClean="0"/>
              <a:t>元素</a:t>
            </a:r>
            <a:r>
              <a:rPr lang="zh-CN" altLang="en-US" sz="1600" dirty="0"/>
              <a:t>名称。对每个resume 循环</a:t>
            </a:r>
            <a:r>
              <a:rPr lang="zh-CN" altLang="en-US" sz="1600" dirty="0" smtClean="0"/>
              <a:t>处理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 bwMode="auto">
          <a:xfrm>
            <a:off x="948188" y="3240504"/>
            <a:ext cx="287054" cy="228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0200" y="4560108"/>
            <a:ext cx="5562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&lt;</a:t>
            </a:r>
            <a:r>
              <a:rPr lang="en-US" altLang="zh-CN" sz="1600" dirty="0" err="1"/>
              <a:t>xsl:for-each</a:t>
            </a:r>
            <a:r>
              <a:rPr lang="en-US" altLang="zh-CN" sz="1600" dirty="0"/>
              <a:t> select="/document/resume [grade &amp;</a:t>
            </a:r>
            <a:r>
              <a:rPr lang="en-US" altLang="zh-CN" sz="1600" dirty="0" err="1"/>
              <a:t>lt</a:t>
            </a:r>
            <a:r>
              <a:rPr lang="en-US" altLang="zh-CN" sz="1600" dirty="0"/>
              <a:t>; 60]"&gt;</a:t>
            </a:r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说明：</a:t>
            </a:r>
            <a:r>
              <a:rPr lang="en-US" altLang="zh-CN" sz="1600" dirty="0"/>
              <a:t>[ ]</a:t>
            </a:r>
            <a:r>
              <a:rPr lang="zh-CN" altLang="en-US" sz="1600" dirty="0"/>
              <a:t>表示选择条件，仅循环处理成绩</a:t>
            </a:r>
            <a:r>
              <a:rPr lang="en-US" altLang="zh-CN" sz="1600" dirty="0"/>
              <a:t>&lt;60</a:t>
            </a:r>
            <a:r>
              <a:rPr lang="zh-CN" altLang="en-US" sz="1600" dirty="0"/>
              <a:t>分的学生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948388" y="5181600"/>
            <a:ext cx="287054" cy="228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076173" y="3728882"/>
            <a:ext cx="287054" cy="228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37960" y="3983303"/>
            <a:ext cx="5562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&lt;</a:t>
            </a:r>
            <a:r>
              <a:rPr lang="en-US" altLang="zh-CN" sz="1600" dirty="0" err="1"/>
              <a:t>xsl:for-each</a:t>
            </a:r>
            <a:r>
              <a:rPr lang="en-US" altLang="zh-CN" sz="1600" dirty="0"/>
              <a:t> select="//resume [@id='008']"&gt;</a:t>
            </a:r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说明：对简历中具有</a:t>
            </a:r>
            <a:r>
              <a:rPr lang="en-US" altLang="zh-CN" sz="1600" dirty="0"/>
              <a:t>Id</a:t>
            </a:r>
            <a:r>
              <a:rPr lang="zh-CN" altLang="en-US" sz="1600" dirty="0"/>
              <a:t>属性编号为“</a:t>
            </a:r>
            <a:r>
              <a:rPr lang="en-US" altLang="zh-CN" sz="1600" dirty="0"/>
              <a:t>0008”</a:t>
            </a:r>
            <a:r>
              <a:rPr lang="zh-CN" altLang="en-US" sz="1600" dirty="0"/>
              <a:t>的人进行处理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5042536" y="2738808"/>
            <a:ext cx="287054" cy="228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049253" y="3226845"/>
            <a:ext cx="287054" cy="228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00284" y="4560108"/>
            <a:ext cx="5562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&lt;</a:t>
            </a:r>
            <a:r>
              <a:rPr lang="en-US" altLang="zh-CN" sz="1600" dirty="0" err="1"/>
              <a:t>xsl:for-each</a:t>
            </a:r>
            <a:r>
              <a:rPr lang="en-US" altLang="zh-CN" sz="1600" dirty="0"/>
              <a:t> select="*/resume [skill='Web</a:t>
            </a:r>
            <a:r>
              <a:rPr lang="zh-CN" altLang="en-US" sz="1600" dirty="0"/>
              <a:t>开发</a:t>
            </a:r>
            <a:r>
              <a:rPr lang="en-US" altLang="zh-CN" sz="1600" dirty="0"/>
              <a:t>']"&gt;</a:t>
            </a:r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说明：对简历中具有</a:t>
            </a:r>
            <a:r>
              <a:rPr lang="en-US" altLang="zh-CN" sz="1600" dirty="0"/>
              <a:t>"Web</a:t>
            </a:r>
            <a:r>
              <a:rPr lang="zh-CN" altLang="en-US" sz="1600" dirty="0"/>
              <a:t>开发</a:t>
            </a:r>
            <a:r>
              <a:rPr lang="en-US" altLang="zh-CN" sz="1600" dirty="0"/>
              <a:t>"</a:t>
            </a:r>
            <a:r>
              <a:rPr lang="zh-CN" altLang="en-US" sz="1600" dirty="0"/>
              <a:t>技能的所有人进行处理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5076173" y="5163660"/>
            <a:ext cx="287054" cy="228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00200" y="4561441"/>
            <a:ext cx="5701766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&lt;</a:t>
            </a:r>
            <a:r>
              <a:rPr lang="en-US" altLang="zh-CN" sz="1600" dirty="0" err="1"/>
              <a:t>xsl:for-each</a:t>
            </a:r>
            <a:r>
              <a:rPr lang="en-US" altLang="zh-CN" sz="1600" dirty="0"/>
              <a:t> select="*/resume [cellphone]"&gt;</a:t>
            </a:r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说明：对简历中具有“</a:t>
            </a:r>
            <a:r>
              <a:rPr lang="en-US" altLang="zh-CN" sz="1600" dirty="0"/>
              <a:t>cellphone”</a:t>
            </a:r>
            <a:r>
              <a:rPr lang="zh-CN" altLang="en-US" sz="1600" dirty="0"/>
              <a:t>元素的人进行处理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</a:t>
            </a:r>
            <a:r>
              <a:rPr lang="zh-CN" altLang="en-US" sz="1600" dirty="0" smtClean="0"/>
              <a:t>也</a:t>
            </a:r>
            <a:r>
              <a:rPr lang="zh-CN" altLang="en-US" sz="1600" dirty="0"/>
              <a:t>即对简历中提供了手机</a:t>
            </a:r>
            <a:r>
              <a:rPr lang="zh-CN" altLang="en-US" sz="1600" dirty="0" smtClean="0"/>
              <a:t>号码</a:t>
            </a:r>
            <a:r>
              <a:rPr lang="zh-CN" altLang="en-US" sz="1600" dirty="0"/>
              <a:t>的人进行处理。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8408069" y="2290855"/>
            <a:ext cx="2973805" cy="3494485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0" y="2347411"/>
            <a:ext cx="287655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矩形 24"/>
          <p:cNvSpPr/>
          <p:nvPr/>
        </p:nvSpPr>
        <p:spPr bwMode="auto">
          <a:xfrm>
            <a:off x="8630050" y="2940594"/>
            <a:ext cx="1275950" cy="1836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8619021" y="4383695"/>
            <a:ext cx="1275950" cy="1836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82995" y="1041708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82995" y="1127997"/>
            <a:ext cx="8239124" cy="498475"/>
          </a:xfrm>
        </p:spPr>
        <p:txBody>
          <a:bodyPr/>
          <a:lstStyle/>
          <a:p>
            <a:r>
              <a:rPr lang="en-US" altLang="zh-CN" dirty="0" smtClean="0"/>
              <a:t>XSL</a:t>
            </a:r>
            <a:r>
              <a:rPr lang="zh-CN" altLang="en-US" dirty="0" smtClean="0"/>
              <a:t>应用举例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85053"/>
            <a:ext cx="3651867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935" y="1520931"/>
            <a:ext cx="5343525" cy="2762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5179935" y="1216742"/>
            <a:ext cx="1143000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400" b="1" dirty="0" smtClean="0"/>
              <a:t>Ex_5_8.xsl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10287000" y="5181600"/>
            <a:ext cx="2364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10515600" y="2667000"/>
            <a:ext cx="0" cy="2514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9601200" y="2667000"/>
            <a:ext cx="9222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>
            <a:hlinkClick r:id="rId5" action="ppaction://hlinkfile"/>
          </p:cNvPr>
          <p:cNvSpPr/>
          <p:nvPr/>
        </p:nvSpPr>
        <p:spPr>
          <a:xfrm>
            <a:off x="3156532" y="4334179"/>
            <a:ext cx="1219200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6" action="ppaction://hlinkpres?slideindex=1&amp;slidetitle="/>
              </a:rPr>
              <a:t>演示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  <a:hlinkClick r:id="rId6" action="ppaction://hlinkpres?slideindex=1&amp;slidetitle="/>
              </a:rPr>
              <a:t>xml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1" name="矩形 20">
            <a:hlinkClick r:id="rId5" action="ppaction://hlinkfile"/>
          </p:cNvPr>
          <p:cNvSpPr/>
          <p:nvPr/>
        </p:nvSpPr>
        <p:spPr>
          <a:xfrm>
            <a:off x="7930400" y="3777331"/>
            <a:ext cx="1227613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7" action="ppaction://hlinkfile"/>
              </a:rPr>
              <a:t>演示</a:t>
            </a:r>
            <a:r>
              <a:rPr kumimoji="1" lang="en-US" altLang="zh-CN" sz="2000" dirty="0" err="1" smtClean="0">
                <a:latin typeface="Heiti SC Light"/>
                <a:ea typeface="Heiti SC Light"/>
                <a:cs typeface="Heiti SC Light"/>
                <a:hlinkClick r:id="rId7" action="ppaction://hlinkfile"/>
              </a:rPr>
              <a:t>xsl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052927" y="4470993"/>
            <a:ext cx="5251278" cy="1785104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0459" tIns="45720" rIns="90459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(1) &lt;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xsl:for-each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select="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*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/resume"&gt;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   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说明：此处用通配符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*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代替了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document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元素名称。对每个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resume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循环处理。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(2) &lt;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xsl:for-each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select="/document/resume [grade &amp;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lt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; 60]"&gt;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   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说明：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[ ]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表示选择条件，仅循环处理成绩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&lt;60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分的学生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(3) &lt;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xsl:for-each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select="//resume [@id='008']"&gt;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   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说明：对简历中具有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Id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属性编号为“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0008”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的人进行处理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(4) &lt;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xsl:for-each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select="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*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/resume [cellphone]"&gt;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   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说明：对简历中具有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“cellphone”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元素的人进行处理，也即对简历中提供了手机号  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仿宋_GB231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</a:t>
            </a:r>
            <a:r>
              <a:rPr lang="en-US" altLang="zh-CN" sz="1000" dirty="0" smtClean="0"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       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码的人进行处理。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(5) &lt;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xsl:for-each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select="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*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/resume [skill='Web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开发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']"&gt;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    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说明：对简历中具有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"Web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开发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"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仿宋_GB2312"/>
                <a:cs typeface="Courier New" panose="02070309020205020404" pitchFamily="49" charset="0"/>
              </a:rPr>
              <a:t>技能的所有人进行处理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89667" y="1790266"/>
            <a:ext cx="3657600" cy="19093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759456" y="2591331"/>
            <a:ext cx="3657600" cy="19093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76438" y="1312863"/>
            <a:ext cx="8239124" cy="498475"/>
          </a:xfrm>
        </p:spPr>
        <p:txBody>
          <a:bodyPr/>
          <a:lstStyle/>
          <a:p>
            <a:r>
              <a:rPr lang="en-US" altLang="zh-CN" dirty="0" smtClean="0"/>
              <a:t>XSL</a:t>
            </a:r>
            <a:r>
              <a:rPr lang="zh-CN" altLang="en-US" dirty="0" smtClean="0"/>
              <a:t>常用内置函数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600200" y="1782891"/>
            <a:ext cx="9044514" cy="4513262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XSL</a:t>
            </a:r>
            <a:r>
              <a:rPr lang="zh-CN" altLang="zh-CN" sz="1600" dirty="0">
                <a:solidFill>
                  <a:schemeClr val="bg1"/>
                </a:solidFill>
              </a:rPr>
              <a:t>提供了</a:t>
            </a:r>
            <a:r>
              <a:rPr lang="en-US" altLang="zh-CN" sz="1600" dirty="0">
                <a:solidFill>
                  <a:schemeClr val="bg1"/>
                </a:solidFill>
              </a:rPr>
              <a:t>100</a:t>
            </a:r>
            <a:r>
              <a:rPr lang="zh-CN" altLang="zh-CN" sz="1600" dirty="0">
                <a:solidFill>
                  <a:schemeClr val="bg1"/>
                </a:solidFill>
              </a:rPr>
              <a:t>多</a:t>
            </a:r>
            <a:r>
              <a:rPr lang="zh-CN" altLang="zh-CN" sz="1600" dirty="0" smtClean="0">
                <a:solidFill>
                  <a:schemeClr val="bg1"/>
                </a:solidFill>
              </a:rPr>
              <a:t>个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zh-CN" sz="1600" dirty="0" smtClean="0">
                <a:solidFill>
                  <a:schemeClr val="bg1"/>
                </a:solidFill>
              </a:rPr>
              <a:t>内置</a:t>
            </a:r>
            <a:r>
              <a:rPr lang="zh-CN" altLang="zh-CN" sz="1600" dirty="0">
                <a:solidFill>
                  <a:schemeClr val="bg1"/>
                </a:solidFill>
              </a:rPr>
              <a:t>函数，这些</a:t>
            </a:r>
            <a:r>
              <a:rPr lang="zh-CN" altLang="zh-CN" sz="1600" dirty="0" smtClean="0">
                <a:solidFill>
                  <a:schemeClr val="bg1"/>
                </a:solidFill>
              </a:rPr>
              <a:t>函数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zh-CN" sz="1600" dirty="0" smtClean="0">
                <a:solidFill>
                  <a:schemeClr val="bg1"/>
                </a:solidFill>
              </a:rPr>
              <a:t>大</a:t>
            </a:r>
            <a:r>
              <a:rPr lang="zh-CN" altLang="zh-CN" sz="1600" dirty="0">
                <a:solidFill>
                  <a:schemeClr val="bg1"/>
                </a:solidFill>
              </a:rPr>
              <a:t>大方便了开发者</a:t>
            </a:r>
            <a:r>
              <a:rPr lang="zh-CN" altLang="zh-CN" sz="1600" dirty="0" smtClean="0">
                <a:solidFill>
                  <a:schemeClr val="bg1"/>
                </a:solidFill>
              </a:rPr>
              <a:t>的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zh-CN" sz="1600" dirty="0" smtClean="0">
                <a:solidFill>
                  <a:schemeClr val="bg1"/>
                </a:solidFill>
              </a:rPr>
              <a:t>使用</a:t>
            </a:r>
            <a:r>
              <a:rPr lang="zh-CN" altLang="zh-CN" sz="1600" dirty="0">
                <a:solidFill>
                  <a:schemeClr val="bg1"/>
                </a:solidFill>
              </a:rPr>
              <a:t>，例如</a:t>
            </a:r>
            <a:r>
              <a:rPr lang="zh-CN" altLang="zh-CN" sz="1600" dirty="0" smtClean="0">
                <a:solidFill>
                  <a:schemeClr val="bg1"/>
                </a:solidFill>
              </a:rPr>
              <a:t>用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current</a:t>
            </a:r>
            <a:r>
              <a:rPr lang="en-US" altLang="zh-CN" sz="1600" dirty="0">
                <a:solidFill>
                  <a:schemeClr val="bg1"/>
                </a:solidFill>
              </a:rPr>
              <a:t>()</a:t>
            </a:r>
            <a:r>
              <a:rPr lang="zh-CN" altLang="zh-CN" sz="1600" dirty="0">
                <a:solidFill>
                  <a:schemeClr val="bg1"/>
                </a:solidFill>
              </a:rPr>
              <a:t>可获得</a:t>
            </a:r>
            <a:r>
              <a:rPr lang="zh-CN" altLang="zh-CN" sz="1600" dirty="0" smtClean="0">
                <a:solidFill>
                  <a:schemeClr val="bg1"/>
                </a:solidFill>
              </a:rPr>
              <a:t>当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zh-CN" sz="1600" dirty="0" smtClean="0">
                <a:solidFill>
                  <a:schemeClr val="bg1"/>
                </a:solidFill>
              </a:rPr>
              <a:t>前节</a:t>
            </a:r>
            <a:r>
              <a:rPr lang="zh-CN" altLang="zh-CN" sz="1600" dirty="0">
                <a:solidFill>
                  <a:schemeClr val="bg1"/>
                </a:solidFill>
              </a:rPr>
              <a:t>点，</a:t>
            </a:r>
            <a:r>
              <a:rPr lang="zh-CN" altLang="zh-CN" sz="1600" dirty="0" smtClean="0">
                <a:solidFill>
                  <a:schemeClr val="bg1"/>
                </a:solidFill>
              </a:rPr>
              <a:t>用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current-date</a:t>
            </a:r>
            <a:r>
              <a:rPr lang="en-US" altLang="zh-CN" sz="1600" dirty="0">
                <a:solidFill>
                  <a:schemeClr val="bg1"/>
                </a:solidFill>
              </a:rPr>
              <a:t>()</a:t>
            </a:r>
            <a:r>
              <a:rPr lang="zh-CN" altLang="zh-CN" sz="1600" dirty="0" smtClean="0">
                <a:solidFill>
                  <a:schemeClr val="bg1"/>
                </a:solidFill>
              </a:rPr>
              <a:t>、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current-time()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zh-CN" sz="1600" dirty="0" smtClean="0">
                <a:solidFill>
                  <a:schemeClr val="bg1"/>
                </a:solidFill>
              </a:rPr>
              <a:t>分别</a:t>
            </a:r>
            <a:r>
              <a:rPr lang="zh-CN" altLang="zh-CN" sz="1600" dirty="0">
                <a:solidFill>
                  <a:schemeClr val="bg1"/>
                </a:solidFill>
              </a:rPr>
              <a:t>用来返回</a:t>
            </a:r>
            <a:r>
              <a:rPr lang="zh-CN" altLang="zh-CN" sz="1600" dirty="0" smtClean="0">
                <a:solidFill>
                  <a:schemeClr val="bg1"/>
                </a:solidFill>
              </a:rPr>
              <a:t>当前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zh-CN" sz="1600" dirty="0" smtClean="0">
                <a:solidFill>
                  <a:schemeClr val="bg1"/>
                </a:solidFill>
              </a:rPr>
              <a:t>日期</a:t>
            </a:r>
            <a:r>
              <a:rPr lang="zh-CN" altLang="zh-CN" sz="1600" dirty="0">
                <a:solidFill>
                  <a:schemeClr val="bg1"/>
                </a:solidFill>
              </a:rPr>
              <a:t>和时间。</a:t>
            </a: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1928840"/>
            <a:ext cx="64293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76438" y="1312863"/>
            <a:ext cx="8239124" cy="498475"/>
          </a:xfrm>
        </p:spPr>
        <p:txBody>
          <a:bodyPr/>
          <a:lstStyle/>
          <a:p>
            <a:r>
              <a:rPr lang="en-US" altLang="zh-CN" dirty="0" smtClean="0"/>
              <a:t>XSL</a:t>
            </a:r>
            <a:r>
              <a:rPr lang="zh-CN" altLang="zh-CN" dirty="0" smtClean="0"/>
              <a:t>常用处理元素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600200" y="1782891"/>
            <a:ext cx="9044514" cy="4513262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zh-CN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653" y="2234090"/>
            <a:ext cx="7529607" cy="3639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911729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752600" y="943814"/>
            <a:ext cx="8239124" cy="498475"/>
          </a:xfrm>
        </p:spPr>
        <p:txBody>
          <a:bodyPr/>
          <a:lstStyle/>
          <a:p>
            <a:r>
              <a:rPr lang="en-US" altLang="zh-CN" dirty="0" smtClean="0"/>
              <a:t>XSL</a:t>
            </a:r>
            <a:r>
              <a:rPr lang="zh-CN" altLang="zh-CN" dirty="0" smtClean="0"/>
              <a:t>常用处理元素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600200" y="381170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066800" y="1325913"/>
            <a:ext cx="10210800" cy="5058525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855472"/>
            <a:ext cx="3876675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1424276"/>
            <a:ext cx="5431793" cy="479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hlinkClick r:id="rId5" action="ppaction://hlinkfile"/>
          </p:cNvPr>
          <p:cNvSpPr/>
          <p:nvPr/>
        </p:nvSpPr>
        <p:spPr>
          <a:xfrm>
            <a:off x="3718977" y="5462231"/>
            <a:ext cx="1219200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6" action="ppaction://hlinkpres?slideindex=1&amp;slidetitle="/>
              </a:rPr>
              <a:t>演示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  <a:hlinkClick r:id="rId6" action="ppaction://hlinkpres?slideindex=1&amp;slidetitle="/>
              </a:rPr>
              <a:t>xml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2" name="矩形 11">
            <a:hlinkClick r:id="rId5" action="ppaction://hlinkfile"/>
          </p:cNvPr>
          <p:cNvSpPr/>
          <p:nvPr/>
        </p:nvSpPr>
        <p:spPr>
          <a:xfrm>
            <a:off x="9468652" y="2256868"/>
            <a:ext cx="1070233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rIns="0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7" action="ppaction://hlinkfile"/>
              </a:rPr>
              <a:t>演示</a:t>
            </a:r>
            <a:r>
              <a:rPr kumimoji="1" lang="en-US" altLang="zh-CN" sz="2000" dirty="0" err="1" smtClean="0">
                <a:latin typeface="Heiti SC Light"/>
                <a:ea typeface="Heiti SC Light"/>
                <a:cs typeface="Heiti SC Light"/>
                <a:hlinkClick r:id="rId7" action="ppaction://hlinkfile"/>
              </a:rPr>
              <a:t>xsl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6029500" y="2573853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6065525" y="2959003"/>
            <a:ext cx="2164075" cy="127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6234550" y="3078153"/>
            <a:ext cx="2766750" cy="163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6324600" y="3200400"/>
            <a:ext cx="1905000" cy="4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6357850" y="3343100"/>
            <a:ext cx="1905000" cy="4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6248400" y="3733333"/>
            <a:ext cx="2133600" cy="244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6324600" y="4114800"/>
            <a:ext cx="2133600" cy="244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V="1">
            <a:off x="6248400" y="4778036"/>
            <a:ext cx="2971800" cy="225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V="1">
            <a:off x="6248400" y="4893425"/>
            <a:ext cx="2971800" cy="30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77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76438" y="1312863"/>
            <a:ext cx="8239124" cy="498475"/>
          </a:xfrm>
        </p:spPr>
        <p:txBody>
          <a:bodyPr/>
          <a:lstStyle/>
          <a:p>
            <a:r>
              <a:rPr lang="en-US" altLang="zh-CN" dirty="0" smtClean="0"/>
              <a:t>XSL</a:t>
            </a:r>
            <a:r>
              <a:rPr lang="zh-CN" altLang="en-US" dirty="0" smtClean="0"/>
              <a:t>应用例子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5.3 </a:t>
            </a:r>
            <a:r>
              <a:rPr lang="zh-CN" altLang="en-US" dirty="0">
                <a:cs typeface="楷体_GB2312"/>
              </a:rPr>
              <a:t>用</a:t>
            </a:r>
            <a:r>
              <a:rPr lang="en-US" altLang="zh-CN" dirty="0">
                <a:cs typeface="楷体_GB2312"/>
              </a:rPr>
              <a:t>XSL</a:t>
            </a:r>
            <a:r>
              <a:rPr lang="zh-CN" altLang="en-US" dirty="0">
                <a:cs typeface="楷体_GB2312"/>
              </a:rPr>
              <a:t>控制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文档在浏览器中的显示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gray">
          <a:xfrm>
            <a:off x="1549252" y="1812388"/>
            <a:ext cx="9044514" cy="4513262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innerShdw blurRad="63500" dist="50800" dir="18900000">
              <a:schemeClr val="accent2">
                <a:lumMod val="75000"/>
                <a:alpha val="50000"/>
              </a:schemeClr>
            </a:inn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" name="矩形 10">
            <a:hlinkClick r:id="rId3" action="ppaction://hlinkfile"/>
          </p:cNvPr>
          <p:cNvSpPr/>
          <p:nvPr/>
        </p:nvSpPr>
        <p:spPr>
          <a:xfrm>
            <a:off x="4424516" y="4072624"/>
            <a:ext cx="1458469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4" action="ppaction://hlinkpres?slideindex=1&amp;slidetitle="/>
              </a:rPr>
              <a:t>例子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  <a:hlinkClick r:id="rId4" action="ppaction://hlinkpres?slideindex=1&amp;slidetitle="/>
              </a:rPr>
              <a:t>1 xml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2" name="矩形 11">
            <a:hlinkClick r:id="rId3" action="ppaction://hlinkfile"/>
          </p:cNvPr>
          <p:cNvSpPr/>
          <p:nvPr/>
        </p:nvSpPr>
        <p:spPr>
          <a:xfrm>
            <a:off x="6187786" y="4072624"/>
            <a:ext cx="1432214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5" action="ppaction://hlinkfile"/>
              </a:rPr>
              <a:t>例子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  <a:hlinkClick r:id="rId5" action="ppaction://hlinkfile"/>
              </a:rPr>
              <a:t>1 </a:t>
            </a:r>
            <a:r>
              <a:rPr kumimoji="1" lang="en-US" altLang="zh-CN" sz="2000" dirty="0" err="1" smtClean="0">
                <a:latin typeface="Heiti SC Light"/>
                <a:ea typeface="Heiti SC Light"/>
                <a:cs typeface="Heiti SC Light"/>
                <a:hlinkClick r:id="rId5" action="ppaction://hlinkfile"/>
              </a:rPr>
              <a:t>xsl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gray">
          <a:xfrm>
            <a:off x="1998561" y="2232266"/>
            <a:ext cx="856816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800" dirty="0">
                <a:solidFill>
                  <a:schemeClr val="bg1"/>
                </a:solidFill>
              </a:rPr>
              <a:t>在学习</a:t>
            </a:r>
            <a:r>
              <a:rPr lang="en-US" altLang="zh-CN" sz="1800" dirty="0" smtClean="0">
                <a:solidFill>
                  <a:schemeClr val="bg1"/>
                </a:solidFill>
              </a:rPr>
              <a:t>XSL</a:t>
            </a:r>
            <a:r>
              <a:rPr lang="zh-CN" altLang="zh-CN" sz="1800" dirty="0" smtClean="0">
                <a:solidFill>
                  <a:schemeClr val="bg1"/>
                </a:solidFill>
              </a:rPr>
              <a:t>时</a:t>
            </a:r>
            <a:r>
              <a:rPr lang="zh-CN" altLang="zh-CN" sz="1800" dirty="0">
                <a:solidFill>
                  <a:schemeClr val="bg1"/>
                </a:solidFill>
              </a:rPr>
              <a:t>可以这样来理解</a:t>
            </a:r>
            <a:r>
              <a:rPr lang="en-US" altLang="zh-CN" sz="1800" dirty="0">
                <a:solidFill>
                  <a:schemeClr val="bg1"/>
                </a:solidFill>
              </a:rPr>
              <a:t>XSL</a:t>
            </a:r>
            <a:r>
              <a:rPr lang="zh-CN" altLang="zh-CN" sz="1800" dirty="0">
                <a:solidFill>
                  <a:schemeClr val="bg1"/>
                </a:solidFill>
              </a:rPr>
              <a:t>的应用，就是将</a:t>
            </a:r>
            <a:r>
              <a:rPr lang="en-US" altLang="zh-CN" sz="1800" dirty="0">
                <a:solidFill>
                  <a:schemeClr val="bg1"/>
                </a:solidFill>
              </a:rPr>
              <a:t>XML</a:t>
            </a:r>
            <a:r>
              <a:rPr lang="zh-CN" altLang="zh-CN" sz="1800" dirty="0">
                <a:solidFill>
                  <a:schemeClr val="bg1"/>
                </a:solidFill>
              </a:rPr>
              <a:t>源文档看成是数据库中的数据表，将</a:t>
            </a:r>
            <a:r>
              <a:rPr lang="en-US" altLang="zh-CN" sz="1800" dirty="0">
                <a:solidFill>
                  <a:schemeClr val="bg1"/>
                </a:solidFill>
              </a:rPr>
              <a:t>XSL</a:t>
            </a:r>
            <a:r>
              <a:rPr lang="zh-CN" altLang="zh-CN" sz="1800" dirty="0">
                <a:solidFill>
                  <a:schemeClr val="bg1"/>
                </a:solidFill>
              </a:rPr>
              <a:t>语言看成针对数据库操作的</a:t>
            </a:r>
            <a:r>
              <a:rPr lang="en-US" altLang="zh-CN" sz="1800" dirty="0">
                <a:solidFill>
                  <a:schemeClr val="bg1"/>
                </a:solidFill>
              </a:rPr>
              <a:t>SQL</a:t>
            </a:r>
            <a:r>
              <a:rPr lang="zh-CN" altLang="zh-CN" sz="1800" dirty="0">
                <a:solidFill>
                  <a:schemeClr val="bg1"/>
                </a:solidFill>
              </a:rPr>
              <a:t>语言，可以用</a:t>
            </a:r>
            <a:r>
              <a:rPr lang="en-US" altLang="zh-CN" sz="1800" dirty="0">
                <a:solidFill>
                  <a:schemeClr val="bg1"/>
                </a:solidFill>
              </a:rPr>
              <a:t>XSL</a:t>
            </a:r>
            <a:r>
              <a:rPr lang="zh-CN" altLang="zh-CN" sz="1800" dirty="0">
                <a:solidFill>
                  <a:schemeClr val="bg1"/>
                </a:solidFill>
              </a:rPr>
              <a:t>语言对</a:t>
            </a:r>
            <a:r>
              <a:rPr lang="en-US" altLang="zh-CN" sz="1800" dirty="0">
                <a:solidFill>
                  <a:schemeClr val="bg1"/>
                </a:solidFill>
              </a:rPr>
              <a:t>XML</a:t>
            </a:r>
            <a:r>
              <a:rPr lang="zh-CN" altLang="zh-CN" sz="1800" dirty="0">
                <a:solidFill>
                  <a:schemeClr val="bg1"/>
                </a:solidFill>
              </a:rPr>
              <a:t>源文档进行</a:t>
            </a:r>
            <a:r>
              <a:rPr lang="zh-CN" altLang="zh-CN" sz="1800" dirty="0" smtClean="0">
                <a:solidFill>
                  <a:schemeClr val="bg1"/>
                </a:solidFill>
              </a:rPr>
              <a:t>查询</a:t>
            </a:r>
            <a:r>
              <a:rPr lang="zh-CN" altLang="en-US" sz="1800" dirty="0">
                <a:solidFill>
                  <a:schemeClr val="bg1"/>
                </a:solidFill>
              </a:rPr>
              <a:t>等</a:t>
            </a:r>
            <a:r>
              <a:rPr lang="zh-CN" altLang="zh-CN" sz="1800" dirty="0" smtClean="0">
                <a:solidFill>
                  <a:schemeClr val="bg1"/>
                </a:solidFill>
              </a:rPr>
              <a:t>操作</a:t>
            </a:r>
            <a:r>
              <a:rPr lang="zh-CN" altLang="zh-CN" sz="1800" dirty="0">
                <a:solidFill>
                  <a:schemeClr val="bg1"/>
                </a:solidFill>
              </a:rPr>
              <a:t>，最后将处理的结果在浏览器中显示出来。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hlinkClick r:id="rId3" action="ppaction://hlinkfile"/>
          </p:cNvPr>
          <p:cNvSpPr/>
          <p:nvPr/>
        </p:nvSpPr>
        <p:spPr>
          <a:xfrm>
            <a:off x="4424516" y="4648200"/>
            <a:ext cx="1458469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6" action="ppaction://hlinkpres?slideindex=1&amp;slidetitle="/>
              </a:rPr>
              <a:t>例子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  <a:hlinkClick r:id="rId6" action="ppaction://hlinkpres?slideindex=1&amp;slidetitle="/>
              </a:rPr>
              <a:t>2 xml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5" name="矩形 14">
            <a:hlinkClick r:id="rId3" action="ppaction://hlinkfile"/>
          </p:cNvPr>
          <p:cNvSpPr/>
          <p:nvPr/>
        </p:nvSpPr>
        <p:spPr>
          <a:xfrm>
            <a:off x="6187786" y="4648200"/>
            <a:ext cx="1432214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7" action="ppaction://hlinkfile"/>
              </a:rPr>
              <a:t>例子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  <a:hlinkClick r:id="rId7" action="ppaction://hlinkfile"/>
              </a:rPr>
              <a:t>2 </a:t>
            </a:r>
            <a:r>
              <a:rPr kumimoji="1" lang="en-US" altLang="zh-CN" sz="2000" dirty="0" err="1" smtClean="0">
                <a:latin typeface="Heiti SC Light"/>
                <a:ea typeface="Heiti SC Light"/>
                <a:cs typeface="Heiti SC Light"/>
                <a:hlinkClick r:id="rId7" action="ppaction://hlinkfile"/>
              </a:rPr>
              <a:t>xsl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6" name="矩形 15">
            <a:hlinkClick r:id="rId3" action="ppaction://hlinkfile"/>
          </p:cNvPr>
          <p:cNvSpPr/>
          <p:nvPr/>
        </p:nvSpPr>
        <p:spPr>
          <a:xfrm>
            <a:off x="4419600" y="5238690"/>
            <a:ext cx="1458469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8" action="ppaction://hlinkpres?slideindex=1&amp;slidetitle="/>
              </a:rPr>
              <a:t>例子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  <a:hlinkClick r:id="rId8" action="ppaction://hlinkpres?slideindex=1&amp;slidetitle="/>
              </a:rPr>
              <a:t>3 xml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7" name="矩形 16">
            <a:hlinkClick r:id="rId3" action="ppaction://hlinkfile"/>
          </p:cNvPr>
          <p:cNvSpPr/>
          <p:nvPr/>
        </p:nvSpPr>
        <p:spPr>
          <a:xfrm>
            <a:off x="6182870" y="5238690"/>
            <a:ext cx="1432214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9" action="ppaction://hlinkfile"/>
              </a:rPr>
              <a:t>例子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  <a:hlinkClick r:id="rId9" action="ppaction://hlinkfile"/>
              </a:rPr>
              <a:t>3 </a:t>
            </a:r>
            <a:r>
              <a:rPr kumimoji="1" lang="en-US" altLang="zh-CN" sz="2000" dirty="0" err="1" smtClean="0">
                <a:latin typeface="Heiti SC Light"/>
                <a:ea typeface="Heiti SC Light"/>
                <a:cs typeface="Heiti SC Light"/>
                <a:hlinkClick r:id="rId9" action="ppaction://hlinkfile"/>
              </a:rPr>
              <a:t>xsl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644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1685926" y="381001"/>
            <a:ext cx="8245475" cy="498475"/>
          </a:xfrm>
        </p:spPr>
        <p:txBody>
          <a:bodyPr/>
          <a:lstStyle/>
          <a:p>
            <a:r>
              <a:rPr lang="zh-CN" altLang="en-US" smtClean="0">
                <a:cs typeface="楷体_GB2312"/>
              </a:rPr>
              <a:t>本章内容</a:t>
            </a: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FC7520C5-FACD-4C1D-8E12-F26706C70C62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内容占位符 1"/>
          <p:cNvSpPr>
            <a:spLocks noGrp="1"/>
          </p:cNvSpPr>
          <p:nvPr>
            <p:ph idx="1"/>
          </p:nvPr>
        </p:nvSpPr>
        <p:spPr>
          <a:xfrm>
            <a:off x="2139951" y="1143000"/>
            <a:ext cx="7775575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5.1 </a:t>
            </a:r>
            <a:r>
              <a:rPr lang="zh-CN" altLang="en-US" sz="2000" smtClean="0"/>
              <a:t>什么是</a:t>
            </a:r>
            <a:r>
              <a:rPr lang="en-US" altLang="zh-CN" sz="2000" smtClean="0"/>
              <a:t>XML</a:t>
            </a:r>
            <a:r>
              <a:rPr lang="zh-CN" altLang="en-US" sz="2000" smtClean="0"/>
              <a:t>？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5.2 </a:t>
            </a:r>
            <a:r>
              <a:rPr lang="zh-CN" altLang="en-US" sz="2000" dirty="0"/>
              <a:t>用</a:t>
            </a:r>
            <a:r>
              <a:rPr lang="en-US" altLang="zh-CN" sz="2000" dirty="0"/>
              <a:t>CSS</a:t>
            </a:r>
            <a:r>
              <a:rPr lang="zh-CN" altLang="en-US" sz="2000" dirty="0"/>
              <a:t>控制</a:t>
            </a:r>
            <a:r>
              <a:rPr lang="en-US" altLang="zh-CN" sz="2000" dirty="0"/>
              <a:t>XML</a:t>
            </a:r>
            <a:r>
              <a:rPr lang="zh-CN" altLang="en-US" sz="2000" dirty="0"/>
              <a:t>文档在浏览器中的显示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5.3 </a:t>
            </a:r>
            <a:r>
              <a:rPr lang="zh-CN" altLang="en-US" sz="2000" dirty="0"/>
              <a:t>用</a:t>
            </a:r>
            <a:r>
              <a:rPr lang="en-US" altLang="zh-CN" sz="2000" dirty="0"/>
              <a:t>XSL</a:t>
            </a:r>
            <a:r>
              <a:rPr lang="zh-CN" altLang="en-US" sz="2000" dirty="0"/>
              <a:t>控制</a:t>
            </a:r>
            <a:r>
              <a:rPr lang="en-US" altLang="zh-CN" sz="2000" dirty="0"/>
              <a:t>XML</a:t>
            </a:r>
            <a:r>
              <a:rPr lang="zh-CN" altLang="en-US" sz="2000" dirty="0"/>
              <a:t>文档在浏览器中的显示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5.4 XML DOM</a:t>
            </a:r>
            <a:r>
              <a:rPr lang="zh-CN" altLang="en-US" b="1" dirty="0" smtClean="0"/>
              <a:t>编程基础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5.5 XML</a:t>
            </a:r>
            <a:r>
              <a:rPr lang="zh-CN" altLang="en-US" sz="2000" dirty="0"/>
              <a:t>与数据库</a:t>
            </a:r>
          </a:p>
        </p:txBody>
      </p:sp>
    </p:spTree>
    <p:extLst>
      <p:ext uri="{BB962C8B-B14F-4D97-AF65-F5344CB8AC3E}">
        <p14:creationId xmlns:p14="http://schemas.microsoft.com/office/powerpoint/2010/main" val="337313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5.4 XML DOM</a:t>
            </a:r>
            <a:r>
              <a:rPr lang="zh-CN" altLang="en-US" dirty="0" smtClean="0">
                <a:cs typeface="楷体_GB2312"/>
              </a:rPr>
              <a:t>编程基础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1676400" y="1073965"/>
            <a:ext cx="7775575" cy="498475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</a:pPr>
            <a:r>
              <a:rPr lang="en-US" altLang="zh-CN" dirty="0" smtClean="0"/>
              <a:t>XML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 bwMode="auto">
          <a:xfrm>
            <a:off x="5852514" y="2133600"/>
            <a:ext cx="4967886" cy="36618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252" y="2181338"/>
            <a:ext cx="2701117" cy="3472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组合 17"/>
          <p:cNvGrpSpPr/>
          <p:nvPr/>
        </p:nvGrpSpPr>
        <p:grpSpPr>
          <a:xfrm>
            <a:off x="6204329" y="3423195"/>
            <a:ext cx="4091515" cy="1981200"/>
            <a:chOff x="1610631" y="2373369"/>
            <a:chExt cx="4117489" cy="203417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3" name="圆角矩形 22"/>
            <p:cNvSpPr/>
            <p:nvPr/>
          </p:nvSpPr>
          <p:spPr bwMode="auto">
            <a:xfrm>
              <a:off x="3142626" y="2373369"/>
              <a:ext cx="914400" cy="381000"/>
            </a:xfrm>
            <a:prstGeom prst="round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HTML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直接连接符 23"/>
            <p:cNvCxnSpPr>
              <a:stCxn id="23" idx="2"/>
            </p:cNvCxnSpPr>
            <p:nvPr/>
          </p:nvCxnSpPr>
          <p:spPr bwMode="auto">
            <a:xfrm flipH="1">
              <a:off x="3094220" y="2754369"/>
              <a:ext cx="505606" cy="355923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>
              <a:stCxn id="23" idx="2"/>
            </p:cNvCxnSpPr>
            <p:nvPr/>
          </p:nvCxnSpPr>
          <p:spPr bwMode="auto">
            <a:xfrm>
              <a:off x="3599826" y="2754369"/>
              <a:ext cx="505606" cy="432123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圆角矩形 25"/>
            <p:cNvSpPr/>
            <p:nvPr/>
          </p:nvSpPr>
          <p:spPr bwMode="auto">
            <a:xfrm>
              <a:off x="2456826" y="3124200"/>
              <a:ext cx="914400" cy="381000"/>
            </a:xfrm>
            <a:prstGeom prst="round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HEAD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599826" y="3200400"/>
              <a:ext cx="914400" cy="381000"/>
            </a:xfrm>
            <a:prstGeom prst="round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en-US" altLang="zh-CN" sz="1600" dirty="0">
                  <a:latin typeface="Arial" charset="0"/>
                </a:rPr>
                <a:t>b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ody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 flipH="1">
              <a:off x="2088783" y="3505200"/>
              <a:ext cx="578217" cy="446031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endCxn id="31" idx="0"/>
            </p:cNvCxnSpPr>
            <p:nvPr/>
          </p:nvCxnSpPr>
          <p:spPr bwMode="auto">
            <a:xfrm flipH="1">
              <a:off x="2511643" y="3543878"/>
              <a:ext cx="170148" cy="45008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圆角矩形 29"/>
            <p:cNvSpPr/>
            <p:nvPr/>
          </p:nvSpPr>
          <p:spPr bwMode="auto">
            <a:xfrm>
              <a:off x="1610631" y="3951231"/>
              <a:ext cx="481798" cy="367092"/>
            </a:xfrm>
            <a:prstGeom prst="round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title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2215676" y="3993964"/>
              <a:ext cx="591933" cy="324359"/>
            </a:xfrm>
            <a:prstGeom prst="round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>
                  <a:latin typeface="Arial" charset="0"/>
                </a:rPr>
                <a:t>script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直接连接符 31"/>
            <p:cNvCxnSpPr>
              <a:stCxn id="27" idx="2"/>
              <a:endCxn id="34" idx="0"/>
            </p:cNvCxnSpPr>
            <p:nvPr/>
          </p:nvCxnSpPr>
          <p:spPr bwMode="auto">
            <a:xfrm flipH="1">
              <a:off x="3198706" y="3581400"/>
              <a:ext cx="858320" cy="436311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>
              <a:stCxn id="27" idx="2"/>
              <a:endCxn id="35" idx="0"/>
            </p:cNvCxnSpPr>
            <p:nvPr/>
          </p:nvCxnSpPr>
          <p:spPr bwMode="auto">
            <a:xfrm flipH="1">
              <a:off x="3919383" y="3581400"/>
              <a:ext cx="137643" cy="478713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圆角矩形 33"/>
            <p:cNvSpPr/>
            <p:nvPr/>
          </p:nvSpPr>
          <p:spPr bwMode="auto">
            <a:xfrm>
              <a:off x="2986949" y="4017711"/>
              <a:ext cx="423514" cy="333525"/>
            </a:xfrm>
            <a:prstGeom prst="round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H3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3528047" y="4060113"/>
              <a:ext cx="782672" cy="272769"/>
            </a:xfrm>
            <a:prstGeom prst="round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>
                  <a:latin typeface="Arial" charset="0"/>
                </a:rPr>
                <a:t>Button1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直接连接符 35"/>
            <p:cNvCxnSpPr>
              <a:stCxn id="27" idx="2"/>
              <a:endCxn id="37" idx="0"/>
            </p:cNvCxnSpPr>
            <p:nvPr/>
          </p:nvCxnSpPr>
          <p:spPr bwMode="auto">
            <a:xfrm>
              <a:off x="4057026" y="3581400"/>
              <a:ext cx="592126" cy="48322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圆角矩形 36"/>
            <p:cNvSpPr/>
            <p:nvPr/>
          </p:nvSpPr>
          <p:spPr bwMode="auto">
            <a:xfrm>
              <a:off x="4413387" y="4064628"/>
              <a:ext cx="471529" cy="326885"/>
            </a:xfrm>
            <a:prstGeom prst="round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myP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直接连接符 37"/>
            <p:cNvCxnSpPr>
              <a:stCxn id="27" idx="2"/>
            </p:cNvCxnSpPr>
            <p:nvPr/>
          </p:nvCxnSpPr>
          <p:spPr bwMode="auto">
            <a:xfrm>
              <a:off x="4057026" y="3581400"/>
              <a:ext cx="1134578" cy="574743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圆角矩形 38"/>
            <p:cNvSpPr/>
            <p:nvPr/>
          </p:nvSpPr>
          <p:spPr bwMode="auto">
            <a:xfrm>
              <a:off x="4945448" y="4134777"/>
              <a:ext cx="782672" cy="272769"/>
            </a:xfrm>
            <a:prstGeom prst="round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>
                  <a:latin typeface="Arial" charset="0"/>
                </a:rPr>
                <a:t>myDIV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574082" y="2513997"/>
            <a:ext cx="1005403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树型结构</a:t>
            </a:r>
            <a:endParaRPr lang="zh-CN" altLang="en-US" sz="1600" dirty="0"/>
          </a:p>
        </p:txBody>
      </p:sp>
      <p:sp>
        <p:nvSpPr>
          <p:cNvPr id="41" name="右箭头 40"/>
          <p:cNvSpPr/>
          <p:nvPr/>
        </p:nvSpPr>
        <p:spPr bwMode="auto">
          <a:xfrm>
            <a:off x="5108369" y="3762621"/>
            <a:ext cx="744145" cy="577389"/>
          </a:xfrm>
          <a:prstGeom prst="rightArrow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015407" y="3423195"/>
            <a:ext cx="595035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Heiti SC Light"/>
                <a:ea typeface="Heiti SC Light"/>
                <a:cs typeface="Heiti SC Light"/>
              </a:rPr>
              <a:t>节点</a:t>
            </a:r>
            <a:endParaRPr lang="zh-CN" altLang="en-US" sz="16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008" y="1502739"/>
            <a:ext cx="8915400" cy="4830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2883431" y="2814086"/>
            <a:ext cx="6758568" cy="1714583"/>
            <a:chOff x="2342" y="887"/>
            <a:chExt cx="2785" cy="388"/>
          </a:xfrm>
        </p:grpSpPr>
        <p:sp>
          <p:nvSpPr>
            <p:cNvPr id="44" name="AutoShape 22"/>
            <p:cNvSpPr>
              <a:spLocks noChangeArrowheads="1"/>
            </p:cNvSpPr>
            <p:nvPr/>
          </p:nvSpPr>
          <p:spPr bwMode="gray">
            <a:xfrm>
              <a:off x="2342" y="887"/>
              <a:ext cx="2785" cy="388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gray">
            <a:xfrm>
              <a:off x="2393" y="928"/>
              <a:ext cx="262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342900" indent="-342900" algn="just" eaLnBrk="1" hangingPunct="1">
                <a:buFont typeface="Wingdings" panose="05000000000000000000" pitchFamily="2" charset="2"/>
                <a:buChar char="l"/>
              </a:pPr>
              <a:r>
                <a:rPr lang="zh-CN" altLang="en-US" sz="1800" b="0" dirty="0">
                  <a:latin typeface="宋体" panose="02010600030101010101" pitchFamily="2" charset="-122"/>
                </a:rPr>
                <a:t>对于</a:t>
              </a:r>
              <a:r>
                <a:rPr lang="en-US" altLang="zh-CN" sz="1800" b="0" dirty="0">
                  <a:latin typeface="宋体" panose="02010600030101010101" pitchFamily="2" charset="-122"/>
                </a:rPr>
                <a:t>XML</a:t>
              </a:r>
              <a:r>
                <a:rPr lang="zh-CN" altLang="zh-CN" sz="1800" b="0" dirty="0">
                  <a:latin typeface="宋体" panose="02010600030101010101" pitchFamily="2" charset="-122"/>
                </a:rPr>
                <a:t>文档，</a:t>
              </a:r>
              <a:r>
                <a:rPr lang="zh-CN" altLang="en-US" sz="1800" b="0" dirty="0">
                  <a:latin typeface="宋体" panose="02010600030101010101" pitchFamily="2" charset="-122"/>
                </a:rPr>
                <a:t>可利用</a:t>
              </a:r>
              <a:r>
                <a:rPr lang="en-US" altLang="zh-CN" sz="1800" b="0" dirty="0">
                  <a:latin typeface="宋体" panose="02010600030101010101" pitchFamily="2" charset="-122"/>
                </a:rPr>
                <a:t>CSS</a:t>
              </a:r>
              <a:r>
                <a:rPr lang="zh-CN" altLang="en-US" sz="1800" b="0" dirty="0">
                  <a:latin typeface="宋体" panose="02010600030101010101" pitchFamily="2" charset="-122"/>
                </a:rPr>
                <a:t>的样式或</a:t>
              </a:r>
              <a:r>
                <a:rPr lang="en-US" altLang="zh-CN" sz="1800" b="0" dirty="0">
                  <a:latin typeface="宋体" panose="02010600030101010101" pitchFamily="2" charset="-122"/>
                </a:rPr>
                <a:t>XSLT</a:t>
              </a:r>
              <a:r>
                <a:rPr lang="zh-CN" altLang="en-US" sz="1800" b="0" dirty="0">
                  <a:latin typeface="宋体" panose="02010600030101010101" pitchFamily="2" charset="-122"/>
                </a:rPr>
                <a:t>格式转换后</a:t>
              </a:r>
              <a:r>
                <a:rPr lang="zh-CN" altLang="zh-CN" sz="1800" b="0" dirty="0">
                  <a:latin typeface="宋体" panose="02010600030101010101" pitchFamily="2" charset="-122"/>
                </a:rPr>
                <a:t>利用浏览器解析和浏览它，如何对</a:t>
              </a:r>
              <a:r>
                <a:rPr lang="en-US" altLang="zh-CN" sz="1800" b="0" dirty="0">
                  <a:latin typeface="宋体" panose="02010600030101010101" pitchFamily="2" charset="-122"/>
                </a:rPr>
                <a:t>XML</a:t>
              </a:r>
              <a:r>
                <a:rPr lang="zh-CN" altLang="zh-CN" sz="1800" b="0" dirty="0">
                  <a:latin typeface="宋体" panose="02010600030101010101" pitchFamily="2" charset="-122"/>
                </a:rPr>
                <a:t>文档进行数据的添加、删除</a:t>
              </a:r>
              <a:r>
                <a:rPr lang="zh-CN" altLang="zh-CN" sz="1800" b="0" dirty="0" smtClean="0">
                  <a:latin typeface="宋体" panose="02010600030101010101" pitchFamily="2" charset="-122"/>
                </a:rPr>
                <a:t>、</a:t>
              </a:r>
              <a:r>
                <a:rPr lang="zh-CN" altLang="en-US" sz="1800" b="0" dirty="0" smtClean="0">
                  <a:latin typeface="宋体" panose="02010600030101010101" pitchFamily="2" charset="-122"/>
                </a:rPr>
                <a:t>修改、</a:t>
              </a:r>
              <a:r>
                <a:rPr lang="zh-CN" altLang="zh-CN" sz="1800" b="0" dirty="0" smtClean="0">
                  <a:latin typeface="宋体" panose="02010600030101010101" pitchFamily="2" charset="-122"/>
                </a:rPr>
                <a:t>查询</a:t>
              </a:r>
              <a:r>
                <a:rPr lang="zh-CN" altLang="zh-CN" sz="1800" b="0" dirty="0">
                  <a:latin typeface="宋体" panose="02010600030101010101" pitchFamily="2" charset="-122"/>
                </a:rPr>
                <a:t>等操作</a:t>
              </a:r>
              <a:r>
                <a:rPr lang="zh-CN" altLang="en-US" sz="1800" b="0" dirty="0">
                  <a:latin typeface="宋体" panose="02010600030101010101" pitchFamily="2" charset="-122"/>
                </a:rPr>
                <a:t>，就需要使用</a:t>
              </a:r>
              <a:r>
                <a:rPr lang="en-US" altLang="zh-CN" sz="1800" b="0" dirty="0"/>
                <a:t>XML</a:t>
              </a:r>
              <a:r>
                <a:rPr lang="zh-CN" altLang="en-US" sz="1800" b="0" dirty="0"/>
                <a:t> </a:t>
              </a:r>
              <a:r>
                <a:rPr lang="en-US" altLang="zh-CN" sz="1800" b="0" dirty="0"/>
                <a:t>DOM</a:t>
              </a:r>
              <a:r>
                <a:rPr lang="zh-CN" altLang="en-US" sz="1800" b="0" dirty="0"/>
                <a:t>技术了</a:t>
              </a:r>
              <a:r>
                <a:rPr lang="zh-CN" altLang="zh-CN" sz="1800" b="0" dirty="0" smtClean="0">
                  <a:latin typeface="宋体" panose="02010600030101010101" pitchFamily="2" charset="-122"/>
                </a:rPr>
                <a:t>。</a:t>
              </a:r>
              <a:r>
                <a:rPr lang="en-US" altLang="zh-CN" sz="1800" b="0" dirty="0"/>
                <a:t> XML</a:t>
              </a:r>
              <a:r>
                <a:rPr lang="zh-CN" altLang="en-US" sz="1800" b="0" dirty="0"/>
                <a:t> </a:t>
              </a:r>
              <a:r>
                <a:rPr lang="en-US" altLang="zh-CN" sz="1800" b="0" dirty="0" smtClean="0"/>
                <a:t>DOM</a:t>
              </a:r>
              <a:r>
                <a:rPr lang="zh-CN" altLang="en-US" sz="1800" b="0" dirty="0" smtClean="0"/>
                <a:t>实际上就是</a:t>
              </a:r>
              <a:r>
                <a:rPr lang="zh-CN" altLang="zh-CN" sz="1800" dirty="0" smtClean="0">
                  <a:latin typeface="Arial" charset="0"/>
                </a:rPr>
                <a:t>访问</a:t>
              </a:r>
              <a:r>
                <a:rPr lang="en-US" altLang="zh-CN" sz="1800" dirty="0">
                  <a:latin typeface="Arial" charset="0"/>
                </a:rPr>
                <a:t>XML</a:t>
              </a:r>
              <a:r>
                <a:rPr lang="zh-CN" altLang="zh-CN" sz="1800" dirty="0">
                  <a:latin typeface="Arial" charset="0"/>
                </a:rPr>
                <a:t>文档的标准应用程序</a:t>
              </a:r>
              <a:r>
                <a:rPr lang="zh-CN" altLang="zh-CN" sz="1800" dirty="0" smtClean="0">
                  <a:latin typeface="Arial" charset="0"/>
                </a:rPr>
                <a:t>接口</a:t>
              </a:r>
              <a:r>
                <a:rPr lang="zh-CN" altLang="en-US" sz="1800" dirty="0" smtClean="0">
                  <a:latin typeface="Arial" charset="0"/>
                </a:rPr>
                <a:t>。</a:t>
              </a:r>
              <a:r>
                <a:rPr lang="zh-CN" altLang="en-US" sz="1800" b="0" dirty="0" smtClean="0">
                  <a:latin typeface="宋体" panose="02010600030101010101" pitchFamily="2" charset="-122"/>
                </a:rPr>
                <a:t>先</a:t>
              </a:r>
              <a:r>
                <a:rPr lang="zh-CN" altLang="en-US" sz="1800" b="0" dirty="0">
                  <a:latin typeface="宋体" panose="02010600030101010101" pitchFamily="2" charset="-122"/>
                </a:rPr>
                <a:t>看例子。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1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5.1 </a:t>
            </a:r>
            <a:r>
              <a:rPr lang="zh-CN" altLang="en-US" dirty="0" smtClean="0">
                <a:cs typeface="楷体_GB2312"/>
              </a:rPr>
              <a:t>什么是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？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3774C471-C7CD-49C0-B172-79F9FD859179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0668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1" name="内容占位符 1"/>
          <p:cNvSpPr>
            <a:spLocks noGrp="1"/>
          </p:cNvSpPr>
          <p:nvPr>
            <p:ph idx="1"/>
          </p:nvPr>
        </p:nvSpPr>
        <p:spPr>
          <a:xfrm>
            <a:off x="1495425" y="1066800"/>
            <a:ext cx="6019800" cy="470862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altLang="zh-CN" sz="2000" dirty="0"/>
              <a:t>XML </a:t>
            </a:r>
            <a:r>
              <a:rPr lang="en-US" altLang="zh-CN" sz="1800" dirty="0" smtClean="0"/>
              <a:t> Extensible </a:t>
            </a:r>
            <a:r>
              <a:rPr lang="en-US" altLang="zh-CN" sz="1800" dirty="0"/>
              <a:t>Markup </a:t>
            </a:r>
            <a:r>
              <a:rPr lang="en-US" altLang="zh-CN" sz="1800" dirty="0" smtClean="0"/>
              <a:t>Language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可</a:t>
            </a:r>
            <a:r>
              <a:rPr lang="zh-CN" altLang="en-US" sz="1800" dirty="0"/>
              <a:t>扩展标记</a:t>
            </a:r>
            <a:r>
              <a:rPr lang="zh-CN" altLang="en-US" sz="1800" dirty="0" smtClean="0"/>
              <a:t>语言</a:t>
            </a:r>
            <a:endParaRPr lang="zh-CN" altLang="en-US" sz="1800" dirty="0"/>
          </a:p>
        </p:txBody>
      </p:sp>
      <p:sp>
        <p:nvSpPr>
          <p:cNvPr id="24582" name="文本框 3"/>
          <p:cNvSpPr txBox="1">
            <a:spLocks noChangeArrowheads="1"/>
          </p:cNvSpPr>
          <p:nvPr/>
        </p:nvSpPr>
        <p:spPr bwMode="auto">
          <a:xfrm>
            <a:off x="5284716" y="1568658"/>
            <a:ext cx="5312250" cy="12464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XML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是一种类似于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HTML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的标记语言</a:t>
            </a:r>
            <a:endParaRPr lang="en-US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XML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是用来描述数据的</a:t>
            </a:r>
            <a:endParaRPr lang="en-US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XML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标记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非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预先定义，须自行定义标记</a:t>
            </a:r>
            <a:endParaRPr lang="en-US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25" y="1577448"/>
            <a:ext cx="3076575" cy="486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591" name="Picture 15" descr="http://images.cnitblog.com/blog/573806/201402/2420470045050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062" y="4679762"/>
            <a:ext cx="867205" cy="867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 4"/>
          <p:cNvSpPr/>
          <p:nvPr/>
        </p:nvSpPr>
        <p:spPr>
          <a:xfrm>
            <a:off x="3221581" y="1734125"/>
            <a:ext cx="1082348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标记的属性</a:t>
            </a:r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 bwMode="auto">
          <a:xfrm flipH="1">
            <a:off x="2743200" y="1888014"/>
            <a:ext cx="478381" cy="1049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矩形 9">
            <a:hlinkClick r:id="rId5" action="ppaction://hlinkfile"/>
          </p:cNvPr>
          <p:cNvSpPr/>
          <p:nvPr/>
        </p:nvSpPr>
        <p:spPr>
          <a:xfrm>
            <a:off x="9961412" y="5715000"/>
            <a:ext cx="906477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Heiti SC Light"/>
                <a:ea typeface="Heiti SC Light"/>
                <a:cs typeface="Heiti SC Light"/>
                <a:hlinkClick r:id="rId6" action="ppaction://hlinkpres?slideindex=1&amp;slidetitle="/>
              </a:rPr>
              <a:t>演示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212" y="2982278"/>
            <a:ext cx="2990850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左右箭头 10"/>
          <p:cNvSpPr/>
          <p:nvPr/>
        </p:nvSpPr>
        <p:spPr bwMode="auto">
          <a:xfrm>
            <a:off x="4703889" y="4656165"/>
            <a:ext cx="1986452" cy="4572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03889" y="3607274"/>
            <a:ext cx="595035" cy="3385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属性</a:t>
            </a:r>
            <a:endParaRPr lang="zh-CN" altLang="en-US" sz="1600" dirty="0"/>
          </a:p>
        </p:txBody>
      </p:sp>
      <p:sp>
        <p:nvSpPr>
          <p:cNvPr id="15" name="燕尾形箭头 14"/>
          <p:cNvSpPr/>
          <p:nvPr/>
        </p:nvSpPr>
        <p:spPr bwMode="auto">
          <a:xfrm>
            <a:off x="5374512" y="3655868"/>
            <a:ext cx="669981" cy="210588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95306" y="3607273"/>
            <a:ext cx="595035" cy="3385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标记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4689681" y="4006879"/>
            <a:ext cx="595035" cy="3385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标记</a:t>
            </a:r>
            <a:endParaRPr lang="zh-CN" altLang="en-US" sz="1600" dirty="0"/>
          </a:p>
        </p:txBody>
      </p:sp>
      <p:sp>
        <p:nvSpPr>
          <p:cNvPr id="24" name="燕尾形箭头 23"/>
          <p:cNvSpPr/>
          <p:nvPr/>
        </p:nvSpPr>
        <p:spPr bwMode="auto">
          <a:xfrm rot="10800000">
            <a:off x="5309350" y="4039975"/>
            <a:ext cx="669981" cy="210588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96596" y="4006878"/>
            <a:ext cx="595035" cy="3385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属性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40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20" grpId="0" animBg="1"/>
      <p:bldP spid="15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62" y="1406789"/>
            <a:ext cx="4748018" cy="477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5.4 XML DOM</a:t>
            </a:r>
            <a:r>
              <a:rPr lang="zh-CN" altLang="en-US" dirty="0" smtClean="0">
                <a:cs typeface="楷体_GB2312"/>
              </a:rPr>
              <a:t>编程基础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1676400" y="1073965"/>
            <a:ext cx="7775575" cy="498475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</a:pPr>
            <a:r>
              <a:rPr lang="en-US" altLang="zh-CN" dirty="0" smtClean="0"/>
              <a:t>XML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68" y="1507534"/>
            <a:ext cx="3216792" cy="4671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hlinkClick r:id="rId5" action="ppaction://hlinkfile"/>
          </p:cNvPr>
          <p:cNvSpPr/>
          <p:nvPr/>
        </p:nvSpPr>
        <p:spPr>
          <a:xfrm>
            <a:off x="9070975" y="5641777"/>
            <a:ext cx="762000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6" action="ppaction://hlinkfile"/>
              </a:rPr>
              <a:t>演示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43599" y="3283942"/>
            <a:ext cx="1143000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400" b="1" dirty="0"/>
              <a:t>b</a:t>
            </a:r>
            <a:r>
              <a:rPr lang="en-US" altLang="zh-CN" sz="1400" b="1" dirty="0" smtClean="0"/>
              <a:t>ooks.xml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4362794" y="2934389"/>
            <a:ext cx="1181834" cy="7188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6533371" y="5734110"/>
            <a:ext cx="1143000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400" b="1" dirty="0"/>
              <a:t>xmldom.html</a:t>
            </a:r>
            <a:endParaRPr lang="en-US" altLang="zh-CN" sz="1400" b="1" dirty="0" smtClean="0"/>
          </a:p>
        </p:txBody>
      </p:sp>
      <p:cxnSp>
        <p:nvCxnSpPr>
          <p:cNvPr id="17" name="直接连接符 16"/>
          <p:cNvCxnSpPr/>
          <p:nvPr/>
        </p:nvCxnSpPr>
        <p:spPr bwMode="auto">
          <a:xfrm flipV="1">
            <a:off x="5660534" y="2498558"/>
            <a:ext cx="4016866" cy="111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5584334" y="2960673"/>
            <a:ext cx="4016866" cy="111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V="1">
            <a:off x="5562600" y="3417873"/>
            <a:ext cx="4016866" cy="111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flipV="1">
            <a:off x="5562600" y="3875073"/>
            <a:ext cx="4016866" cy="111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V="1">
            <a:off x="5584334" y="4332273"/>
            <a:ext cx="4016866" cy="111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V="1">
            <a:off x="5638800" y="4789473"/>
            <a:ext cx="4016866" cy="111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V="1">
            <a:off x="5638800" y="5246673"/>
            <a:ext cx="4016866" cy="111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522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5.4 XML DOM</a:t>
            </a:r>
            <a:r>
              <a:rPr lang="zh-CN" altLang="en-US" dirty="0" smtClean="0">
                <a:cs typeface="楷体_GB2312"/>
              </a:rPr>
              <a:t>编程基础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1812926" y="1231133"/>
            <a:ext cx="7775575" cy="498475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</a:pPr>
            <a:r>
              <a:rPr lang="en-US" altLang="zh-CN" dirty="0" smtClean="0"/>
              <a:t>XML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47285" y="1729608"/>
            <a:ext cx="9577915" cy="4594992"/>
            <a:chOff x="912" y="972"/>
            <a:chExt cx="3984" cy="1243"/>
          </a:xfrm>
        </p:grpSpPr>
        <p:sp>
          <p:nvSpPr>
            <p:cNvPr id="8" name="AutoShape 22"/>
            <p:cNvSpPr>
              <a:spLocks noChangeArrowheads="1"/>
            </p:cNvSpPr>
            <p:nvPr/>
          </p:nvSpPr>
          <p:spPr bwMode="gray">
            <a:xfrm>
              <a:off x="912" y="972"/>
              <a:ext cx="3984" cy="124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gray">
            <a:xfrm>
              <a:off x="1662" y="1132"/>
              <a:ext cx="3131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 DOM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W3C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提出的针对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的文档对象模型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是一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个与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语言无关、与平台无关的标准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接口规范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定义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了一套标准的用于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的对象和一种标准的访问与处理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文档的方法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</a:p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 对于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应用开发来说，</a:t>
              </a:r>
              <a:r>
                <a:rPr lang="en-US" altLang="zh-CN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DOM 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就是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一个对象化的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数据接口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，它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定义了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文档的逻辑结构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，可动态创建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文档；遍历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结构；添加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、修改、删除文档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内容；改变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文档的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显示方式等。无论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是在浏览器里还是在浏览器外，无论是在服务器还是在客户端，只要有用到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的地方，都可利用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DOM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接口进行编程应用。</a:t>
              </a:r>
            </a:p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</p:grpSp>
      <p:pic>
        <p:nvPicPr>
          <p:cNvPr id="5124" name="Picture 4" descr="http://e.hiphotos.baidu.com/baike/s%3D220/sign=2f23726af603918fd3d13ac8613c264b/d439b6003af33a87a5542590c75c10385343b57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3048000"/>
            <a:ext cx="1290464" cy="1278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4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5.4 XML DOM</a:t>
            </a:r>
            <a:r>
              <a:rPr lang="zh-CN" altLang="en-US" dirty="0" smtClean="0">
                <a:cs typeface="楷体_GB2312"/>
              </a:rPr>
              <a:t>编程基础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1812926" y="1231133"/>
            <a:ext cx="7775575" cy="498475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</a:pPr>
            <a:r>
              <a:rPr lang="en-US" altLang="zh-CN" dirty="0" smtClean="0"/>
              <a:t>XML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37" y="1137509"/>
            <a:ext cx="3249586" cy="52478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1075623"/>
            <a:ext cx="4933949" cy="2200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369522"/>
            <a:ext cx="3038475" cy="3028950"/>
          </a:xfrm>
          <a:prstGeom prst="rect">
            <a:avLst/>
          </a:prstGeom>
        </p:spPr>
      </p:pic>
      <p:sp>
        <p:nvSpPr>
          <p:cNvPr id="14" name="Text Box 27"/>
          <p:cNvSpPr txBox="1">
            <a:spLocks noChangeArrowheads="1"/>
          </p:cNvSpPr>
          <p:nvPr/>
        </p:nvSpPr>
        <p:spPr bwMode="gray">
          <a:xfrm>
            <a:off x="7954296" y="3351484"/>
            <a:ext cx="2057399" cy="3046988"/>
          </a:xfrm>
          <a:prstGeom prst="rect">
            <a:avLst/>
          </a:prstGeom>
          <a:gradFill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文档作为树结构来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看待。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文档中的每个成分都是一个节点。例如整个文档是一个文档根节点；每个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标记是一个元素节点；包含在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元素中的文本是文本节点；每一个</a:t>
            </a:r>
            <a:r>
              <a:rPr lang="en-US" altLang="zh-CN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16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属性是一个属性节点；注释属于注释节点。</a:t>
            </a:r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514600" y="2438400"/>
            <a:ext cx="2057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514600" y="2286000"/>
            <a:ext cx="2533650" cy="685800"/>
            <a:chOff x="2514600" y="2286000"/>
            <a:chExt cx="2533650" cy="685800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2514600" y="2286000"/>
              <a:ext cx="0" cy="152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4572000" y="2438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572000" y="2971800"/>
              <a:ext cx="47625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 bwMode="auto">
          <a:xfrm>
            <a:off x="3200400" y="2286000"/>
            <a:ext cx="167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876800" y="2286000"/>
            <a:ext cx="171450" cy="152400"/>
            <a:chOff x="4876800" y="2286000"/>
            <a:chExt cx="171450" cy="152400"/>
          </a:xfrm>
        </p:grpSpPr>
        <p:cxnSp>
          <p:nvCxnSpPr>
            <p:cNvPr id="27" name="直接连接符 26"/>
            <p:cNvCxnSpPr/>
            <p:nvPr/>
          </p:nvCxnSpPr>
          <p:spPr bwMode="auto">
            <a:xfrm>
              <a:off x="4876800" y="2286000"/>
              <a:ext cx="0" cy="152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876800" y="2438400"/>
              <a:ext cx="17145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 bwMode="auto">
          <a:xfrm flipV="1">
            <a:off x="3429000" y="1480370"/>
            <a:ext cx="3138488" cy="436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6567488" y="1480370"/>
            <a:ext cx="290512" cy="380386"/>
            <a:chOff x="6567488" y="1480370"/>
            <a:chExt cx="290512" cy="380386"/>
          </a:xfrm>
        </p:grpSpPr>
        <p:cxnSp>
          <p:nvCxnSpPr>
            <p:cNvPr id="33" name="直接连接符 32"/>
            <p:cNvCxnSpPr/>
            <p:nvPr/>
          </p:nvCxnSpPr>
          <p:spPr bwMode="auto">
            <a:xfrm>
              <a:off x="6567488" y="1480370"/>
              <a:ext cx="0" cy="37947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567488" y="1860756"/>
              <a:ext cx="29051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5.4 XML DOM</a:t>
            </a:r>
            <a:r>
              <a:rPr lang="zh-CN" altLang="en-US" dirty="0" smtClean="0">
                <a:cs typeface="楷体_GB2312"/>
              </a:rPr>
              <a:t>编程基础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1812926" y="1231133"/>
            <a:ext cx="7775575" cy="498475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</a:pPr>
            <a:r>
              <a:rPr lang="en-US" altLang="zh-CN" dirty="0" smtClean="0"/>
              <a:t>XML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SAX</a:t>
            </a:r>
            <a:endParaRPr lang="zh-CN" altLang="en-US" dirty="0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47285" y="1729608"/>
            <a:ext cx="9577915" cy="4594994"/>
            <a:chOff x="912" y="972"/>
            <a:chExt cx="3984" cy="1243"/>
          </a:xfrm>
        </p:grpSpPr>
        <p:sp>
          <p:nvSpPr>
            <p:cNvPr id="8" name="AutoShape 22"/>
            <p:cNvSpPr>
              <a:spLocks noChangeArrowheads="1"/>
            </p:cNvSpPr>
            <p:nvPr/>
          </p:nvSpPr>
          <p:spPr bwMode="gray">
            <a:xfrm>
              <a:off x="912" y="972"/>
              <a:ext cx="3984" cy="124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gray">
            <a:xfrm>
              <a:off x="1022" y="1026"/>
              <a:ext cx="3769" cy="1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访问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文档的标准应用程序接口有两种：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DOM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Document Object Model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）和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SAX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Simple API for 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en-US" altLang="zh-CN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DOM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接口中的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分析器，在对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文档进行分析之后，不管这个文档有多简单或者多复杂，其中的信息都会被转化成一棵对象节点树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en-US" altLang="zh-CN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DOM 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树。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在这棵节点树中，有一个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Document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根节点，所有其他的节点都是根节点的后代节点。节点树生成之后，就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可通过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 DOM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接口访问、修改、添加、删除树中的节点和属性以及文本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内容等。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应用程序可在任何时候访问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文档中的任何一部分数据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也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即可随机访问。</a:t>
              </a:r>
              <a:endPara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 DOM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不同，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SAX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提供的访问模式是一种顺序模式，这是一种快速读写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数据的方式。当使用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SAX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分析器对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文档进行分析时，会触发一系列事件，并激活相应的事件处理函数，应用程序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通过编写的事件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处理函数实现对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文档的访问，因而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SAX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接口也被称作事件驱动接口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sz="1800" b="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由于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DOM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分析器把整个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文档转化成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DOM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树放在了内存中，当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文档很大或结构比较复杂时，对内存的需求就比较高。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SAX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分析器在对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XML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文档进行分析时，触发了一系列的事件，由于事件触发本身是有时序性的，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SAX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提供的是一种顺序访问机制，对于分析过的部分，不能再倒回去重新处理，因此</a:t>
              </a:r>
              <a:r>
                <a: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SAX</a:t>
              </a:r>
              <a:r>
                <a:rPr lang="zh-CN" altLang="en-US" sz="1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分析器缺乏灵活性但实现简单，对内存要求比较低</a:t>
              </a:r>
              <a:r>
                <a:rPr lang="zh-CN" altLang="en-US" sz="1800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132963"/>
            <a:ext cx="942507" cy="668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7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828800" y="1782891"/>
            <a:ext cx="9044514" cy="4513262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01198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2047875" y="1262591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XML DOM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45820" y="2722693"/>
            <a:ext cx="758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XML DOM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接口规范中，有四个基本的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XML DOM</a:t>
            </a:r>
            <a:r>
              <a:rPr lang="zh-CN" altLang="zh-CN" dirty="0" smtClean="0">
                <a:solidFill>
                  <a:schemeClr val="bg1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468208" y="50272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5.4 XML DOM</a:t>
            </a:r>
            <a:r>
              <a:rPr lang="zh-CN" altLang="en-US" kern="0" dirty="0" smtClean="0">
                <a:cs typeface="楷体_GB2312"/>
              </a:rPr>
              <a:t>编程基础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六边形 10"/>
          <p:cNvSpPr/>
          <p:nvPr/>
        </p:nvSpPr>
        <p:spPr bwMode="auto">
          <a:xfrm>
            <a:off x="2743201" y="3988241"/>
            <a:ext cx="1676400" cy="1524000"/>
          </a:xfrm>
          <a:prstGeom prst="hexagon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endParaRPr lang="en-US" altLang="zh-CN" sz="1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Document</a:t>
            </a:r>
            <a:r>
              <a:rPr lang="zh-CN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对象</a:t>
            </a: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六边形 14"/>
          <p:cNvSpPr/>
          <p:nvPr/>
        </p:nvSpPr>
        <p:spPr bwMode="auto">
          <a:xfrm>
            <a:off x="4495802" y="3972704"/>
            <a:ext cx="1676400" cy="1524000"/>
          </a:xfrm>
          <a:prstGeom prst="hexagon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Node</a:t>
            </a:r>
            <a:r>
              <a:rPr lang="zh-CN" alt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对象</a:t>
            </a:r>
            <a:endParaRPr lang="en-US" altLang="zh-CN" sz="1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（节点对象）</a:t>
            </a:r>
          </a:p>
        </p:txBody>
      </p:sp>
      <p:sp>
        <p:nvSpPr>
          <p:cNvPr id="17" name="六边形 16"/>
          <p:cNvSpPr/>
          <p:nvPr/>
        </p:nvSpPr>
        <p:spPr bwMode="auto">
          <a:xfrm>
            <a:off x="6288671" y="3972704"/>
            <a:ext cx="1676400" cy="1524000"/>
          </a:xfrm>
          <a:prstGeom prst="hexagon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NodeList</a:t>
            </a:r>
            <a:r>
              <a:rPr lang="zh-CN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对象（节点列表）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六边形 17"/>
          <p:cNvSpPr/>
          <p:nvPr/>
        </p:nvSpPr>
        <p:spPr bwMode="auto">
          <a:xfrm>
            <a:off x="8097229" y="3972704"/>
            <a:ext cx="1726221" cy="1524000"/>
          </a:xfrm>
          <a:prstGeom prst="hexagon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NamedNodeMap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（</a:t>
            </a:r>
            <a:r>
              <a:rPr lang="zh-CN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有名节点映射）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600200" y="1499673"/>
            <a:ext cx="9044514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01198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47285" y="1061243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XML DOM  Document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55695" y="1652277"/>
            <a:ext cx="7250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Document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的方法为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468208" y="50272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5.4 XML DOM</a:t>
            </a:r>
            <a:r>
              <a:rPr lang="zh-CN" altLang="en-US" kern="0" dirty="0" smtClean="0">
                <a:cs typeface="楷体_GB2312"/>
              </a:rPr>
              <a:t>编程基础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633" y="2079426"/>
            <a:ext cx="6496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468208" y="1499673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01198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37406" y="1078478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XML DOM  Document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13985" y="1599353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Document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对象代表了整个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文档，因此，它是整棵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树的根，提供了对文档中的数据进行访问和操作的入口。通过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Document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节点，可以访问到文档中的其它节点，如处理指令、注释、文档类型以及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文档的根元素节点等等。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468208" y="502723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5.4 XML DOM</a:t>
            </a:r>
            <a:r>
              <a:rPr lang="zh-CN" altLang="en-US" kern="0" dirty="0" smtClean="0">
                <a:cs typeface="楷体_GB2312"/>
              </a:rPr>
              <a:t>编程基础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04" y="2612668"/>
            <a:ext cx="4509546" cy="35768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956" y="2945192"/>
            <a:ext cx="4267200" cy="30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468208" y="1561665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3329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37733" y="1105696"/>
            <a:ext cx="7775575" cy="498475"/>
          </a:xfrm>
        </p:spPr>
        <p:txBody>
          <a:bodyPr/>
          <a:lstStyle/>
          <a:p>
            <a:r>
              <a:rPr lang="en-US" altLang="zh-CN" dirty="0"/>
              <a:t>XML DOM Node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12926" y="1706733"/>
            <a:ext cx="809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Node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对象在整个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树中具有举足轻重的地位。在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树中，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Node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对象代表了树中的一个节点。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树中各种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Node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对象的分布如下：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5.4 XML DOM</a:t>
            </a:r>
            <a:r>
              <a:rPr lang="zh-CN" altLang="en-US" kern="0" dirty="0" smtClean="0">
                <a:cs typeface="楷体_GB2312"/>
              </a:rPr>
              <a:t>编程基础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539" name="Picture 155" descr="5-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925" y="2414619"/>
            <a:ext cx="6135072" cy="381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83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468208" y="1561665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3329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37733" y="1105696"/>
            <a:ext cx="7775575" cy="498475"/>
          </a:xfrm>
        </p:spPr>
        <p:txBody>
          <a:bodyPr/>
          <a:lstStyle/>
          <a:p>
            <a:r>
              <a:rPr lang="en-US" altLang="zh-CN" dirty="0"/>
              <a:t>XML DOM Node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33292" y="2133959"/>
            <a:ext cx="27625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Node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对象的子对象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Document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Element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Attribute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Text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Comment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等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5.4 XML DOM</a:t>
            </a:r>
            <a:r>
              <a:rPr lang="zh-CN" altLang="en-US" kern="0" dirty="0" smtClean="0">
                <a:cs typeface="楷体_GB2312"/>
              </a:rPr>
              <a:t>编程基础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96" y="1723899"/>
            <a:ext cx="5724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468208" y="1561665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3329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37733" y="1105696"/>
            <a:ext cx="7775575" cy="498475"/>
          </a:xfrm>
        </p:spPr>
        <p:txBody>
          <a:bodyPr/>
          <a:lstStyle/>
          <a:p>
            <a:r>
              <a:rPr lang="en-US" altLang="zh-CN" dirty="0"/>
              <a:t>XML DOM Node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47285" y="1677990"/>
            <a:ext cx="4167715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Element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对象（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Node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对象的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子对象）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</a:pP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  表示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一个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文档中的某个元素。元素可包含属性和文本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。某个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元素含有文本，则此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文本就是一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个文本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节点。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文本永远被存储于文本节点中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rgbClr val="FFFF00"/>
                </a:solidFill>
                <a:latin typeface="宋体" panose="02010600030101010101" pitchFamily="2" charset="-122"/>
              </a:rPr>
              <a:t>&lt;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</a:rPr>
              <a:t>year&gt;2005&lt;/year</a:t>
            </a:r>
            <a:r>
              <a:rPr lang="en-US" altLang="zh-CN" dirty="0" smtClean="0">
                <a:solidFill>
                  <a:srgbClr val="FFFF00"/>
                </a:solidFill>
                <a:latin typeface="宋体" panose="02010600030101010101" pitchFamily="2" charset="-122"/>
              </a:rPr>
              <a:t>&gt;</a:t>
            </a:r>
            <a:endParaRPr lang="en-US" altLang="zh-CN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  其中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year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为一个元素节点，此节点之下存在一个文本节点，其中含有文本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2005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。由于元素对象也是一种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Node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，因此它继承了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Node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对象的属性和方法。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5.4 XML DOM</a:t>
            </a:r>
            <a:r>
              <a:rPr lang="zh-CN" altLang="en-US" kern="0" dirty="0" smtClean="0">
                <a:cs typeface="楷体_GB2312"/>
              </a:rPr>
              <a:t>编程基础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325" y="1411467"/>
            <a:ext cx="5143500" cy="4972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1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>
                <a:cs typeface="楷体_GB2312"/>
              </a:rPr>
              <a:t>什么是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？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E43B7104-D706-4EBC-B149-CE7594977F78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16840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5" name="内容占位符 4"/>
          <p:cNvSpPr>
            <a:spLocks noGrp="1"/>
          </p:cNvSpPr>
          <p:nvPr>
            <p:ph idx="1"/>
          </p:nvPr>
        </p:nvSpPr>
        <p:spPr>
          <a:xfrm>
            <a:off x="1618732" y="1153202"/>
            <a:ext cx="2268574" cy="498612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 XML</a:t>
            </a:r>
            <a:r>
              <a:rPr lang="zh-CN" altLang="en-US" dirty="0">
                <a:cs typeface="楷体_GB2312"/>
              </a:rPr>
              <a:t>的</a:t>
            </a:r>
            <a:r>
              <a:rPr lang="zh-CN" altLang="en-US" dirty="0" smtClean="0">
                <a:cs typeface="楷体_GB2312"/>
              </a:rPr>
              <a:t>特点</a:t>
            </a:r>
            <a:endParaRPr lang="zh-CN" altLang="en-US" dirty="0" smtClean="0"/>
          </a:p>
        </p:txBody>
      </p:sp>
      <p:grpSp>
        <p:nvGrpSpPr>
          <p:cNvPr id="30726" name="Group 21"/>
          <p:cNvGrpSpPr>
            <a:grpSpLocks/>
          </p:cNvGrpSpPr>
          <p:nvPr/>
        </p:nvGrpSpPr>
        <p:grpSpPr bwMode="auto">
          <a:xfrm>
            <a:off x="2101239" y="1604064"/>
            <a:ext cx="8507201" cy="1009065"/>
            <a:chOff x="912" y="1008"/>
            <a:chExt cx="3984" cy="605"/>
          </a:xfrm>
        </p:grpSpPr>
        <p:sp>
          <p:nvSpPr>
            <p:cNvPr id="30732" name="AutoShape 22"/>
            <p:cNvSpPr>
              <a:spLocks noChangeArrowheads="1"/>
            </p:cNvSpPr>
            <p:nvPr/>
          </p:nvSpPr>
          <p:spPr bwMode="gray">
            <a:xfrm>
              <a:off x="912" y="1008"/>
              <a:ext cx="3984" cy="60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0733" name="Text Box 27"/>
            <p:cNvSpPr txBox="1">
              <a:spLocks noChangeArrowheads="1"/>
            </p:cNvSpPr>
            <p:nvPr/>
          </p:nvSpPr>
          <p:spPr bwMode="gray">
            <a:xfrm>
              <a:off x="1872" y="1132"/>
              <a:ext cx="29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dirty="0" smtClean="0"/>
                <a:t>XML</a:t>
              </a:r>
              <a:r>
                <a:rPr lang="zh-CN" altLang="zh-CN" sz="1800" dirty="0"/>
                <a:t>中，可建立任何需要的标记。可充分发挥想象力给文档起一些好记的标记名称。</a:t>
              </a:r>
              <a:endParaRPr lang="en-US" altLang="zh-CN" sz="180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2209800" y="1721102"/>
            <a:ext cx="1893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 smtClean="0">
                <a:latin typeface="Times New Roman" panose="02020603050405020304" pitchFamily="18" charset="0"/>
              </a:rPr>
              <a:t>1. XML</a:t>
            </a:r>
            <a:r>
              <a:rPr lang="zh-CN" altLang="zh-CN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的可扩展性</a:t>
            </a:r>
            <a:endParaRPr lang="zh-CN" altLang="en-US" sz="1600" b="1" dirty="0"/>
          </a:p>
        </p:txBody>
      </p:sp>
      <p:pic>
        <p:nvPicPr>
          <p:cNvPr id="15" name="Picture 4" descr="http://m.qqzhi.com/upload/img_4_4229986394D3006776052_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28" y="2052074"/>
            <a:ext cx="542179" cy="54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2079960" y="2719140"/>
            <a:ext cx="8671566" cy="1003987"/>
            <a:chOff x="912" y="1008"/>
            <a:chExt cx="4046" cy="605"/>
          </a:xfrm>
        </p:grpSpPr>
        <p:sp>
          <p:nvSpPr>
            <p:cNvPr id="21" name="AutoShape 22"/>
            <p:cNvSpPr>
              <a:spLocks noChangeArrowheads="1"/>
            </p:cNvSpPr>
            <p:nvPr/>
          </p:nvSpPr>
          <p:spPr bwMode="gray">
            <a:xfrm>
              <a:off x="912" y="1008"/>
              <a:ext cx="3984" cy="60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gray">
            <a:xfrm>
              <a:off x="1872" y="1132"/>
              <a:ext cx="308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dirty="0" smtClean="0"/>
                <a:t>标记</a:t>
              </a:r>
              <a:r>
                <a:rPr lang="zh-CN" altLang="en-US" sz="1800" dirty="0"/>
                <a:t>（</a:t>
              </a:r>
              <a:r>
                <a:rPr lang="en-US" altLang="zh-CN" sz="1800" dirty="0"/>
                <a:t>tag</a:t>
              </a:r>
              <a:r>
                <a:rPr lang="zh-CN" altLang="en-US" sz="1800" dirty="0"/>
                <a:t>）又叫标识，也称元素名，用于描述数据，标识文档中的元素。通过标记，</a:t>
              </a:r>
              <a:r>
                <a:rPr lang="en-US" altLang="zh-CN" sz="1800" dirty="0"/>
                <a:t>XML</a:t>
              </a:r>
              <a:r>
                <a:rPr lang="zh-CN" altLang="en-US" sz="1800" dirty="0"/>
                <a:t>文档才便于阅读和理解</a:t>
              </a:r>
              <a:r>
                <a:rPr lang="zh-CN" altLang="en-US" sz="1800" dirty="0" smtClean="0"/>
                <a:t>。</a:t>
              </a:r>
              <a:endParaRPr lang="en-US" altLang="zh-CN" sz="1800" dirty="0"/>
            </a:p>
          </p:txBody>
        </p:sp>
      </p:grpSp>
      <p:pic>
        <p:nvPicPr>
          <p:cNvPr id="19" name="Picture 9" descr="http://findicons.com/files/icons/773/dellios_system/256/xm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91" y="304034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2193891" y="2788428"/>
            <a:ext cx="1786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 smtClean="0">
                <a:latin typeface="Times New Roman" panose="02020603050405020304" pitchFamily="18" charset="0"/>
              </a:rPr>
              <a:t>2.</a:t>
            </a:r>
            <a:r>
              <a:rPr lang="zh-CN" altLang="en-US" sz="1600" b="1" kern="100" dirty="0">
                <a:latin typeface="Times New Roman" panose="02020603050405020304" pitchFamily="18" charset="0"/>
              </a:rPr>
              <a:t>标记的自描述性</a:t>
            </a:r>
            <a:endParaRPr lang="zh-CN" altLang="en-US" sz="1600" b="1" dirty="0"/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2101239" y="5335881"/>
            <a:ext cx="8650287" cy="892803"/>
            <a:chOff x="912" y="1008"/>
            <a:chExt cx="3984" cy="605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gray">
            <a:xfrm>
              <a:off x="912" y="1008"/>
              <a:ext cx="3984" cy="60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872" y="1132"/>
              <a:ext cx="29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dirty="0"/>
                <a:t>XML</a:t>
              </a:r>
              <a:r>
                <a:rPr lang="zh-CN" altLang="en-US" sz="1800" dirty="0"/>
                <a:t>文档结构化，所有的信息按某种关系排列。</a:t>
              </a:r>
              <a:endParaRPr lang="en-US" altLang="zh-CN" sz="180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2079960" y="5335881"/>
            <a:ext cx="1579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 smtClean="0">
                <a:latin typeface="Times New Roman" panose="02020603050405020304" pitchFamily="18" charset="0"/>
              </a:rPr>
              <a:t>4.</a:t>
            </a:r>
            <a:r>
              <a:rPr lang="zh-CN" altLang="en-US" sz="1600" b="1" kern="100" dirty="0">
                <a:latin typeface="Times New Roman" panose="02020603050405020304" pitchFamily="18" charset="0"/>
              </a:rPr>
              <a:t>文档的结构化</a:t>
            </a:r>
            <a:endParaRPr lang="zh-CN" altLang="en-US" sz="1600" b="1" dirty="0"/>
          </a:p>
        </p:txBody>
      </p:sp>
      <p:pic>
        <p:nvPicPr>
          <p:cNvPr id="29" name="Picture 7" descr="http://pic.58pic.com/58pic/15/47/25/80X58PICKu7_1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34" y="5632498"/>
            <a:ext cx="541699" cy="55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2079631" y="3928374"/>
            <a:ext cx="8650287" cy="1142198"/>
            <a:chOff x="876" y="1176"/>
            <a:chExt cx="3984" cy="774"/>
          </a:xfrm>
        </p:grpSpPr>
        <p:sp>
          <p:nvSpPr>
            <p:cNvPr id="30" name="AutoShape 22"/>
            <p:cNvSpPr>
              <a:spLocks noChangeArrowheads="1"/>
            </p:cNvSpPr>
            <p:nvPr/>
          </p:nvSpPr>
          <p:spPr bwMode="gray">
            <a:xfrm>
              <a:off x="876" y="1176"/>
              <a:ext cx="3984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gray">
            <a:xfrm>
              <a:off x="1839" y="1245"/>
              <a:ext cx="2935" cy="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buNone/>
              </a:pPr>
              <a:r>
                <a:rPr lang="zh-CN" altLang="zh-CN" sz="1800" dirty="0"/>
                <a:t>标记区分大小写，须配对且合理嵌套；属性须用引号“</a:t>
              </a:r>
              <a:r>
                <a:rPr lang="en-US" altLang="zh-CN" sz="1800" dirty="0"/>
                <a:t>"</a:t>
              </a:r>
              <a:r>
                <a:rPr lang="zh-CN" altLang="zh-CN" sz="1800" dirty="0"/>
                <a:t>”括起来；名字不能以下划线开头，不能有空格，可有字母、数字及下划线；不能用</a:t>
              </a:r>
              <a:r>
                <a:rPr lang="en-US" altLang="zh-CN" sz="1800" dirty="0"/>
                <a:t>XML</a:t>
              </a:r>
              <a:r>
                <a:rPr lang="zh-CN" altLang="zh-CN" sz="1800" dirty="0"/>
                <a:t>等保留字。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2107658" y="4064118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 smtClean="0">
                <a:latin typeface="Times New Roman" panose="02020603050405020304" pitchFamily="18" charset="0"/>
              </a:rPr>
              <a:t>  3.XML</a:t>
            </a:r>
            <a:r>
              <a:rPr lang="zh-CN" altLang="en-US" sz="1600" b="1" kern="100" dirty="0">
                <a:latin typeface="Times New Roman" panose="02020603050405020304" pitchFamily="18" charset="0"/>
              </a:rPr>
              <a:t>语言的规则性</a:t>
            </a:r>
            <a:endParaRPr lang="zh-CN" altLang="en-US"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468208" y="1561665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3329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37733" y="1105696"/>
            <a:ext cx="7775575" cy="498475"/>
          </a:xfrm>
        </p:spPr>
        <p:txBody>
          <a:bodyPr/>
          <a:lstStyle/>
          <a:p>
            <a:r>
              <a:rPr lang="en-US" altLang="zh-CN" dirty="0"/>
              <a:t>XML DOM Node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37733" y="1677990"/>
            <a:ext cx="8349267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Attr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对象（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Node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对象的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子对象）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Attr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对象表示某个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Element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对象的一个属性。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Attr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对象也是一种节点，因此它可继承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Node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对象的属性和方法。不过属性无法拥有父节点，同时属性也不被认为是元素的子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节点。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5.4 XML DOM</a:t>
            </a:r>
            <a:r>
              <a:rPr lang="zh-CN" altLang="en-US" kern="0" dirty="0" smtClean="0">
                <a:cs typeface="楷体_GB2312"/>
              </a:rPr>
              <a:t>编程基础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061811"/>
            <a:ext cx="498441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468208" y="1561665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51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3329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37733" y="1105696"/>
            <a:ext cx="7775575" cy="498475"/>
          </a:xfrm>
        </p:spPr>
        <p:txBody>
          <a:bodyPr/>
          <a:lstStyle/>
          <a:p>
            <a:r>
              <a:rPr lang="en-US" altLang="zh-CN" dirty="0"/>
              <a:t>XML DOM Node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8814" y="2244556"/>
            <a:ext cx="392966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Text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对象（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Node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对象的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子对象）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 Text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对象表示元素或属性的文本内容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5.4 XML DOM</a:t>
            </a:r>
            <a:r>
              <a:rPr lang="zh-CN" altLang="en-US" kern="0" dirty="0" smtClean="0">
                <a:cs typeface="楷体_GB2312"/>
              </a:rPr>
              <a:t>编程基础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45516"/>
            <a:ext cx="4343400" cy="407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468208" y="1561665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3329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37733" y="1105696"/>
            <a:ext cx="7775575" cy="498475"/>
          </a:xfrm>
        </p:spPr>
        <p:txBody>
          <a:bodyPr/>
          <a:lstStyle/>
          <a:p>
            <a:r>
              <a:rPr lang="en-US" altLang="zh-CN" dirty="0"/>
              <a:t>XML DOM </a:t>
            </a:r>
            <a:r>
              <a:rPr lang="en-US" altLang="zh-CN" dirty="0" err="1"/>
              <a:t>NodeList</a:t>
            </a:r>
            <a:r>
              <a:rPr lang="zh-CN" altLang="en-US" dirty="0" smtClean="0"/>
              <a:t>对象 和 </a:t>
            </a:r>
            <a:r>
              <a:rPr lang="en-US" altLang="zh-CN" dirty="0" err="1" smtClean="0"/>
              <a:t>NamedNodeMap</a:t>
            </a:r>
            <a:r>
              <a:rPr lang="zh-CN" altLang="en-US" dirty="0"/>
              <a:t>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7733" y="1943739"/>
            <a:ext cx="8267219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Node List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对象</a:t>
            </a:r>
          </a:p>
          <a:p>
            <a:pPr algn="just" eaLnBrk="1" hangingPunct="1">
              <a:buClr>
                <a:schemeClr val="accent2"/>
              </a:buClr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NodeList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对象表示节点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的集合，它包含了某个节点中的所有子节点对象，可用于表示有顺序关系的一组节点（例如某个节点的子节点序列）。可用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GetNodeByName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方法返回节点的值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。可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通过节点列表中的节点索引号来访问列表中的节点（索引号由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开始）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。若节点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列表或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文档中的某个元素被删除或添加，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列表会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被自动更新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NodeList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对象的属性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length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可返回某个节点列表中的节点数目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，方法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item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可返回节点列表中处于某个指定的索引号的节点。</a:t>
            </a: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solidFill>
                  <a:schemeClr val="bg1"/>
                </a:solidFill>
                <a:latin typeface="宋体" panose="02010600030101010101" pitchFamily="2" charset="-122"/>
              </a:rPr>
              <a:t>NamedNodeMap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对象</a:t>
            </a:r>
          </a:p>
          <a:p>
            <a:pPr algn="just" eaLnBrk="1" hangingPunct="1">
              <a:buClr>
                <a:schemeClr val="accent2"/>
              </a:buClr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NamedNodeMap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对象也表示节点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的集合，利用该对象可建立节点名和节点之间的一一映射关系，从而利用节点名可以直接访问特定的节点。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NamedNodeMap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通过名称来描述节点，而不是通过序数索引。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5.4 XML DOM</a:t>
            </a:r>
            <a:r>
              <a:rPr lang="zh-CN" altLang="en-US" kern="0" dirty="0" smtClean="0">
                <a:cs typeface="楷体_GB2312"/>
              </a:rPr>
              <a:t>编程基础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347410" y="1547557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64" y="1782891"/>
            <a:ext cx="5558703" cy="3842301"/>
          </a:xfrm>
          <a:prstGeom prst="rect">
            <a:avLst/>
          </a:prstGeom>
        </p:spPr>
      </p:pic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3329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37733" y="1105696"/>
            <a:ext cx="7775575" cy="498475"/>
          </a:xfrm>
        </p:spPr>
        <p:txBody>
          <a:bodyPr/>
          <a:lstStyle/>
          <a:p>
            <a:r>
              <a:rPr lang="en-US" altLang="zh-CN" dirty="0"/>
              <a:t>XML DOM </a:t>
            </a:r>
            <a:r>
              <a:rPr lang="zh-CN" altLang="en-US" dirty="0" smtClean="0"/>
              <a:t>应用例子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kern="0" dirty="0" smtClean="0">
                <a:cs typeface="楷体_GB2312"/>
              </a:rPr>
              <a:t>5.4 XML DOM</a:t>
            </a:r>
            <a:r>
              <a:rPr lang="zh-CN" altLang="en-US" kern="0" dirty="0" smtClean="0">
                <a:cs typeface="楷体_GB2312"/>
              </a:rPr>
              <a:t>编程基础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>
            <a:hlinkClick r:id="rId4" action="ppaction://hlinkfile"/>
          </p:cNvPr>
          <p:cNvSpPr/>
          <p:nvPr/>
        </p:nvSpPr>
        <p:spPr>
          <a:xfrm>
            <a:off x="8726395" y="5771456"/>
            <a:ext cx="762000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5" action="ppaction://hlinkfile"/>
              </a:rPr>
              <a:t>演示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389" y="1677365"/>
            <a:ext cx="2844390" cy="45934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矩形 15"/>
          <p:cNvSpPr/>
          <p:nvPr/>
        </p:nvSpPr>
        <p:spPr>
          <a:xfrm>
            <a:off x="3194632" y="5979358"/>
            <a:ext cx="1143000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400" b="1" dirty="0" smtClean="0"/>
              <a:t>books.xml</a:t>
            </a:r>
          </a:p>
        </p:txBody>
      </p:sp>
      <p:sp>
        <p:nvSpPr>
          <p:cNvPr id="18" name="矩形 17"/>
          <p:cNvSpPr/>
          <p:nvPr/>
        </p:nvSpPr>
        <p:spPr>
          <a:xfrm>
            <a:off x="8189308" y="2438400"/>
            <a:ext cx="1143000" cy="430887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 smtClean="0"/>
              <a:t>浏览器打开</a:t>
            </a:r>
            <a:r>
              <a:rPr lang="en-US" altLang="zh-CN" sz="1400" b="1" dirty="0" smtClean="0"/>
              <a:t>ex_5_19.html</a:t>
            </a:r>
          </a:p>
        </p:txBody>
      </p:sp>
    </p:spTree>
    <p:extLst>
      <p:ext uri="{BB962C8B-B14F-4D97-AF65-F5344CB8AC3E}">
        <p14:creationId xmlns:p14="http://schemas.microsoft.com/office/powerpoint/2010/main" val="26783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1685926" y="381001"/>
            <a:ext cx="8245475" cy="498475"/>
          </a:xfrm>
        </p:spPr>
        <p:txBody>
          <a:bodyPr/>
          <a:lstStyle/>
          <a:p>
            <a:r>
              <a:rPr lang="zh-CN" altLang="en-US" smtClean="0">
                <a:cs typeface="楷体_GB2312"/>
              </a:rPr>
              <a:t>本章内容</a:t>
            </a: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FC7520C5-FACD-4C1D-8E12-F26706C70C62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内容占位符 1"/>
          <p:cNvSpPr>
            <a:spLocks noGrp="1"/>
          </p:cNvSpPr>
          <p:nvPr>
            <p:ph idx="1"/>
          </p:nvPr>
        </p:nvSpPr>
        <p:spPr>
          <a:xfrm>
            <a:off x="2139951" y="1143000"/>
            <a:ext cx="7775575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5.1 </a:t>
            </a:r>
            <a:r>
              <a:rPr lang="zh-CN" altLang="en-US" sz="2000" smtClean="0"/>
              <a:t>什么是</a:t>
            </a:r>
            <a:r>
              <a:rPr lang="en-US" altLang="zh-CN" sz="2000" smtClean="0"/>
              <a:t>XML</a:t>
            </a:r>
            <a:r>
              <a:rPr lang="zh-CN" altLang="en-US" sz="2000" smtClean="0"/>
              <a:t>？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5.2 </a:t>
            </a:r>
            <a:r>
              <a:rPr lang="zh-CN" altLang="en-US" sz="2000" dirty="0"/>
              <a:t>用</a:t>
            </a:r>
            <a:r>
              <a:rPr lang="en-US" altLang="zh-CN" sz="2000" dirty="0"/>
              <a:t>CSS</a:t>
            </a:r>
            <a:r>
              <a:rPr lang="zh-CN" altLang="en-US" sz="2000" dirty="0"/>
              <a:t>控制</a:t>
            </a:r>
            <a:r>
              <a:rPr lang="en-US" altLang="zh-CN" sz="2000" dirty="0"/>
              <a:t>XML</a:t>
            </a:r>
            <a:r>
              <a:rPr lang="zh-CN" altLang="en-US" sz="2000" dirty="0"/>
              <a:t>文档在浏览器中的显示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5.3 </a:t>
            </a:r>
            <a:r>
              <a:rPr lang="zh-CN" altLang="en-US" sz="2000" dirty="0"/>
              <a:t>用</a:t>
            </a:r>
            <a:r>
              <a:rPr lang="en-US" altLang="zh-CN" sz="2000" dirty="0"/>
              <a:t>XSL</a:t>
            </a:r>
            <a:r>
              <a:rPr lang="zh-CN" altLang="en-US" sz="2000" dirty="0"/>
              <a:t>控制</a:t>
            </a:r>
            <a:r>
              <a:rPr lang="en-US" altLang="zh-CN" sz="2000" dirty="0"/>
              <a:t>XML</a:t>
            </a:r>
            <a:r>
              <a:rPr lang="zh-CN" altLang="en-US" sz="2000" dirty="0"/>
              <a:t>文档在浏览器中的显示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5.4 XML DOM</a:t>
            </a:r>
            <a:r>
              <a:rPr lang="zh-CN" altLang="en-US" sz="2000" dirty="0"/>
              <a:t>编程基础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5.5 </a:t>
            </a:r>
            <a:r>
              <a:rPr lang="en-US" altLang="zh-CN" b="1" dirty="0" smtClean="0"/>
              <a:t>XML</a:t>
            </a:r>
            <a:r>
              <a:rPr lang="zh-CN" altLang="en-US" b="1" dirty="0" smtClean="0"/>
              <a:t>与数据库</a:t>
            </a:r>
          </a:p>
        </p:txBody>
      </p:sp>
    </p:spTree>
    <p:extLst>
      <p:ext uri="{BB962C8B-B14F-4D97-AF65-F5344CB8AC3E}">
        <p14:creationId xmlns:p14="http://schemas.microsoft.com/office/powerpoint/2010/main" val="41549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347410" y="1614003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3329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37733" y="1105696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与</a:t>
            </a:r>
            <a:r>
              <a:rPr lang="zh-CN" altLang="en-US" dirty="0"/>
              <a:t>数据库的关系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5.5 XML</a:t>
            </a:r>
            <a:r>
              <a:rPr lang="zh-CN" altLang="en-US" dirty="0">
                <a:cs typeface="楷体_GB2312"/>
              </a:rPr>
              <a:t>与数据库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89126" y="1839063"/>
            <a:ext cx="8093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不是数据库，数据库系统有它自己的一套管理模式，而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仅仅是用来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存放数据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的文件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，一个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文档相当于数据库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的一个表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。因此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不可能取代数据库，但将数据库和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结合起来，能够完成很多以前无法完成的工作，例如异构数据交换、应用系统集成等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数据若放在数据库中共享，则受到数据库连接请求失败、防火墙隔离等各种限制。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是文本文件，可以穿透任何防火墙进行传输，已成为互联网上的事实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交换标准。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081" y="3238588"/>
            <a:ext cx="1458402" cy="1848750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85644"/>
              </p:ext>
            </p:extLst>
          </p:nvPr>
        </p:nvGraphicFramePr>
        <p:xfrm>
          <a:off x="4648199" y="3330677"/>
          <a:ext cx="5397909" cy="1664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514"/>
                <a:gridCol w="1185246"/>
                <a:gridCol w="970943"/>
                <a:gridCol w="896255"/>
                <a:gridCol w="896255"/>
                <a:gridCol w="564919"/>
                <a:gridCol w="575777"/>
              </a:tblGrid>
              <a:tr h="512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lt"/>
                        </a:rPr>
                        <a:t>ID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lt"/>
                        </a:rPr>
                        <a:t>TITLE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000" kern="100" dirty="0" smtClean="0">
                          <a:effectLst/>
                          <a:latin typeface="+mn-lt"/>
                        </a:rPr>
                        <a:t>ARTIST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lt"/>
                        </a:rPr>
                        <a:t>COUNTRY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lt"/>
                        </a:rPr>
                        <a:t>COMPANY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lt"/>
                        </a:rPr>
                        <a:t>PRICE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lt"/>
                        </a:rPr>
                        <a:t>YEAR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1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Empire Burlesque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Bob Dylan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USA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Columbia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10.90</a:t>
                      </a:r>
                      <a:endParaRPr lang="zh-CN" sz="1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1985</a:t>
                      </a:r>
                      <a:endParaRPr lang="zh-CN" sz="1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2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Hide your heart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Bonnie Tylor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UK</a:t>
                      </a:r>
                      <a:r>
                        <a:rPr lang="zh-CN" sz="1000" kern="100" dirty="0">
                          <a:effectLst/>
                          <a:latin typeface="+mn-lt"/>
                        </a:rPr>
                        <a:t> 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CBS Records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9.90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1988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3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Greatest Hits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Dolly Parton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USA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RCA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9.90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1982</a:t>
                      </a:r>
                      <a:endParaRPr lang="zh-CN" sz="1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1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347410" y="1524000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3329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37733" y="1105696"/>
            <a:ext cx="7775575" cy="498475"/>
          </a:xfrm>
        </p:spPr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与</a:t>
            </a:r>
            <a:r>
              <a:rPr lang="zh-CN" altLang="en-US" dirty="0"/>
              <a:t>数据库的关系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5.5 XML</a:t>
            </a:r>
            <a:r>
              <a:rPr lang="zh-CN" altLang="en-US" dirty="0">
                <a:cs typeface="楷体_GB2312"/>
              </a:rPr>
              <a:t>与数据库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33292" y="2029114"/>
            <a:ext cx="8093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随着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的广泛应用，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各数据库产品都被重新设计，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使之能很好支持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，如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Oracle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SQL Server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DB2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Sybase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MySQL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等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。另外还出现了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支持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native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（原生）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文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档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进行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存储管理的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专属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数据库系统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，如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X-Hive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XML Repository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eXcelon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BaseX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Sedna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XMLDB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等，提供对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标签和路径的操作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，文档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存储和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检索迅捷，可提供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高质量的全文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搜索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33" y="4339436"/>
            <a:ext cx="2029831" cy="6196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864" y="4342969"/>
            <a:ext cx="2214715" cy="5286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64" y="4998712"/>
            <a:ext cx="2214715" cy="540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62" y="5023716"/>
            <a:ext cx="2100995" cy="4904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84" y="4668781"/>
            <a:ext cx="1219200" cy="57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347410" y="1524000"/>
            <a:ext cx="9176506" cy="479648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60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33292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937733" y="1105696"/>
            <a:ext cx="7775575" cy="498475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与数据库的互操作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1812926" y="533401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楷体_GB2312" pitchFamily="49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dirty="0">
                <a:cs typeface="楷体_GB2312"/>
              </a:rPr>
              <a:t>5.5 XML</a:t>
            </a:r>
            <a:r>
              <a:rPr lang="zh-CN" altLang="en-US" dirty="0">
                <a:cs typeface="楷体_GB2312"/>
              </a:rPr>
              <a:t>与数据库</a:t>
            </a:r>
            <a:endParaRPr lang="en-US" altLang="zh-CN" kern="0" dirty="0">
              <a:cs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1" y="178289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91655" y="1764020"/>
            <a:ext cx="38303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开发一个访问数据库的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应用系统需要同时借助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编程接口和数据库编程接口，前者用于对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文档的解析、定位和查询，所需技术包括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SAX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；后者则是用于访问数据库，如数据库中数据的更新和检索等等，需要利用的技术有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ODBC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ADO/ADO.NET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等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285750" indent="-285750" algn="just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文档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可通过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ADO.NET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等各种数据接口方式存放到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数据库中，也可将数据表中的数据形成一个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XML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文档通过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XSL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来呈现。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99" y="1909946"/>
            <a:ext cx="4908355" cy="409984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620000" y="2895600"/>
            <a:ext cx="1701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Data Source Object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51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5.5 XML</a:t>
            </a:r>
            <a:r>
              <a:rPr lang="zh-CN" altLang="en-US" dirty="0" smtClean="0">
                <a:cs typeface="楷体_GB2312"/>
              </a:rPr>
              <a:t>与数据库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7775575" cy="498475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</a:pPr>
            <a:r>
              <a:rPr lang="en-US" altLang="zh-CN" dirty="0"/>
              <a:t>SQL Server </a:t>
            </a:r>
            <a:r>
              <a:rPr lang="zh-CN" altLang="en-US" dirty="0" smtClean="0"/>
              <a:t>对</a:t>
            </a:r>
            <a:r>
              <a:rPr lang="en-US" altLang="zh-CN" dirty="0"/>
              <a:t>XML</a:t>
            </a:r>
            <a:r>
              <a:rPr lang="zh-CN" altLang="en-US" dirty="0"/>
              <a:t>的支持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295401" y="1905001"/>
            <a:ext cx="9319734" cy="4267199"/>
            <a:chOff x="912" y="972"/>
            <a:chExt cx="3994" cy="1243"/>
          </a:xfrm>
        </p:grpSpPr>
        <p:sp>
          <p:nvSpPr>
            <p:cNvPr id="8" name="AutoShape 22"/>
            <p:cNvSpPr>
              <a:spLocks noChangeArrowheads="1"/>
            </p:cNvSpPr>
            <p:nvPr/>
          </p:nvSpPr>
          <p:spPr bwMode="gray">
            <a:xfrm>
              <a:off x="912" y="972"/>
              <a:ext cx="3984" cy="124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gray">
            <a:xfrm>
              <a:off x="1030" y="1117"/>
              <a:ext cx="3876" cy="1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 smtClean="0"/>
                <a:t>1. </a:t>
              </a:r>
              <a:r>
                <a:rPr lang="zh-CN" altLang="zh-CN" sz="2000" b="0" dirty="0" smtClean="0"/>
                <a:t>使用</a:t>
              </a:r>
              <a:r>
                <a:rPr lang="en-US" altLang="zh-CN" sz="2000" b="0" dirty="0"/>
                <a:t>SELECT</a:t>
              </a:r>
              <a:r>
                <a:rPr lang="zh-CN" altLang="zh-CN" sz="2000" b="0" dirty="0"/>
                <a:t>语句中的</a:t>
              </a:r>
              <a:r>
                <a:rPr lang="en-US" altLang="zh-CN" sz="2000" b="0" dirty="0"/>
                <a:t>FOR XML</a:t>
              </a:r>
              <a:r>
                <a:rPr lang="zh-CN" altLang="zh-CN" sz="2000" b="0" dirty="0" smtClean="0"/>
                <a:t>子句</a:t>
              </a:r>
              <a:r>
                <a:rPr lang="zh-CN" altLang="en-US" sz="2000" b="0" dirty="0" smtClean="0"/>
                <a:t>得到</a:t>
              </a:r>
              <a:r>
                <a:rPr lang="en-US" altLang="zh-CN" sz="2000" b="0" dirty="0" smtClean="0"/>
                <a:t>XML</a:t>
              </a:r>
              <a:r>
                <a:rPr lang="zh-CN" altLang="en-US" sz="2000" b="0" dirty="0" smtClean="0"/>
                <a:t>文档格式的</a:t>
              </a:r>
              <a:r>
                <a:rPr lang="zh-CN" altLang="zh-CN" sz="2000" b="0" dirty="0" smtClean="0"/>
                <a:t>数据</a:t>
              </a:r>
              <a:r>
                <a:rPr lang="zh-CN" altLang="en-US" sz="2000" b="0" dirty="0" smtClean="0"/>
                <a:t>、</a:t>
              </a:r>
              <a:endParaRPr lang="en-US" altLang="zh-CN" sz="2000" b="0" dirty="0" smtClean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 dirty="0" smtClean="0">
                  <a:latin typeface="Arial" charset="0"/>
                </a:rPr>
                <a:t>      select </a:t>
              </a:r>
              <a:r>
                <a:rPr lang="en-US" altLang="zh-CN" sz="2000" dirty="0">
                  <a:latin typeface="Arial" charset="0"/>
                </a:rPr>
                <a:t>* from </a:t>
              </a:r>
              <a:r>
                <a:rPr lang="en-US" altLang="zh-CN" sz="2000" dirty="0" err="1">
                  <a:latin typeface="Arial" charset="0"/>
                </a:rPr>
                <a:t>Northwind.dbo.customers</a:t>
              </a:r>
              <a:r>
                <a:rPr lang="en-US" altLang="zh-CN" sz="2000" dirty="0">
                  <a:latin typeface="Arial" charset="0"/>
                </a:rPr>
                <a:t>  for xml auto</a:t>
              </a:r>
              <a:endParaRPr lang="zh-CN" altLang="zh-CN" sz="2000" dirty="0">
                <a:latin typeface="Arial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2000" b="0" dirty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/>
                <a:t>2 </a:t>
              </a:r>
              <a:r>
                <a:rPr lang="en-US" altLang="zh-CN" sz="2000" b="0" dirty="0" smtClean="0"/>
                <a:t>. </a:t>
              </a:r>
              <a:r>
                <a:rPr lang="zh-CN" altLang="zh-CN" sz="2000" b="0" dirty="0" smtClean="0"/>
                <a:t>简单</a:t>
              </a:r>
              <a:r>
                <a:rPr lang="zh-CN" altLang="zh-CN" sz="2000" b="0" dirty="0"/>
                <a:t>的</a:t>
              </a:r>
              <a:r>
                <a:rPr lang="en-US" altLang="zh-CN" sz="2000" b="0" dirty="0"/>
                <a:t>HTTP URL</a:t>
              </a:r>
              <a:r>
                <a:rPr lang="zh-CN" altLang="zh-CN" sz="2000" b="0" dirty="0" smtClean="0"/>
                <a:t>请求</a:t>
              </a:r>
              <a:endParaRPr lang="en-US" altLang="zh-CN" sz="2000" b="0" dirty="0" smtClean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 dirty="0" smtClean="0">
                  <a:latin typeface="Arial" charset="0"/>
                </a:rPr>
                <a:t> http</a:t>
              </a:r>
              <a:r>
                <a:rPr lang="en-US" altLang="zh-CN" sz="1800" dirty="0">
                  <a:latin typeface="Arial" charset="0"/>
                </a:rPr>
                <a:t>://localhost/web?sql=select * from </a:t>
              </a:r>
              <a:r>
                <a:rPr lang="en-US" altLang="zh-CN" sz="1800" dirty="0" err="1">
                  <a:latin typeface="Arial" charset="0"/>
                </a:rPr>
                <a:t>Northwind.dbo.customers</a:t>
              </a:r>
              <a:r>
                <a:rPr lang="en-US" altLang="zh-CN" sz="1800" dirty="0">
                  <a:latin typeface="Arial" charset="0"/>
                </a:rPr>
                <a:t>  for xml auto</a:t>
              </a:r>
              <a:endParaRPr lang="zh-CN" altLang="zh-CN" sz="1800" dirty="0">
                <a:latin typeface="Arial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0" dirty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/>
                <a:t>3 . </a:t>
              </a:r>
              <a:r>
                <a:rPr lang="en-US" altLang="zh-CN" sz="2000" b="0" dirty="0" smtClean="0"/>
                <a:t> OPENXML</a:t>
              </a:r>
              <a:r>
                <a:rPr lang="zh-CN" altLang="zh-CN" sz="2000" b="0" dirty="0"/>
                <a:t>。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 b="0" dirty="0"/>
                <a:t>      OPENXML</a:t>
              </a:r>
              <a:r>
                <a:rPr lang="zh-CN" altLang="zh-CN" sz="2000" b="0" dirty="0"/>
                <a:t>函数可以让你像操作一个表那样来运用</a:t>
              </a:r>
              <a:r>
                <a:rPr lang="en-US" altLang="zh-CN" sz="2000" b="0" dirty="0"/>
                <a:t>XML</a:t>
              </a:r>
              <a:r>
                <a:rPr lang="zh-CN" altLang="zh-CN" sz="2000" b="0" dirty="0"/>
                <a:t>数据，可以将它们转换成内存中的一个行记录集</a:t>
              </a:r>
              <a:r>
                <a:rPr lang="zh-CN" altLang="zh-CN" sz="2000" b="0" dirty="0" smtClean="0"/>
                <a:t>。</a:t>
              </a:r>
              <a:r>
                <a:rPr lang="zh-CN" altLang="en-US" sz="2000" b="0" dirty="0" smtClean="0">
                  <a:latin typeface="Arial" charset="0"/>
                </a:rPr>
                <a:t>需</a:t>
              </a:r>
              <a:r>
                <a:rPr lang="zh-CN" altLang="zh-CN" sz="2000" b="0" dirty="0" smtClean="0">
                  <a:latin typeface="Arial" charset="0"/>
                </a:rPr>
                <a:t>调用</a:t>
              </a:r>
              <a:r>
                <a:rPr lang="en-US" altLang="zh-CN" sz="2000" b="0" dirty="0" err="1">
                  <a:latin typeface="Arial" charset="0"/>
                </a:rPr>
                <a:t>sp_xml</a:t>
              </a:r>
              <a:r>
                <a:rPr lang="en-US" altLang="zh-CN" sz="2000" b="0" dirty="0">
                  <a:latin typeface="Arial" charset="0"/>
                </a:rPr>
                <a:t>_ </a:t>
              </a:r>
              <a:r>
                <a:rPr lang="en-US" altLang="zh-CN" sz="2000" b="0" dirty="0" err="1">
                  <a:latin typeface="Arial" charset="0"/>
                </a:rPr>
                <a:t>preparedocument</a:t>
              </a:r>
              <a:r>
                <a:rPr lang="zh-CN" altLang="zh-CN" sz="2000" b="0" dirty="0">
                  <a:latin typeface="Arial" charset="0"/>
                </a:rPr>
                <a:t>存储</a:t>
              </a:r>
              <a:r>
                <a:rPr lang="zh-CN" altLang="zh-CN" sz="2000" b="0" dirty="0" smtClean="0">
                  <a:latin typeface="Arial" charset="0"/>
                </a:rPr>
                <a:t>过程</a:t>
              </a:r>
              <a:r>
                <a:rPr lang="zh-CN" altLang="en-US" sz="2000" b="0" dirty="0" smtClean="0">
                  <a:latin typeface="Arial" charset="0"/>
                </a:rPr>
                <a:t>完成</a:t>
              </a:r>
              <a:r>
                <a:rPr lang="zh-CN" altLang="en-US" sz="2000" dirty="0" smtClean="0">
                  <a:latin typeface="Arial" charset="0"/>
                </a:rPr>
                <a:t>。</a:t>
              </a:r>
              <a:endParaRPr lang="en-US" altLang="zh-CN" sz="2000" dirty="0" smtClean="0">
                <a:latin typeface="Arial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b="0" dirty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/>
                <a:t>4 </a:t>
              </a:r>
              <a:r>
                <a:rPr lang="en-US" altLang="zh-CN" sz="2000" b="0" dirty="0" smtClean="0"/>
                <a:t>. </a:t>
              </a:r>
              <a:r>
                <a:rPr lang="zh-CN" altLang="zh-CN" sz="2000" b="0" dirty="0" smtClean="0"/>
                <a:t>通过</a:t>
              </a:r>
              <a:r>
                <a:rPr lang="en-US" altLang="zh-CN" sz="2000" b="0" dirty="0" smtClean="0"/>
                <a:t>SQLXML</a:t>
              </a:r>
              <a:r>
                <a:rPr lang="zh-CN" altLang="en-US" sz="2000" b="0" dirty="0" smtClean="0"/>
                <a:t>功能（</a:t>
              </a:r>
              <a:r>
                <a:rPr lang="zh-CN" altLang="zh-CN" sz="2000" b="0" dirty="0">
                  <a:latin typeface="Arial" charset="0"/>
                </a:rPr>
                <a:t>包含有</a:t>
              </a:r>
              <a:r>
                <a:rPr lang="en-US" altLang="zh-CN" sz="2000" b="0" dirty="0" err="1">
                  <a:latin typeface="Arial" charset="0"/>
                </a:rPr>
                <a:t>updategram</a:t>
              </a:r>
              <a:r>
                <a:rPr lang="zh-CN" altLang="zh-CN" sz="2000" b="0" dirty="0">
                  <a:latin typeface="Arial" charset="0"/>
                </a:rPr>
                <a:t>和</a:t>
              </a:r>
              <a:r>
                <a:rPr lang="en-US" altLang="zh-CN" sz="2000" b="0" dirty="0">
                  <a:latin typeface="Arial" charset="0"/>
                </a:rPr>
                <a:t>XML </a:t>
              </a:r>
              <a:r>
                <a:rPr lang="en-US" altLang="zh-CN" sz="2000" b="0" dirty="0" err="1">
                  <a:latin typeface="Arial" charset="0"/>
                </a:rPr>
                <a:t>BulkLoad</a:t>
              </a:r>
              <a:r>
                <a:rPr lang="zh-CN" altLang="zh-CN" sz="2000" b="0" dirty="0">
                  <a:latin typeface="Arial" charset="0"/>
                </a:rPr>
                <a:t>功能</a:t>
              </a:r>
              <a:r>
                <a:rPr lang="zh-CN" altLang="en-US" sz="2000" b="0" dirty="0" smtClean="0"/>
                <a:t>）</a:t>
              </a:r>
              <a:endParaRPr lang="zh-CN" altLang="zh-CN" sz="20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674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5.5 XML</a:t>
            </a:r>
            <a:r>
              <a:rPr lang="zh-CN" altLang="en-US" dirty="0" smtClean="0">
                <a:cs typeface="楷体_GB2312"/>
              </a:rPr>
              <a:t>与数据库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0668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1709380" y="1111446"/>
            <a:ext cx="7775575" cy="498475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</a:pPr>
            <a:r>
              <a:rPr lang="en-US" altLang="zh-CN" dirty="0"/>
              <a:t>SQL Server </a:t>
            </a:r>
            <a:r>
              <a:rPr lang="zh-CN" altLang="en-US" dirty="0" smtClean="0"/>
              <a:t>对</a:t>
            </a:r>
            <a:r>
              <a:rPr lang="en-US" altLang="zh-CN" dirty="0"/>
              <a:t>XML</a:t>
            </a:r>
            <a:r>
              <a:rPr lang="zh-CN" altLang="en-US" dirty="0"/>
              <a:t>的支持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36133" y="1524000"/>
            <a:ext cx="9296400" cy="4876799"/>
            <a:chOff x="912" y="972"/>
            <a:chExt cx="3984" cy="1243"/>
          </a:xfrm>
        </p:grpSpPr>
        <p:sp>
          <p:nvSpPr>
            <p:cNvPr id="8" name="AutoShape 22"/>
            <p:cNvSpPr>
              <a:spLocks noChangeArrowheads="1"/>
            </p:cNvSpPr>
            <p:nvPr/>
          </p:nvSpPr>
          <p:spPr bwMode="gray">
            <a:xfrm>
              <a:off x="912" y="972"/>
              <a:ext cx="3984" cy="124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gray">
            <a:xfrm>
              <a:off x="1020" y="1006"/>
              <a:ext cx="3876" cy="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/>
                <a:t>5</a:t>
              </a:r>
              <a:r>
                <a:rPr lang="en-US" altLang="zh-CN" sz="2000" b="0" dirty="0" smtClean="0"/>
                <a:t>. SQL SERVER</a:t>
              </a:r>
              <a:r>
                <a:rPr lang="zh-CN" altLang="en-US" sz="2000" b="0" dirty="0" smtClean="0"/>
                <a:t>支持</a:t>
              </a:r>
              <a:r>
                <a:rPr lang="zh-CN" altLang="en-US" sz="2000" b="0" dirty="0"/>
                <a:t>基于</a:t>
              </a:r>
              <a:r>
                <a:rPr lang="en-US" altLang="zh-CN" sz="2000" b="0" dirty="0" err="1"/>
                <a:t>XPath</a:t>
              </a:r>
              <a:r>
                <a:rPr lang="en-US" altLang="zh-CN" sz="2000" b="0" dirty="0"/>
                <a:t> </a:t>
              </a:r>
              <a:r>
                <a:rPr lang="zh-CN" altLang="en-US" sz="2000" b="0" dirty="0"/>
                <a:t>表达式的</a:t>
              </a:r>
              <a:r>
                <a:rPr lang="en-US" altLang="zh-CN" sz="2000" b="0" dirty="0" smtClean="0"/>
                <a:t>XQuery</a:t>
              </a:r>
              <a:r>
                <a:rPr lang="zh-CN" altLang="en-US" sz="2000" b="0" dirty="0" smtClean="0"/>
                <a:t>语言，该语言被</a:t>
              </a:r>
              <a:r>
                <a:rPr lang="zh-CN" altLang="en-US" sz="2000" b="0" dirty="0"/>
                <a:t>设计用来查询 </a:t>
              </a:r>
              <a:r>
                <a:rPr lang="en-US" altLang="zh-CN" sz="2000" b="0" dirty="0"/>
                <a:t>XML </a:t>
              </a:r>
              <a:r>
                <a:rPr lang="zh-CN" altLang="en-US" sz="2000" b="0" dirty="0"/>
                <a:t>数据，作用类似 </a:t>
              </a:r>
              <a:r>
                <a:rPr lang="en-US" altLang="zh-CN" sz="2000" b="0" dirty="0"/>
                <a:t>SQL</a:t>
              </a:r>
              <a:r>
                <a:rPr lang="zh-CN" altLang="en-US" sz="2000" b="0" dirty="0"/>
                <a:t>语言对数据库的查询</a:t>
              </a:r>
              <a:r>
                <a:rPr lang="zh-CN" altLang="en-US" sz="2000" b="0" dirty="0" smtClean="0"/>
                <a:t>。</a:t>
              </a:r>
              <a:r>
                <a:rPr lang="en-US" altLang="zh-CN" sz="2000" b="0" dirty="0" smtClean="0"/>
                <a:t>SQL </a:t>
              </a:r>
              <a:r>
                <a:rPr lang="en-US" altLang="zh-CN" sz="2000" b="0" dirty="0"/>
                <a:t>Server</a:t>
              </a:r>
              <a:r>
                <a:rPr lang="zh-CN" altLang="en-US" sz="2000" b="0" dirty="0"/>
                <a:t>引入了 </a:t>
              </a:r>
              <a:r>
                <a:rPr lang="en-US" altLang="zh-CN" sz="2000" b="0" dirty="0"/>
                <a:t>xml </a:t>
              </a:r>
              <a:r>
                <a:rPr lang="zh-CN" altLang="en-US" sz="2000" b="0" dirty="0"/>
                <a:t>数据类型，提供了用于对存储在列或变量中的 </a:t>
              </a:r>
              <a:r>
                <a:rPr lang="en-US" altLang="zh-CN" sz="2000" b="0" dirty="0"/>
                <a:t>XML </a:t>
              </a:r>
              <a:r>
                <a:rPr lang="zh-CN" altLang="en-US" sz="2000" b="0" dirty="0"/>
                <a:t>数据执行操作的大量方法</a:t>
              </a:r>
              <a:r>
                <a:rPr lang="zh-CN" altLang="en-US" sz="2000" b="0" dirty="0" smtClean="0"/>
                <a:t>。</a:t>
              </a:r>
              <a:endParaRPr lang="en-US" altLang="zh-CN" sz="2000" b="0" dirty="0" smtClean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0" dirty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0" dirty="0" smtClean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/>
                <a:t>6</a:t>
              </a:r>
              <a:r>
                <a:rPr lang="en-US" altLang="zh-CN" sz="2000" b="0" dirty="0" smtClean="0"/>
                <a:t>.SQL </a:t>
              </a:r>
              <a:r>
                <a:rPr lang="en-US" altLang="zh-CN" sz="2000" b="0" dirty="0"/>
                <a:t>Server</a:t>
              </a:r>
              <a:r>
                <a:rPr lang="zh-CN" altLang="en-US" sz="2000" b="0" dirty="0"/>
                <a:t>支持在</a:t>
              </a:r>
              <a:r>
                <a:rPr lang="en-US" altLang="zh-CN" sz="2000" b="0" dirty="0"/>
                <a:t>insert </a:t>
              </a:r>
              <a:r>
                <a:rPr lang="zh-CN" altLang="en-US" sz="2000" b="0" dirty="0"/>
                <a:t>表达式中的 </a:t>
              </a:r>
              <a:r>
                <a:rPr lang="en-US" altLang="zh-CN" sz="2000" b="0" dirty="0"/>
                <a:t>xml </a:t>
              </a:r>
              <a:r>
                <a:rPr lang="zh-CN" altLang="en-US" sz="2000" b="0" dirty="0"/>
                <a:t>变量向现有 </a:t>
              </a:r>
              <a:r>
                <a:rPr lang="en-US" altLang="zh-CN" sz="2000" b="0" dirty="0"/>
                <a:t>XML </a:t>
              </a:r>
              <a:r>
                <a:rPr lang="zh-CN" altLang="en-US" sz="2000" b="0" dirty="0"/>
                <a:t>结构插入 </a:t>
              </a:r>
              <a:r>
                <a:rPr lang="en-US" altLang="zh-CN" sz="2000" b="0" dirty="0"/>
                <a:t>XML </a:t>
              </a:r>
              <a:r>
                <a:rPr lang="zh-CN" altLang="en-US" sz="2000" b="0" dirty="0"/>
                <a:t>数据的支持。</a:t>
              </a:r>
              <a:r>
                <a:rPr lang="zh-CN" altLang="en-US" sz="2000" b="0" dirty="0" smtClean="0"/>
                <a:t>例如</a:t>
              </a:r>
              <a:r>
                <a:rPr lang="zh-CN" altLang="en-US" sz="2000" b="0" dirty="0"/>
                <a:t>一</a:t>
              </a:r>
              <a:r>
                <a:rPr lang="zh-CN" altLang="en-US" sz="2000" b="0" dirty="0" smtClean="0"/>
                <a:t>个</a:t>
              </a:r>
              <a:r>
                <a:rPr lang="zh-CN" altLang="en-US" sz="2000" b="0" dirty="0"/>
                <a:t>名称为 </a:t>
              </a:r>
              <a:r>
                <a:rPr lang="en-US" altLang="zh-CN" sz="2000" b="0" dirty="0"/>
                <a:t>@</a:t>
              </a:r>
              <a:r>
                <a:rPr lang="en-US" altLang="zh-CN" sz="2000" b="0" dirty="0" err="1"/>
                <a:t>productList</a:t>
              </a:r>
              <a:r>
                <a:rPr lang="en-US" altLang="zh-CN" sz="2000" b="0" dirty="0"/>
                <a:t> </a:t>
              </a:r>
              <a:r>
                <a:rPr lang="zh-CN" altLang="en-US" sz="2000" b="0" dirty="0"/>
                <a:t>的 </a:t>
              </a:r>
              <a:r>
                <a:rPr lang="en-US" altLang="zh-CN" sz="2000" b="0" dirty="0"/>
                <a:t>xml </a:t>
              </a:r>
              <a:r>
                <a:rPr lang="zh-CN" altLang="en-US" sz="2000" b="0" dirty="0"/>
                <a:t>变量包括以下 </a:t>
              </a:r>
              <a:r>
                <a:rPr lang="en-US" altLang="zh-CN" sz="2000" b="0" dirty="0"/>
                <a:t>XML</a:t>
              </a:r>
              <a:r>
                <a:rPr lang="zh-CN" altLang="en-US" sz="2000" b="0" dirty="0"/>
                <a:t>：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0" dirty="0" smtClean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b="0" dirty="0" smtClean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b="0" dirty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000" b="0" dirty="0" smtClean="0"/>
                <a:t>可以</a:t>
              </a:r>
              <a:r>
                <a:rPr lang="zh-CN" altLang="en-US" sz="2000" b="0" dirty="0"/>
                <a:t>使用以下代码向产品列表中插入一个新自行车：</a:t>
              </a:r>
              <a:endParaRPr lang="en-US" altLang="zh-CN" sz="2000" b="0" dirty="0" smtClean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b="0" dirty="0" smtClean="0"/>
            </a:p>
          </p:txBody>
        </p:sp>
      </p:grpSp>
      <p:sp>
        <p:nvSpPr>
          <p:cNvPr id="4" name="矩形 3"/>
          <p:cNvSpPr/>
          <p:nvPr/>
        </p:nvSpPr>
        <p:spPr>
          <a:xfrm>
            <a:off x="2116936" y="261602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chemeClr val="accent2"/>
              </a:buClr>
            </a:pPr>
            <a:r>
              <a:rPr lang="zh-CN" altLang="en-US" sz="1600" b="1" dirty="0">
                <a:latin typeface="Arial" charset="0"/>
                <a:ea typeface="微软雅黑" panose="020B0503020204020204" pitchFamily="34" charset="-122"/>
              </a:rPr>
              <a:t>CREATE TABLE SalesOrders  (OrderID integer PRIMARY KEY,</a:t>
            </a:r>
          </a:p>
          <a:p>
            <a:pPr eaLnBrk="1" hangingPunct="1">
              <a:buClr>
                <a:schemeClr val="accent2"/>
              </a:buClr>
            </a:pPr>
            <a:r>
              <a:rPr lang="zh-CN" altLang="en-US" sz="1600" b="1" dirty="0">
                <a:latin typeface="Arial" charset="0"/>
                <a:ea typeface="微软雅黑" panose="020B0503020204020204" pitchFamily="34" charset="-122"/>
              </a:rPr>
              <a:t>  OrderDate datetime</a:t>
            </a:r>
            <a:r>
              <a:rPr lang="zh-CN" altLang="en-US" sz="1600" b="1" dirty="0" smtClean="0">
                <a:latin typeface="Arial" charset="0"/>
                <a:ea typeface="微软雅黑" panose="020B0503020204020204" pitchFamily="34" charset="-122"/>
              </a:rPr>
              <a:t>,  </a:t>
            </a:r>
            <a:r>
              <a:rPr lang="zh-CN" altLang="en-US" sz="1600" b="1" dirty="0">
                <a:latin typeface="Arial" charset="0"/>
                <a:ea typeface="微软雅黑" panose="020B0503020204020204" pitchFamily="34" charset="-122"/>
              </a:rPr>
              <a:t>CustomerID integer</a:t>
            </a:r>
            <a:r>
              <a:rPr lang="zh-CN" altLang="en-US" sz="1600" b="1" dirty="0" smtClean="0">
                <a:latin typeface="Arial" charset="0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latin typeface="Arial" charset="0"/>
                <a:ea typeface="微软雅黑" panose="020B0503020204020204" pitchFamily="34" charset="-122"/>
              </a:rPr>
              <a:t>OrderNotes </a:t>
            </a:r>
            <a:r>
              <a:rPr lang="zh-CN" altLang="en-US" sz="1600" b="1" dirty="0">
                <a:solidFill>
                  <a:srgbClr val="FF0000"/>
                </a:solidFill>
                <a:latin typeface="Arial" charset="0"/>
                <a:ea typeface="微软雅黑" panose="020B0503020204020204" pitchFamily="34" charset="-122"/>
              </a:rPr>
              <a:t>xml</a:t>
            </a:r>
            <a:r>
              <a:rPr lang="zh-CN" altLang="en-US" sz="1600" b="1" dirty="0">
                <a:latin typeface="Arial" charset="0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26" y="3867996"/>
            <a:ext cx="2305049" cy="7987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355" y="5304537"/>
            <a:ext cx="4790724" cy="8564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654" y="5181600"/>
            <a:ext cx="3773304" cy="10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99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5.1 </a:t>
            </a:r>
            <a:r>
              <a:rPr lang="zh-CN" altLang="en-US" dirty="0" smtClean="0">
                <a:cs typeface="楷体_GB2312"/>
              </a:rPr>
              <a:t>什么是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？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EEDDCF96-48FE-4674-9F34-DC6710E36196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69" name="内容占位符 4"/>
          <p:cNvSpPr>
            <a:spLocks noGrp="1"/>
          </p:cNvSpPr>
          <p:nvPr>
            <p:ph idx="1"/>
          </p:nvPr>
        </p:nvSpPr>
        <p:spPr>
          <a:xfrm>
            <a:off x="2047875" y="1242934"/>
            <a:ext cx="7775575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 XML</a:t>
            </a:r>
            <a:r>
              <a:rPr lang="zh-CN" altLang="en-US" dirty="0">
                <a:cs typeface="楷体_GB2312"/>
              </a:rPr>
              <a:t>的</a:t>
            </a:r>
            <a:r>
              <a:rPr lang="zh-CN" altLang="en-US" dirty="0" smtClean="0">
                <a:cs typeface="楷体_GB2312"/>
              </a:rPr>
              <a:t>特点</a:t>
            </a:r>
            <a:endParaRPr lang="zh-CN" altLang="en-US" dirty="0"/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2101239" y="1981200"/>
            <a:ext cx="8725006" cy="1009065"/>
            <a:chOff x="912" y="1008"/>
            <a:chExt cx="4086" cy="605"/>
          </a:xfrm>
        </p:grpSpPr>
        <p:sp>
          <p:nvSpPr>
            <p:cNvPr id="27" name="AutoShape 22"/>
            <p:cNvSpPr>
              <a:spLocks noChangeArrowheads="1"/>
            </p:cNvSpPr>
            <p:nvPr/>
          </p:nvSpPr>
          <p:spPr bwMode="gray">
            <a:xfrm>
              <a:off x="912" y="1008"/>
              <a:ext cx="3984" cy="60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gray">
            <a:xfrm>
              <a:off x="2070" y="1103"/>
              <a:ext cx="292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dirty="0"/>
                <a:t>可用</a:t>
              </a:r>
              <a:r>
                <a:rPr lang="en-US" altLang="zh-CN" sz="1800" dirty="0"/>
                <a:t>XML</a:t>
              </a:r>
              <a:r>
                <a:rPr lang="zh-CN" altLang="en-US" sz="1800" dirty="0"/>
                <a:t>描述你的信息在哪里，可通过</a:t>
              </a:r>
              <a:r>
                <a:rPr lang="en-US" altLang="zh-CN" sz="1800" dirty="0"/>
                <a:t>meta</a:t>
              </a:r>
              <a:r>
                <a:rPr lang="zh-CN" altLang="en-US" sz="1800" dirty="0"/>
                <a:t>来验证信息、执行搜索、强制显示或者处理其它的数据。</a:t>
              </a:r>
              <a:endParaRPr lang="en-US" altLang="zh-CN" sz="1800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2209800" y="2098238"/>
            <a:ext cx="2380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>
                <a:latin typeface="Times New Roman" panose="02020603050405020304" pitchFamily="18" charset="0"/>
              </a:rPr>
              <a:t>5</a:t>
            </a:r>
            <a:r>
              <a:rPr lang="en-US" altLang="zh-CN" sz="1600" b="1" kern="1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1600" b="1" kern="100" dirty="0">
                <a:latin typeface="Times New Roman" panose="02020603050405020304" pitchFamily="18" charset="0"/>
              </a:rPr>
              <a:t>允许</a:t>
            </a:r>
            <a:r>
              <a:rPr lang="en-US" altLang="zh-CN" sz="1600" b="1" kern="100" dirty="0">
                <a:latin typeface="Times New Roman" panose="02020603050405020304" pitchFamily="18" charset="0"/>
              </a:rPr>
              <a:t>Meta</a:t>
            </a:r>
            <a:r>
              <a:rPr lang="zh-CN" altLang="en-US" sz="1600" b="1" kern="100" dirty="0">
                <a:latin typeface="Times New Roman" panose="02020603050405020304" pitchFamily="18" charset="0"/>
              </a:rPr>
              <a:t>数据</a:t>
            </a:r>
            <a:r>
              <a:rPr lang="en-US" altLang="zh-CN" sz="1600" b="1" kern="100" dirty="0">
                <a:latin typeface="Times New Roman" panose="02020603050405020304" pitchFamily="18" charset="0"/>
              </a:rPr>
              <a:t>(</a:t>
            </a:r>
            <a:r>
              <a:rPr lang="zh-CN" altLang="en-US" sz="1600" b="1" kern="100" dirty="0">
                <a:latin typeface="Times New Roman" panose="02020603050405020304" pitchFamily="18" charset="0"/>
              </a:rPr>
              <a:t>元数据</a:t>
            </a:r>
            <a:r>
              <a:rPr lang="en-US" altLang="zh-CN" sz="1600" b="1" kern="100" dirty="0">
                <a:latin typeface="Times New Roman" panose="02020603050405020304" pitchFamily="18" charset="0"/>
              </a:rPr>
              <a:t>)</a:t>
            </a:r>
            <a:br>
              <a:rPr lang="en-US" altLang="zh-CN" sz="1600" b="1" kern="100" dirty="0">
                <a:latin typeface="Times New Roman" panose="02020603050405020304" pitchFamily="18" charset="0"/>
              </a:rPr>
            </a:br>
            <a:endParaRPr lang="en-US" altLang="zh-CN" sz="1600" b="1" kern="100" dirty="0">
              <a:latin typeface="Times New Roman" panose="02020603050405020304" pitchFamily="18" charset="0"/>
            </a:endParaRPr>
          </a:p>
          <a:p>
            <a:endParaRPr lang="zh-CN" altLang="en-US" sz="1600" b="1" dirty="0"/>
          </a:p>
        </p:txBody>
      </p:sp>
      <p:pic>
        <p:nvPicPr>
          <p:cNvPr id="30" name="Picture 4" descr="http://m.qqzhi.com/upload/img_4_4229986394D3006776052_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28" y="2429210"/>
            <a:ext cx="542179" cy="54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2079960" y="3096276"/>
            <a:ext cx="8671566" cy="1003987"/>
            <a:chOff x="912" y="1008"/>
            <a:chExt cx="4046" cy="605"/>
          </a:xfrm>
        </p:grpSpPr>
        <p:sp>
          <p:nvSpPr>
            <p:cNvPr id="32" name="AutoShape 22"/>
            <p:cNvSpPr>
              <a:spLocks noChangeArrowheads="1"/>
            </p:cNvSpPr>
            <p:nvPr/>
          </p:nvSpPr>
          <p:spPr bwMode="gray">
            <a:xfrm>
              <a:off x="912" y="1008"/>
              <a:ext cx="3984" cy="60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gray">
            <a:xfrm>
              <a:off x="2083" y="1083"/>
              <a:ext cx="2875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dirty="0"/>
                <a:t>可通过</a:t>
              </a:r>
              <a:r>
                <a:rPr lang="en-US" altLang="zh-CN" sz="1800" dirty="0"/>
                <a:t>CSS</a:t>
              </a:r>
              <a:r>
                <a:rPr lang="zh-CN" altLang="en-US" sz="1800" dirty="0"/>
                <a:t>或者</a:t>
              </a:r>
              <a:r>
                <a:rPr lang="en-US" altLang="zh-CN" sz="1800" dirty="0"/>
                <a:t>XSL</a:t>
              </a:r>
              <a:r>
                <a:rPr lang="zh-CN" altLang="en-US" sz="1800" dirty="0"/>
                <a:t>可扩展样式语言（</a:t>
              </a:r>
              <a:r>
                <a:rPr lang="en-US" altLang="zh-CN" sz="1800" dirty="0"/>
                <a:t>Extensible </a:t>
              </a:r>
              <a:r>
                <a:rPr lang="en-US" altLang="zh-CN" sz="1800" dirty="0" err="1"/>
                <a:t>Stylesheet</a:t>
              </a:r>
              <a:r>
                <a:rPr lang="en-US" altLang="zh-CN" sz="1800" dirty="0"/>
                <a:t> Language</a:t>
              </a:r>
              <a:r>
                <a:rPr lang="zh-CN" altLang="en-US" sz="1800" dirty="0"/>
                <a:t>）在浏览器中呈现</a:t>
              </a:r>
              <a:r>
                <a:rPr lang="en-US" altLang="zh-CN" sz="1800" dirty="0"/>
                <a:t>XML</a:t>
              </a:r>
              <a:r>
                <a:rPr lang="zh-CN" altLang="en-US" sz="1800" dirty="0"/>
                <a:t>文档内容。</a:t>
              </a:r>
            </a:p>
          </p:txBody>
        </p:sp>
      </p:grpSp>
      <p:pic>
        <p:nvPicPr>
          <p:cNvPr id="34" name="Picture 9" descr="http://findicons.com/files/icons/773/dellios_system/256/xm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61" y="340608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>
          <a:xfrm>
            <a:off x="2193890" y="3165564"/>
            <a:ext cx="2606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100" dirty="0" smtClean="0">
                <a:latin typeface="Times New Roman" panose="02020603050405020304" pitchFamily="18" charset="0"/>
              </a:rPr>
              <a:t>6.XML</a:t>
            </a:r>
            <a:r>
              <a:rPr lang="zh-CN" altLang="en-US" sz="1600" b="1" kern="100" dirty="0">
                <a:latin typeface="Times New Roman" panose="02020603050405020304" pitchFamily="18" charset="0"/>
              </a:rPr>
              <a:t>文档的多样</a:t>
            </a:r>
            <a:r>
              <a:rPr lang="zh-CN" altLang="en-US" sz="1600" b="1" kern="100" dirty="0" smtClean="0">
                <a:latin typeface="Times New Roman" panose="02020603050405020304" pitchFamily="18" charset="0"/>
              </a:rPr>
              <a:t>显示</a:t>
            </a:r>
            <a:endParaRPr lang="zh-CN" altLang="en-US" sz="1600" b="1" kern="100" dirty="0">
              <a:latin typeface="Times New Roman" panose="02020603050405020304" pitchFamily="18" charset="0"/>
            </a:endParaRPr>
          </a:p>
        </p:txBody>
      </p: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2079631" y="4305510"/>
            <a:ext cx="8650287" cy="1104690"/>
            <a:chOff x="876" y="1176"/>
            <a:chExt cx="3984" cy="774"/>
          </a:xfrm>
        </p:grpSpPr>
        <p:sp>
          <p:nvSpPr>
            <p:cNvPr id="37" name="AutoShape 22"/>
            <p:cNvSpPr>
              <a:spLocks noChangeArrowheads="1"/>
            </p:cNvSpPr>
            <p:nvPr/>
          </p:nvSpPr>
          <p:spPr bwMode="gray">
            <a:xfrm>
              <a:off x="876" y="1176"/>
              <a:ext cx="3984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gray">
            <a:xfrm>
              <a:off x="2032" y="1321"/>
              <a:ext cx="2742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buNone/>
              </a:pPr>
              <a:r>
                <a:rPr lang="en-US" altLang="zh-CN" sz="1800" dirty="0"/>
                <a:t>XML DOM</a:t>
              </a:r>
              <a:r>
                <a:rPr lang="zh-CN" altLang="en-US" sz="1800" dirty="0"/>
                <a:t>的作用就是使用脚本语言如何对</a:t>
              </a:r>
              <a:r>
                <a:rPr lang="en-US" altLang="zh-CN" sz="1800" dirty="0"/>
                <a:t>XML</a:t>
              </a:r>
              <a:r>
                <a:rPr lang="zh-CN" altLang="en-US" sz="1800" dirty="0"/>
                <a:t>文档的节点和数据进行增删查改等各项操作。</a:t>
              </a:r>
              <a:endParaRPr lang="zh-CN" altLang="zh-CN" sz="1800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2107658" y="4441254"/>
            <a:ext cx="2481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100" dirty="0">
                <a:latin typeface="Times New Roman" panose="02020603050405020304" pitchFamily="18" charset="0"/>
              </a:rPr>
              <a:t>  7. </a:t>
            </a:r>
            <a:r>
              <a:rPr lang="zh-CN" altLang="en-US" sz="1600" b="1" kern="100" dirty="0">
                <a:latin typeface="Times New Roman" panose="02020603050405020304" pitchFamily="18" charset="0"/>
              </a:rPr>
              <a:t>允许</a:t>
            </a:r>
            <a:r>
              <a:rPr lang="en-US" altLang="zh-CN" sz="1600" b="1" kern="100" dirty="0">
                <a:latin typeface="Times New Roman" panose="02020603050405020304" pitchFamily="18" charset="0"/>
              </a:rPr>
              <a:t>XML DOM</a:t>
            </a:r>
            <a:r>
              <a:rPr lang="zh-CN" altLang="en-US" sz="1600" b="1" kern="100" dirty="0" smtClean="0">
                <a:latin typeface="Times New Roman" panose="02020603050405020304" pitchFamily="18" charset="0"/>
              </a:rPr>
              <a:t>操作</a:t>
            </a:r>
            <a:endParaRPr lang="en-US" altLang="zh-CN" sz="1600" b="1" kern="100" dirty="0">
              <a:latin typeface="Times New Roman" panose="02020603050405020304" pitchFamily="18" charset="0"/>
            </a:endParaRPr>
          </a:p>
        </p:txBody>
      </p:sp>
      <p:pic>
        <p:nvPicPr>
          <p:cNvPr id="11" name="Picture 2" descr="http://m.qqzhi.com/upload/img_4_1952390343D1090315465_2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62" y="4796822"/>
            <a:ext cx="590271" cy="59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5.5 XML</a:t>
            </a:r>
            <a:r>
              <a:rPr lang="zh-CN" altLang="en-US" dirty="0" smtClean="0">
                <a:cs typeface="楷体_GB2312"/>
              </a:rPr>
              <a:t>与数据库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79221163-B660-4F33-AA1C-817195A4679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60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0668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3" name="内容占位符 4"/>
          <p:cNvSpPr>
            <a:spLocks noGrp="1"/>
          </p:cNvSpPr>
          <p:nvPr>
            <p:ph idx="1"/>
          </p:nvPr>
        </p:nvSpPr>
        <p:spPr>
          <a:xfrm>
            <a:off x="1709380" y="1111446"/>
            <a:ext cx="7775575" cy="498475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</a:pPr>
            <a:r>
              <a:rPr lang="zh-CN" altLang="en-US" dirty="0" smtClean="0"/>
              <a:t>关于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47800" y="1524000"/>
            <a:ext cx="9296400" cy="4778517"/>
            <a:chOff x="912" y="972"/>
            <a:chExt cx="3984" cy="1243"/>
          </a:xfrm>
        </p:grpSpPr>
        <p:sp>
          <p:nvSpPr>
            <p:cNvPr id="8" name="AutoShape 22"/>
            <p:cNvSpPr>
              <a:spLocks noChangeArrowheads="1"/>
            </p:cNvSpPr>
            <p:nvPr/>
          </p:nvSpPr>
          <p:spPr bwMode="gray">
            <a:xfrm>
              <a:off x="912" y="972"/>
              <a:ext cx="3984" cy="124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8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gray">
            <a:xfrm>
              <a:off x="1020" y="1006"/>
              <a:ext cx="3876" cy="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 dirty="0"/>
                <a:t>在</a:t>
              </a:r>
              <a:r>
                <a:rPr lang="en-US" altLang="zh-CN" sz="2000" b="0" dirty="0"/>
                <a:t>XML</a:t>
              </a:r>
              <a:r>
                <a:rPr lang="zh-CN" altLang="en-US" sz="2000" b="0" dirty="0"/>
                <a:t>中，需要许多开始标记和结束标记来标识数据，在互联网网上传输数据时效率不高，出现了</a:t>
              </a:r>
              <a:r>
                <a:rPr lang="en-US" altLang="zh-CN" sz="2000" b="0" dirty="0"/>
                <a:t>JSON(JavaScript Object Notation) </a:t>
              </a:r>
              <a:r>
                <a:rPr lang="zh-CN" altLang="en-US" sz="2000" b="0" dirty="0"/>
                <a:t>轻量级的数据交换</a:t>
              </a:r>
              <a:r>
                <a:rPr lang="zh-CN" altLang="en-US" sz="2000" b="0" dirty="0" smtClean="0"/>
                <a:t>格式，易于</a:t>
              </a:r>
              <a:r>
                <a:rPr lang="zh-CN" altLang="en-US" sz="2000" b="0" dirty="0"/>
                <a:t>阅读和编写，同时也易于机器解析和生成， 作为</a:t>
              </a:r>
              <a:r>
                <a:rPr lang="en-US" altLang="zh-CN" sz="2000" b="0" dirty="0"/>
                <a:t>XML</a:t>
              </a:r>
              <a:r>
                <a:rPr lang="zh-CN" altLang="en-US" sz="2000" b="0" dirty="0"/>
                <a:t>文档的一种有力补充。</a:t>
              </a:r>
              <a:endParaRPr lang="en-US" altLang="zh-CN" sz="2000" b="0" dirty="0" smtClean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b="0" dirty="0" smtClean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b="0" dirty="0"/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000" b="0" dirty="0" smtClean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59" y="3400148"/>
            <a:ext cx="5559696" cy="12366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926" y="3049581"/>
            <a:ext cx="2763755" cy="31375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08544" y="5848528"/>
            <a:ext cx="936475" cy="33855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387字节</a:t>
            </a:r>
          </a:p>
        </p:txBody>
      </p:sp>
      <p:sp>
        <p:nvSpPr>
          <p:cNvPr id="13" name="矩形 12"/>
          <p:cNvSpPr/>
          <p:nvPr/>
        </p:nvSpPr>
        <p:spPr>
          <a:xfrm>
            <a:off x="8969429" y="4267502"/>
            <a:ext cx="1031051" cy="36933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210字节</a:t>
            </a:r>
          </a:p>
        </p:txBody>
      </p:sp>
      <p:sp>
        <p:nvSpPr>
          <p:cNvPr id="17" name="矩形 16">
            <a:hlinkClick r:id="rId5" action="ppaction://hlinkfile"/>
          </p:cNvPr>
          <p:cNvSpPr/>
          <p:nvPr/>
        </p:nvSpPr>
        <p:spPr>
          <a:xfrm>
            <a:off x="8227730" y="5448418"/>
            <a:ext cx="762000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  <a:hlinkClick r:id="rId6" action="ppaction://hlinkfile"/>
              </a:rPr>
              <a:t>演示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940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5.1 </a:t>
            </a:r>
            <a:r>
              <a:rPr lang="zh-CN" altLang="en-US" dirty="0" smtClean="0">
                <a:cs typeface="楷体_GB2312"/>
              </a:rPr>
              <a:t>什么是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？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EEDDCF96-48FE-4674-9F34-DC6710E36196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69" name="内容占位符 4"/>
          <p:cNvSpPr>
            <a:spLocks noGrp="1"/>
          </p:cNvSpPr>
          <p:nvPr>
            <p:ph idx="1"/>
          </p:nvPr>
        </p:nvSpPr>
        <p:spPr>
          <a:xfrm>
            <a:off x="1832298" y="1111144"/>
            <a:ext cx="7775575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 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中有关</a:t>
            </a:r>
            <a:r>
              <a:rPr lang="zh-CN" altLang="zh-CN" dirty="0" smtClean="0">
                <a:cs typeface="楷体_GB2312"/>
              </a:rPr>
              <a:t>名词</a:t>
            </a:r>
            <a:r>
              <a:rPr lang="zh-CN" altLang="en-US" dirty="0" smtClean="0">
                <a:cs typeface="楷体_GB2312"/>
              </a:rPr>
              <a:t>的</a:t>
            </a:r>
            <a:r>
              <a:rPr lang="zh-CN" altLang="zh-CN" dirty="0" smtClean="0">
                <a:cs typeface="楷体_GB2312"/>
              </a:rPr>
              <a:t>相互</a:t>
            </a:r>
            <a:r>
              <a:rPr lang="zh-CN" altLang="zh-CN" dirty="0">
                <a:cs typeface="楷体_GB2312"/>
              </a:rPr>
              <a:t>关系</a:t>
            </a:r>
            <a:endParaRPr lang="zh-CN" altLang="en-US" dirty="0">
              <a:cs typeface="楷体_GB231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120941"/>
              </p:ext>
            </p:extLst>
          </p:nvPr>
        </p:nvGraphicFramePr>
        <p:xfrm>
          <a:off x="2100848" y="3071133"/>
          <a:ext cx="8643352" cy="327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2" name="Picture" r:id="rId4" imgW="3893820" imgH="1475232" progId="Word.Picture.8">
                  <p:embed/>
                </p:oleObj>
              </mc:Choice>
              <mc:Fallback>
                <p:oleObj name="Picture" r:id="rId4" imgW="3893820" imgH="147523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848" y="3071133"/>
                        <a:ext cx="8643352" cy="3275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832298" y="1563611"/>
            <a:ext cx="90643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</a:pPr>
            <a:r>
              <a:rPr lang="en-US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 DTD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用以说明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文档中数据的类型和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格式，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既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可放在单独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文件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中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，又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可直接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放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在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文档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中。由于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 DTD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本身非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文档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结构，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其对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文档数据类型和格式的描述过于复杂，用户在使用时较难掌握，目前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已被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 Schema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所替代。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 Schema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中对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文档中数据类型和格式的描述采用了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文档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结构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，可以定义复杂数据类型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。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CSS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和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XSL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用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来实现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XML</a:t>
            </a:r>
            <a:r>
              <a:rPr lang="zh-CN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文档在浏览器</a:t>
            </a:r>
            <a:r>
              <a:rPr lang="zh-CN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中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的显示。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7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9" y="2742142"/>
            <a:ext cx="6259876" cy="3597448"/>
          </a:xfrm>
          <a:prstGeom prst="rect">
            <a:avLst/>
          </a:prstGeom>
        </p:spPr>
      </p:pic>
      <p:sp>
        <p:nvSpPr>
          <p:cNvPr id="36866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5.1 </a:t>
            </a:r>
            <a:r>
              <a:rPr lang="zh-CN" altLang="en-US" dirty="0" smtClean="0">
                <a:cs typeface="楷体_GB2312"/>
              </a:rPr>
              <a:t>什么是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 smtClean="0">
                <a:cs typeface="楷体_GB2312"/>
              </a:rPr>
              <a:t>？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EEDDCF96-48FE-4674-9F34-DC6710E36196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47285" y="1031876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69" name="内容占位符 4"/>
          <p:cNvSpPr>
            <a:spLocks noGrp="1"/>
          </p:cNvSpPr>
          <p:nvPr>
            <p:ph idx="1"/>
          </p:nvPr>
        </p:nvSpPr>
        <p:spPr>
          <a:xfrm>
            <a:off x="2047875" y="1242934"/>
            <a:ext cx="7775575" cy="4222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 </a:t>
            </a:r>
            <a:r>
              <a:rPr lang="en-US" altLang="zh-CN" dirty="0" smtClean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文档的基本</a:t>
            </a:r>
            <a:r>
              <a:rPr lang="zh-CN" altLang="en-US" dirty="0" smtClean="0">
                <a:cs typeface="楷体_GB2312"/>
              </a:rPr>
              <a:t>结构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94304" y="1665209"/>
            <a:ext cx="8944581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XML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文档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为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文本文件</a:t>
            </a:r>
            <a:r>
              <a:rPr lang="zh-CN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可用记事本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Word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等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编写，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专用工具包括</a:t>
            </a:r>
            <a:r>
              <a:rPr lang="zh-CN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美国</a:t>
            </a:r>
            <a:r>
              <a:rPr lang="en-US" altLang="zh-CN" sz="2000" dirty="0" err="1">
                <a:latin typeface="Times New Roman" panose="02020603050405020304" pitchFamily="18" charset="0"/>
                <a:cs typeface="Arial" panose="020B0604020202020204" pitchFamily="34" charset="0"/>
              </a:rPr>
              <a:t>Altova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公司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的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Arial" panose="020B0604020202020204" pitchFamily="34" charset="0"/>
              </a:rPr>
              <a:t>XMLSpy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  <a:hlinkClick r:id="rId4"/>
              </a:rPr>
              <a:t>www.xmlspy.com/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）和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Oxygen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公司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的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XML Editor</a:t>
            </a:r>
            <a:r>
              <a:rPr lang="zh-CN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http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: //www .oxygenxml.com/index.html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等。</a:t>
            </a:r>
            <a:endParaRPr lang="zh-CN" altLang="en-US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2600" y="3501653"/>
            <a:ext cx="60960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/>
            <a:r>
              <a:rPr lang="en-US" altLang="zh-CN" sz="2000" dirty="0"/>
              <a:t>XML</a:t>
            </a:r>
            <a:r>
              <a:rPr lang="zh-CN" altLang="zh-CN" sz="2000" dirty="0"/>
              <a:t>文档</a:t>
            </a:r>
            <a:r>
              <a:rPr lang="zh-CN" altLang="zh-CN" sz="2000" dirty="0" smtClean="0"/>
              <a:t>声明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version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XML</a:t>
            </a:r>
            <a:r>
              <a:rPr lang="zh-CN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文档所遵循的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XML</a:t>
            </a:r>
            <a:r>
              <a:rPr lang="zh-CN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规范的版本号：可选项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encoding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XML</a:t>
            </a:r>
            <a:r>
              <a:rPr lang="zh-CN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处理器使用的字符集，默认为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UFT-8</a:t>
            </a:r>
            <a:r>
              <a:rPr lang="zh-CN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；可选参数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standalone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yes</a:t>
            </a:r>
            <a:r>
              <a:rPr lang="zh-CN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，默认值为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yes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申明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该文档为</a:t>
            </a:r>
            <a:r>
              <a:rPr lang="zh-CN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一个独立</a:t>
            </a:r>
            <a:r>
              <a:rPr lang="zh-CN" altLang="zh-CN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文档</a:t>
            </a:r>
            <a:r>
              <a:rPr lang="zh-CN" altLang="en-US" sz="2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，无</a:t>
            </a:r>
            <a:r>
              <a:rPr lang="zh-CN" altLang="zh-CN" sz="2000" dirty="0" smtClean="0"/>
              <a:t>需</a:t>
            </a:r>
            <a:r>
              <a:rPr lang="en-US" altLang="zh-CN" sz="2000" dirty="0" smtClean="0"/>
              <a:t>DTD</a:t>
            </a:r>
            <a:r>
              <a:rPr lang="zh-CN" altLang="zh-CN" sz="2000" dirty="0"/>
              <a:t>文档来验证其中的标识是否</a:t>
            </a:r>
            <a:r>
              <a:rPr lang="zh-CN" altLang="zh-CN" sz="2000" dirty="0" smtClean="0"/>
              <a:t>有效</a:t>
            </a:r>
            <a:r>
              <a:rPr lang="zh-CN" altLang="en-US" sz="2000" dirty="0" smtClean="0"/>
              <a:t>。</a:t>
            </a:r>
            <a:endParaRPr lang="zh-CN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2600" y="5218054"/>
            <a:ext cx="609600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/>
            <a:r>
              <a:rPr lang="zh-CN" altLang="zh-CN" sz="2000" dirty="0"/>
              <a:t>此</a:t>
            </a:r>
            <a:r>
              <a:rPr lang="en-US" altLang="zh-CN" sz="2000" dirty="0"/>
              <a:t>XML</a:t>
            </a:r>
            <a:r>
              <a:rPr lang="zh-CN" altLang="zh-CN" sz="2000" dirty="0"/>
              <a:t>文档将由</a:t>
            </a:r>
            <a:r>
              <a:rPr lang="en-US" altLang="zh-CN" sz="2000" dirty="0"/>
              <a:t>book.css</a:t>
            </a:r>
            <a:r>
              <a:rPr lang="zh-CN" altLang="zh-CN" sz="2000" dirty="0"/>
              <a:t>定义的样式单来决定其显示方式</a:t>
            </a:r>
            <a:endParaRPr lang="zh-CN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7811585" y="2960557"/>
            <a:ext cx="110431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8915400" y="2971800"/>
            <a:ext cx="0" cy="5298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5241560" y="3200400"/>
            <a:ext cx="0" cy="2286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5241560" y="5486400"/>
            <a:ext cx="3210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3053037" y="3201650"/>
            <a:ext cx="1781292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有且仅有一个根元素</a:t>
            </a:r>
            <a:endParaRPr lang="zh-CN" altLang="en-US" sz="1400" b="1" dirty="0"/>
          </a:p>
        </p:txBody>
      </p:sp>
      <p:sp>
        <p:nvSpPr>
          <p:cNvPr id="29" name="矩形 28"/>
          <p:cNvSpPr/>
          <p:nvPr/>
        </p:nvSpPr>
        <p:spPr>
          <a:xfrm>
            <a:off x="3881654" y="4656669"/>
            <a:ext cx="1149350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zh-CN" sz="1400" b="1" dirty="0" smtClean="0"/>
              <a:t>声明</a:t>
            </a:r>
            <a:r>
              <a:rPr lang="zh-CN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数据元素</a:t>
            </a:r>
            <a:endParaRPr lang="zh-CN" altLang="en-US" sz="1400" b="1" dirty="0"/>
          </a:p>
        </p:txBody>
      </p:sp>
      <p:sp>
        <p:nvSpPr>
          <p:cNvPr id="33" name="矩形 32"/>
          <p:cNvSpPr/>
          <p:nvPr/>
        </p:nvSpPr>
        <p:spPr>
          <a:xfrm>
            <a:off x="2304740" y="3474636"/>
            <a:ext cx="1149350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zh-CN" sz="1400" b="1" dirty="0" smtClean="0"/>
              <a:t>声明非根元素</a:t>
            </a:r>
            <a:endParaRPr lang="zh-CN" altLang="en-US" sz="1400" b="1" dirty="0"/>
          </a:p>
        </p:txBody>
      </p:sp>
      <p:sp>
        <p:nvSpPr>
          <p:cNvPr id="30" name="右大括号 29"/>
          <p:cNvSpPr/>
          <p:nvPr/>
        </p:nvSpPr>
        <p:spPr bwMode="auto">
          <a:xfrm>
            <a:off x="4648200" y="3720060"/>
            <a:ext cx="337834" cy="774731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4982980" y="4103357"/>
            <a:ext cx="0" cy="5298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3454090" y="6081886"/>
            <a:ext cx="4699310" cy="21544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dirty="0" smtClean="0"/>
              <a:t>如有</a:t>
            </a:r>
            <a:r>
              <a:rPr lang="zh-CN" altLang="zh-CN" sz="1400" b="1" dirty="0" smtClean="0"/>
              <a:t>大量</a:t>
            </a:r>
            <a:r>
              <a:rPr lang="zh-CN" altLang="zh-CN" sz="1400" b="1" dirty="0"/>
              <a:t>的特殊符号或文本</a:t>
            </a:r>
            <a:r>
              <a:rPr lang="zh-CN" altLang="zh-CN" sz="1400" b="1" dirty="0" smtClean="0"/>
              <a:t>块</a:t>
            </a:r>
            <a:r>
              <a:rPr lang="zh-CN" altLang="en-US" sz="1400" b="1" dirty="0" smtClean="0"/>
              <a:t>，就用</a:t>
            </a:r>
            <a:r>
              <a:rPr lang="en-US" altLang="zh-CN" sz="1400" b="1" dirty="0"/>
              <a:t>CDATA</a:t>
            </a:r>
            <a:r>
              <a:rPr lang="zh-CN" altLang="zh-CN" sz="1400" b="1" dirty="0" smtClean="0"/>
              <a:t>段</a:t>
            </a:r>
            <a:r>
              <a:rPr lang="zh-CN" altLang="en-US" sz="1400" b="1" dirty="0"/>
              <a:t>来描述</a:t>
            </a:r>
          </a:p>
        </p:txBody>
      </p:sp>
    </p:spTree>
    <p:extLst>
      <p:ext uri="{BB962C8B-B14F-4D97-AF65-F5344CB8AC3E}">
        <p14:creationId xmlns:p14="http://schemas.microsoft.com/office/powerpoint/2010/main" val="401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4" grpId="0" animBg="1"/>
      <p:bldP spid="29" grpId="0" animBg="1"/>
      <p:bldP spid="33" grpId="0" animBg="1"/>
      <p:bldP spid="30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2"/>
          <p:cNvSpPr>
            <a:spLocks noChangeArrowheads="1"/>
          </p:cNvSpPr>
          <p:nvPr/>
        </p:nvSpPr>
        <p:spPr bwMode="gray">
          <a:xfrm>
            <a:off x="2151857" y="2008631"/>
            <a:ext cx="7671594" cy="2514600"/>
          </a:xfrm>
          <a:prstGeom prst="roundRect">
            <a:avLst>
              <a:gd name="adj" fmla="val 10889"/>
            </a:avLst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1812926" y="533401"/>
            <a:ext cx="8245475" cy="4984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5.1 </a:t>
            </a:r>
            <a:r>
              <a:rPr lang="zh-CN" altLang="en-US" dirty="0">
                <a:cs typeface="楷体_GB2312"/>
              </a:rPr>
              <a:t>什么是</a:t>
            </a:r>
            <a:r>
              <a:rPr lang="en-US" altLang="zh-CN" dirty="0">
                <a:cs typeface="楷体_GB2312"/>
              </a:rPr>
              <a:t>XML</a:t>
            </a:r>
            <a:r>
              <a:rPr lang="zh-CN" altLang="en-US" dirty="0">
                <a:cs typeface="楷体_GB2312"/>
              </a:rPr>
              <a:t>？</a:t>
            </a:r>
            <a:endParaRPr lang="zh-CN" altLang="en-US" dirty="0" smtClean="0">
              <a:cs typeface="楷体_GB231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B0519A7-842E-4615-826E-13E72F2A4317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00200" y="1219200"/>
            <a:ext cx="8991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4"/>
          <p:cNvSpPr>
            <a:spLocks noGrp="1"/>
          </p:cNvSpPr>
          <p:nvPr>
            <p:ph idx="1"/>
          </p:nvPr>
        </p:nvSpPr>
        <p:spPr>
          <a:xfrm>
            <a:off x="2047876" y="1406526"/>
            <a:ext cx="7775575" cy="4984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 XML</a:t>
            </a:r>
            <a:r>
              <a:rPr lang="zh-CN" altLang="en-US" dirty="0">
                <a:cs typeface="楷体_GB2312"/>
              </a:rPr>
              <a:t>文档的基本</a:t>
            </a:r>
            <a:r>
              <a:rPr lang="zh-CN" altLang="en-US" dirty="0" smtClean="0">
                <a:cs typeface="楷体_GB2312"/>
              </a:rPr>
              <a:t>结构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05100" y="2194562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一个数据元素可以有若干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一般形式为：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48" y="2985608"/>
            <a:ext cx="6985653" cy="730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370" y="3919135"/>
            <a:ext cx="7188527" cy="4304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463" y="4653094"/>
            <a:ext cx="3962400" cy="1058656"/>
          </a:xfrm>
          <a:prstGeom prst="rect">
            <a:avLst/>
          </a:prstGeom>
        </p:spPr>
      </p:pic>
      <p:sp>
        <p:nvSpPr>
          <p:cNvPr id="4" name="左弧形箭头 3"/>
          <p:cNvSpPr/>
          <p:nvPr/>
        </p:nvSpPr>
        <p:spPr bwMode="auto">
          <a:xfrm>
            <a:off x="3200400" y="4495800"/>
            <a:ext cx="533400" cy="8382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16184" y="1349064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数据元素属性（</a:t>
            </a:r>
            <a:r>
              <a:rPr lang="en-US" altLang="zh-CN" dirty="0"/>
              <a:t>Element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638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T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31784</TotalTime>
  <Words>5141</Words>
  <Application>Microsoft Office PowerPoint</Application>
  <PresentationFormat>宽屏</PresentationFormat>
  <Paragraphs>646</Paragraphs>
  <Slides>60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5" baseType="lpstr">
      <vt:lpstr>Heiti SC Light</vt:lpstr>
      <vt:lpstr>仿宋_GB2312</vt:lpstr>
      <vt:lpstr>黑体</vt:lpstr>
      <vt:lpstr>华文行楷</vt:lpstr>
      <vt:lpstr>楷体</vt:lpstr>
      <vt:lpstr>楷体_GB2312</vt:lpstr>
      <vt:lpstr>宋体</vt:lpstr>
      <vt:lpstr>微软雅黑</vt:lpstr>
      <vt:lpstr>Arial</vt:lpstr>
      <vt:lpstr>Courier New</vt:lpstr>
      <vt:lpstr>Times New Roman</vt:lpstr>
      <vt:lpstr>Verdana</vt:lpstr>
      <vt:lpstr>Wingdings</vt:lpstr>
      <vt:lpstr>UT</vt:lpstr>
      <vt:lpstr>Picture</vt:lpstr>
      <vt:lpstr>《Web开发技术》 </vt:lpstr>
      <vt:lpstr>本章内容</vt:lpstr>
      <vt:lpstr>5.1 什么是XML？</vt:lpstr>
      <vt:lpstr>5.1 什么是XML？</vt:lpstr>
      <vt:lpstr>5.1 什么是XML？</vt:lpstr>
      <vt:lpstr>5.1 什么是XML？</vt:lpstr>
      <vt:lpstr>5.1 什么是XML？</vt:lpstr>
      <vt:lpstr>5.1 什么是XML？</vt:lpstr>
      <vt:lpstr>5.1 什么是XML？</vt:lpstr>
      <vt:lpstr>5.1 什么是XML？</vt:lpstr>
      <vt:lpstr>5.1 什么是XML？</vt:lpstr>
      <vt:lpstr>本章内容</vt:lpstr>
      <vt:lpstr>5.2 用CSS控制XML文档在浏览器中的显示</vt:lpstr>
      <vt:lpstr>5.2 用CSS控制XML文档在浏览器中的显示</vt:lpstr>
      <vt:lpstr>5.2 用CSS控制XML文档在浏览器中的显示</vt:lpstr>
      <vt:lpstr>5.2 用CSS控制XML文档在浏览器中的显示</vt:lpstr>
      <vt:lpstr>5.2 用CSS控制XML文档在浏览器中的显示</vt:lpstr>
      <vt:lpstr>5.2 用CSS控制XML文档在浏览器中的显示</vt:lpstr>
      <vt:lpstr>本章内容</vt:lpstr>
      <vt:lpstr>5.3 用XSL控制XML文档在浏览器中的显示</vt:lpstr>
      <vt:lpstr>5.3 用XSL控制XML文档在浏览器中的显示</vt:lpstr>
      <vt:lpstr>5.3 用XSL控制XML文档在浏览器中的显示</vt:lpstr>
      <vt:lpstr>5.3 用XSL控制XML文档在浏览器中的显示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5.4 XML DOM编程基础</vt:lpstr>
      <vt:lpstr>5.4 XML DOM编程基础</vt:lpstr>
      <vt:lpstr>5.4 XML DOM编程基础</vt:lpstr>
      <vt:lpstr>5.4 XML DOM编程基础</vt:lpstr>
      <vt:lpstr>5.4 XML DOM编程基础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PowerPoint 演示文稿</vt:lpstr>
      <vt:lpstr>5.5 XML与数据库</vt:lpstr>
      <vt:lpstr>5.5 XML与数据库</vt:lpstr>
      <vt:lpstr>5.5 XML与数据库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Basic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PC</cp:lastModifiedBy>
  <cp:revision>1545</cp:revision>
  <dcterms:created xsi:type="dcterms:W3CDTF">2003-08-11T20:31:10Z</dcterms:created>
  <dcterms:modified xsi:type="dcterms:W3CDTF">2016-03-14T05:53:48Z</dcterms:modified>
</cp:coreProperties>
</file>