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57" r:id="rId2"/>
    <p:sldId id="461" r:id="rId3"/>
    <p:sldId id="515" r:id="rId4"/>
    <p:sldId id="530" r:id="rId5"/>
    <p:sldId id="535" r:id="rId6"/>
    <p:sldId id="532" r:id="rId7"/>
    <p:sldId id="542" r:id="rId8"/>
    <p:sldId id="543" r:id="rId9"/>
    <p:sldId id="544" r:id="rId10"/>
    <p:sldId id="548" r:id="rId11"/>
    <p:sldId id="560" r:id="rId12"/>
    <p:sldId id="561" r:id="rId13"/>
    <p:sldId id="562" r:id="rId14"/>
    <p:sldId id="565" r:id="rId15"/>
    <p:sldId id="563" r:id="rId16"/>
    <p:sldId id="572" r:id="rId17"/>
    <p:sldId id="573" r:id="rId18"/>
  </p:sldIdLst>
  <p:sldSz cx="12192000" cy="6858000"/>
  <p:notesSz cx="7034213" cy="92837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8" autoAdjust="0"/>
    <p:restoredTop sz="78709" autoAdjust="0"/>
  </p:normalViewPr>
  <p:slideViewPr>
    <p:cSldViewPr>
      <p:cViewPr varScale="1">
        <p:scale>
          <a:sx n="92" d="100"/>
          <a:sy n="92" d="100"/>
        </p:scale>
        <p:origin x="15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>
      <p:cViewPr varScale="1">
        <p:scale>
          <a:sx n="80" d="100"/>
          <a:sy n="80" d="100"/>
        </p:scale>
        <p:origin x="-2064" y="-84"/>
      </p:cViewPr>
      <p:guideLst>
        <p:guide orient="horz" pos="2924"/>
        <p:guide pos="22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A386D3-16E7-4075-8D81-8E3823BA2F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612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System Power Measurement, Modeling and Management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08488"/>
            <a:ext cx="56276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EC27F3-A101-4627-A688-A64132B2F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7777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90528C-B3D4-44CF-BF85-86CB0278294C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8500"/>
            <a:ext cx="6183312" cy="3478213"/>
          </a:xfrm>
          <a:ln w="12700"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0" tIns="46095" rIns="92190" bIns="46095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99333" name="Header Placeholder 7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System Power Measurement, Modeling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311821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52580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47B993-108D-4259-90DC-9EF79681ED04}" type="slidenum">
              <a:rPr lang="en-US" altLang="zh-CN" sz="1200"/>
              <a:pPr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8014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 smtClean="0"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98308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0C7601-51CE-4F39-851D-077D6F272352}" type="slidenum">
              <a:rPr lang="en-US" altLang="zh-CN" sz="1200"/>
              <a:pPr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591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003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00356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346A3-7A58-463C-9CD1-3D924B995F43}" type="slidenum">
              <a:rPr lang="en-US" altLang="zh-CN" sz="1200"/>
              <a:pPr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9380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1F82DB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C4E9E9D-224A-423F-B5DB-A18CC8BD11C6}" type="slidenum">
              <a:rPr lang="en-US" altLang="zh-CN" sz="1200"/>
              <a:pPr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096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024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02404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5BD503-19A1-4A1C-86F4-C1A41578FCFC}" type="slidenum">
              <a:rPr lang="en-US" altLang="zh-CN" sz="1200"/>
              <a:pPr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6302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53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53604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459D38-F889-4231-9748-8AF0107F5BCC}" type="slidenum">
              <a:rPr lang="en-US" altLang="zh-CN" sz="1200"/>
              <a:pPr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48923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218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21860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E941D6-C050-4AFB-A0F4-27207FD35922}" type="slidenum">
              <a:rPr lang="en-US" altLang="zh-CN" sz="1200"/>
              <a:pPr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9676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17C485-A6EC-4F3F-B049-746CD3E192E3}" type="slidenum">
              <a:rPr lang="en-US" altLang="zh-CN" sz="1200"/>
              <a:pPr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3799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0D9D98-D8FF-4191-8480-138F4F279C5F}" type="slidenum">
              <a:rPr lang="en-US" altLang="zh-CN" sz="1200"/>
              <a:pPr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6915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50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50532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CF27DB-F47D-4B70-91B9-7FE87189C1EE}" type="slidenum">
              <a:rPr lang="en-US" altLang="zh-CN" sz="1200"/>
              <a:pPr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0568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2C635C-59F6-4161-BBB5-148C2041C266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789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151556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296E53-53BD-4D03-AC07-CEBE7F6E7FC8}" type="slidenum">
              <a:rPr lang="en-US" altLang="zh-CN" sz="1200"/>
              <a:pPr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5617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62468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4D4950-A19E-4BB6-8C5A-E3C778D573BF}" type="slidenum">
              <a:rPr lang="en-US" altLang="zh-CN" sz="1200"/>
              <a:pPr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3773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9C8E4B-8662-4A2D-B009-001451C04514}" type="slidenum">
              <a:rPr lang="en-US" altLang="zh-CN" sz="1200"/>
              <a:pPr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6810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696913"/>
            <a:ext cx="6188075" cy="3481387"/>
          </a:xfrm>
          <a:ln/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System Power Measurement, Modeling and Management </a:t>
            </a:r>
            <a:endParaRPr lang="en-US"/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295AA2-46FA-4505-8D33-1A67DCC43C42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4171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2" y="3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2" y="5164141"/>
            <a:ext cx="12187767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2" y="2493966"/>
            <a:ext cx="10606617" cy="14700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99267" y="4106866"/>
            <a:ext cx="85344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1" y="6221413"/>
            <a:ext cx="4732867" cy="311150"/>
          </a:xfrm>
        </p:spPr>
        <p:txBody>
          <a:bodyPr/>
          <a:lstStyle>
            <a:lvl1pPr>
              <a:defRPr sz="1300"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1"/>
          </p:nvPr>
        </p:nvSpPr>
        <p:spPr>
          <a:xfrm>
            <a:off x="7188200" y="6221413"/>
            <a:ext cx="2159000" cy="3111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6184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394166-988B-4F58-8F57-5976159A4A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72312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3233" y="871538"/>
            <a:ext cx="276860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8" y="871538"/>
            <a:ext cx="8104716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7F9266-B501-436E-992E-46F2D1B032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65391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6416"/>
            <a:ext cx="508211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6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803650"/>
            <a:ext cx="508211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12EC1-5EA9-426A-A109-30F924DB0B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41337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2" y="1776415"/>
            <a:ext cx="10367433" cy="3902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B9945A-38A1-493A-8F81-0E9816AB2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63022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2" y="1776416"/>
            <a:ext cx="10367433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2" y="3803650"/>
            <a:ext cx="10367433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FCFE5F-46EA-452B-A8A2-BE07A36BFA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01729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76415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5"/>
            <a:ext cx="5082116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4E835A-1A60-498C-9831-C46558DD50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73718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5"/>
            <a:ext cx="508211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9718" y="1776416"/>
            <a:ext cx="5082116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9718" y="3803650"/>
            <a:ext cx="5082116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FEF071-339D-4EEA-9C6F-C0EA3E3DFC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07955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9" y="871541"/>
            <a:ext cx="10993967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2" y="1776415"/>
            <a:ext cx="10367433" cy="3902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165FDE-0950-403D-A8F4-E5A45D48D1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49860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C1540C-BF8E-42F2-8249-1AF7AC8E8A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重庆大学行业信息化工程中心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84225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2D04A5-9A32-40B3-A489-A3302585BB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159903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76415"/>
            <a:ext cx="508211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776415"/>
            <a:ext cx="5082116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A6B3F2-7EBD-4E0C-A1ED-BAD166AF9E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2048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6F850E-F32B-42F7-8E33-E5412AA166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2679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B8A64-D1B1-4555-AFBC-01FA7DE3A3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33230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A7C7F7-20F7-49BA-BAA6-2F402CBEB8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400747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BF6D7A-82E8-44BB-A545-87384488A7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96409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F45962-E2F5-442B-921F-25D259BFD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Laboratory for Computer Architecture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1/27/2008</a:t>
            </a:r>
          </a:p>
        </p:txBody>
      </p:sp>
    </p:spTree>
    <p:extLst>
      <p:ext uri="{BB962C8B-B14F-4D97-AF65-F5344CB8AC3E}">
        <p14:creationId xmlns:p14="http://schemas.microsoft.com/office/powerpoint/2010/main" val="26834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2" y="3"/>
            <a:ext cx="12187767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blackWhite">
          <a:xfrm>
            <a:off x="2" y="6470653"/>
            <a:ext cx="12187767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5319" y="871541"/>
            <a:ext cx="109939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1776415"/>
            <a:ext cx="10367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9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5319" y="6500816"/>
            <a:ext cx="1341967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solidFill>
                  <a:srgbClr val="FFFFFF"/>
                </a:solidFill>
              </a:defRPr>
            </a:lvl1pPr>
          </a:lstStyle>
          <a:p>
            <a:fld id="{B1EE46C1-C80E-4F5A-B7DC-72C8F7BB5D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82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500813"/>
            <a:ext cx="508211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/>
                <a:ea typeface="楷体_GB2312"/>
                <a:cs typeface="楷体_GB2312"/>
              </a:defRPr>
            </a:lvl1pPr>
          </a:lstStyle>
          <a:p>
            <a:r>
              <a:rPr lang="zh-CN" altLang="en-US"/>
              <a:t>重庆大学软件学院</a:t>
            </a:r>
            <a:endParaRPr lang="en-US" altLang="zh-CN"/>
          </a:p>
        </p:txBody>
      </p:sp>
      <p:sp>
        <p:nvSpPr>
          <p:cNvPr id="138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74986" y="6500813"/>
            <a:ext cx="259503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black">
          <a:xfrm>
            <a:off x="13208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9850"/>
            <a:ext cx="1219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72" r:id="rId1"/>
    <p:sldLayoutId id="2147485773" r:id="rId2"/>
    <p:sldLayoutId id="2147485774" r:id="rId3"/>
    <p:sldLayoutId id="2147485775" r:id="rId4"/>
    <p:sldLayoutId id="2147485776" r:id="rId5"/>
    <p:sldLayoutId id="2147485777" r:id="rId6"/>
    <p:sldLayoutId id="2147485778" r:id="rId7"/>
    <p:sldLayoutId id="2147485779" r:id="rId8"/>
    <p:sldLayoutId id="2147485780" r:id="rId9"/>
    <p:sldLayoutId id="2147485781" r:id="rId10"/>
    <p:sldLayoutId id="2147485782" r:id="rId11"/>
    <p:sldLayoutId id="2147485783" r:id="rId12"/>
    <p:sldLayoutId id="2147485784" r:id="rId13"/>
    <p:sldLayoutId id="2147485785" r:id="rId14"/>
    <p:sldLayoutId id="2147485786" r:id="rId15"/>
    <p:sldLayoutId id="2147485787" r:id="rId16"/>
    <p:sldLayoutId id="2147485788" r:id="rId17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5486400"/>
            <a:ext cx="48387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163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00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ts val="2163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主讲人：王成良     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wcl_2396@qq.com</a:t>
            </a: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buNone/>
            </a:pP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zh-CN" sz="1600" b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4138" y="2101850"/>
            <a:ext cx="9144001" cy="914400"/>
          </a:xfrm>
        </p:spPr>
        <p:txBody>
          <a:bodyPr/>
          <a:lstStyle/>
          <a:p>
            <a:pPr algn="ctr" fontAlgn="ctr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《Web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开发技术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b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en-US" sz="3200" b="1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3581400"/>
            <a:ext cx="4267200" cy="1474788"/>
          </a:xfrm>
        </p:spPr>
        <p:txBody>
          <a:bodyPr/>
          <a:lstStyle/>
          <a:p>
            <a:pPr eaLnBrk="1" hangingPunct="1">
              <a:lnSpc>
                <a:spcPts val="2163"/>
              </a:lnSpc>
            </a:pP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2163"/>
              </a:lnSpc>
            </a:pP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8" name="文本框 2"/>
          <p:cNvSpPr txBox="1">
            <a:spLocks noChangeArrowheads="1"/>
          </p:cNvSpPr>
          <p:nvPr/>
        </p:nvSpPr>
        <p:spPr bwMode="auto">
          <a:xfrm>
            <a:off x="3352800" y="576266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重庆大学软件学院 </a:t>
            </a:r>
            <a:endParaRPr lang="zh-CN" altLang="en-US" sz="18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3" y="474666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 descr="http://www.iconpng.com/png/humans/teach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433638"/>
            <a:ext cx="18859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矩形 1"/>
          <p:cNvSpPr>
            <a:spLocks noChangeArrowheads="1"/>
          </p:cNvSpPr>
          <p:nvPr/>
        </p:nvSpPr>
        <p:spPr bwMode="auto">
          <a:xfrm>
            <a:off x="4114803" y="3376613"/>
            <a:ext cx="52379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>
                <a:ea typeface="宋体" panose="02010600030101010101" pitchFamily="2" charset="-122"/>
              </a:rPr>
              <a:t>第二章 </a:t>
            </a:r>
            <a:r>
              <a:rPr lang="en-US" altLang="zh-CN" sz="3200">
                <a:ea typeface="宋体" panose="02010600030101010101" pitchFamily="2" charset="-122"/>
              </a:rPr>
              <a:t>Web</a:t>
            </a:r>
            <a:r>
              <a:rPr lang="zh-CN" altLang="en-US" sz="3200">
                <a:ea typeface="宋体" panose="02010600030101010101" pitchFamily="2" charset="-122"/>
              </a:rPr>
              <a:t>开发环境的建立</a:t>
            </a:r>
          </a:p>
        </p:txBody>
      </p:sp>
    </p:spTree>
  </p:cSld>
  <p:clrMapOvr>
    <a:masterClrMapping/>
  </p:clrMapOvr>
  <p:transition advTm="133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smtClean="0"/>
              <a:t>VS2013</a:t>
            </a:r>
            <a:r>
              <a:rPr lang="zh-CN" altLang="en-US" smtClean="0"/>
              <a:t>开发工具介绍</a:t>
            </a:r>
            <a:endParaRPr lang="en-US" altLang="zh-CN" smtClean="0"/>
          </a:p>
        </p:txBody>
      </p:sp>
      <p:sp>
        <p:nvSpPr>
          <p:cNvPr id="71682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smtClean="0">
                <a:cs typeface="楷体_GB2312"/>
              </a:rPr>
              <a:t>2.3</a:t>
            </a:r>
            <a:r>
              <a:rPr lang="zh-CN" altLang="en-US" smtClean="0">
                <a:cs typeface="楷体_GB2312"/>
              </a:rPr>
              <a:t> </a:t>
            </a:r>
            <a:r>
              <a:rPr lang="en-US" altLang="zh-CN" smtClean="0">
                <a:cs typeface="楷体_GB2312"/>
              </a:rPr>
              <a:t>VS2013</a:t>
            </a:r>
            <a:r>
              <a:rPr lang="zh-CN" altLang="en-US" smtClean="0">
                <a:cs typeface="楷体_GB2312"/>
              </a:rPr>
              <a:t>中几个重要概念</a:t>
            </a:r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B26C74CF-EE72-4153-8161-45E722F77C4E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内容占位符 1"/>
          <p:cNvSpPr>
            <a:spLocks noGrp="1"/>
          </p:cNvSpPr>
          <p:nvPr>
            <p:ph idx="1"/>
          </p:nvPr>
        </p:nvSpPr>
        <p:spPr>
          <a:xfrm>
            <a:off x="2155828" y="1143000"/>
            <a:ext cx="7775575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WEB</a:t>
            </a:r>
            <a:r>
              <a:rPr lang="zh-CN" altLang="en-US" dirty="0" smtClean="0"/>
              <a:t>站点的配置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2.2 </a:t>
            </a:r>
            <a:r>
              <a:rPr lang="zh-CN" altLang="en-US" sz="2000" dirty="0"/>
              <a:t>主目录和虚拟目录的建立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2.3 </a:t>
            </a:r>
            <a:r>
              <a:rPr lang="en-US" altLang="zh-CN" sz="2000" dirty="0" smtClean="0"/>
              <a:t>VS 2013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2.4 </a:t>
            </a:r>
            <a:r>
              <a:rPr lang="zh-CN" altLang="en-US" sz="2000" b="1" dirty="0" smtClean="0"/>
              <a:t>源代码版本控制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2.5 Web</a:t>
            </a:r>
            <a:r>
              <a:rPr lang="zh-CN" altLang="en-US" sz="2000" dirty="0"/>
              <a:t>站点的发布</a:t>
            </a:r>
          </a:p>
        </p:txBody>
      </p:sp>
      <p:sp>
        <p:nvSpPr>
          <p:cNvPr id="96258" name="标题 2"/>
          <p:cNvSpPr>
            <a:spLocks noGrp="1"/>
          </p:cNvSpPr>
          <p:nvPr>
            <p:ph type="title"/>
          </p:nvPr>
        </p:nvSpPr>
        <p:spPr>
          <a:xfrm>
            <a:off x="1685928" y="381003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1EF43268-A60F-4F6A-B988-28BED9E18E2B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zh-CN" altLang="en-US" dirty="0" smtClean="0"/>
              <a:t>源代码的版本控制</a:t>
            </a:r>
            <a:endParaRPr lang="en-US" altLang="zh-CN" dirty="0" smtClean="0"/>
          </a:p>
        </p:txBody>
      </p:sp>
      <p:sp>
        <p:nvSpPr>
          <p:cNvPr id="97282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2.4</a:t>
            </a:r>
            <a:r>
              <a:rPr lang="zh-CN" altLang="en-US" dirty="0" smtClean="0">
                <a:cs typeface="楷体_GB2312"/>
              </a:rPr>
              <a:t> 源代码版本控制</a:t>
            </a:r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A130B04E-E0CA-431D-BABA-AD7557FB3C05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285" name="AutoShape 4"/>
          <p:cNvSpPr>
            <a:spLocks noChangeAspect="1" noChangeArrowheads="1" noTextEdit="1"/>
          </p:cNvSpPr>
          <p:nvPr/>
        </p:nvSpPr>
        <p:spPr bwMode="gray">
          <a:xfrm flipH="1">
            <a:off x="3638551" y="2786062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600200" y="2209800"/>
            <a:ext cx="8791575" cy="364172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97287" name="AutoShape 4"/>
          <p:cNvSpPr>
            <a:spLocks noChangeAspect="1" noChangeArrowheads="1" noTextEdit="1"/>
          </p:cNvSpPr>
          <p:nvPr/>
        </p:nvSpPr>
        <p:spPr bwMode="gray">
          <a:xfrm flipH="1">
            <a:off x="3781426" y="2920999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857376" y="2291724"/>
            <a:ext cx="8257381" cy="3477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源代码的版本控制简称为源码控制，它</a:t>
            </a:r>
            <a:r>
              <a:rPr lang="zh-CN" altLang="en-US" sz="2000" b="0" dirty="0" smtClean="0">
                <a:latin typeface="Arial" panose="020B0604020202020204" pitchFamily="34" charset="0"/>
                <a:ea typeface="仿宋_GB2312" pitchFamily="49" charset="-122"/>
              </a:rPr>
              <a:t>在多人协作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开发环境中是非常重要的，它包含了对应用程序中每个源文件修改的历史记录，可对多个开发者的行为进行协调。在需要比较两种版本的文件或找回早期版本的文件时，源代码的控制是非常有用的</a:t>
            </a:r>
            <a:r>
              <a:rPr lang="zh-CN" altLang="en-US" sz="2000" b="0" dirty="0" smtClean="0">
                <a:latin typeface="Arial" panose="020B0604020202020204" pitchFamily="34" charset="0"/>
                <a:ea typeface="仿宋_GB2312" pitchFamily="49" charset="-122"/>
              </a:rPr>
              <a:t>。</a:t>
            </a:r>
            <a:endParaRPr lang="en-US" altLang="zh-CN" sz="2000" b="0" dirty="0" smtClean="0">
              <a:latin typeface="Arial" panose="020B0604020202020204" pitchFamily="34" charset="0"/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000" b="0" dirty="0">
              <a:latin typeface="Arial" panose="020B0604020202020204" pitchFamily="34" charset="0"/>
              <a:ea typeface="仿宋_GB2312" pitchFamily="49" charset="-122"/>
            </a:endParaRP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常用的源码控制软件有微软的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Visual SourceSafe 2005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VSS 2005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）、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Visual Studio Team Foundation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VSTF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）、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Dick </a:t>
            </a:r>
            <a:r>
              <a:rPr lang="en-US" altLang="zh-CN" sz="2000" b="0" dirty="0" err="1">
                <a:latin typeface="Arial" panose="020B0604020202020204" pitchFamily="34" charset="0"/>
                <a:ea typeface="仿宋_GB2312" pitchFamily="49" charset="-122"/>
              </a:rPr>
              <a:t>Grune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开发的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CVS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Concurrent Versions System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）开源软件和</a:t>
            </a:r>
            <a:r>
              <a:rPr lang="en-US" altLang="zh-CN" sz="2000" b="0" dirty="0" err="1">
                <a:latin typeface="Arial" panose="020B0604020202020204" pitchFamily="34" charset="0"/>
                <a:ea typeface="仿宋_GB2312" pitchFamily="49" charset="-122"/>
              </a:rPr>
              <a:t>CollabNet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开发的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Subversion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（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SVN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）开源软件等。前两者主要结合微软的开发工具使用，后两者通常在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UNIX/Linux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或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Java</a:t>
            </a:r>
            <a:r>
              <a:rPr lang="zh-CN" altLang="zh-CN" sz="2000" b="0" dirty="0">
                <a:latin typeface="Arial" panose="020B0604020202020204" pitchFamily="34" charset="0"/>
                <a:ea typeface="仿宋_GB2312" pitchFamily="49" charset="-122"/>
              </a:rPr>
              <a:t>开发工具中使用。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lang="zh-CN" altLang="en-US" sz="2000" b="0" dirty="0"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smtClean="0"/>
              <a:t>Visual SourceSafe 2005</a:t>
            </a:r>
            <a:r>
              <a:rPr lang="zh-CN" altLang="en-US" smtClean="0"/>
              <a:t>的功能</a:t>
            </a:r>
            <a:endParaRPr lang="en-US" altLang="zh-CN" smtClean="0"/>
          </a:p>
        </p:txBody>
      </p:sp>
      <p:sp>
        <p:nvSpPr>
          <p:cNvPr id="99330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2.4</a:t>
            </a:r>
            <a:r>
              <a:rPr lang="zh-CN" altLang="en-US" dirty="0" smtClean="0">
                <a:cs typeface="楷体_GB2312"/>
              </a:rPr>
              <a:t> 源代码版本控制</a:t>
            </a:r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12DB0B57-F5CF-49B8-90C4-A9B001731B0E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3" name="AutoShape 4"/>
          <p:cNvSpPr>
            <a:spLocks noChangeAspect="1" noChangeArrowheads="1" noTextEdit="1"/>
          </p:cNvSpPr>
          <p:nvPr/>
        </p:nvSpPr>
        <p:spPr bwMode="gray">
          <a:xfrm flipH="1">
            <a:off x="4219575" y="270986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432046" y="2590800"/>
            <a:ext cx="7778753" cy="266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99335" name="AutoShape 4"/>
          <p:cNvSpPr>
            <a:spLocks noChangeAspect="1" noChangeArrowheads="1" noTextEdit="1"/>
          </p:cNvSpPr>
          <p:nvPr/>
        </p:nvSpPr>
        <p:spPr bwMode="gray">
          <a:xfrm flipH="1">
            <a:off x="4362450" y="2844800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38412" y="2740025"/>
            <a:ext cx="7519988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VSS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是一种源代码控制系统，它提供了完善的版本和配置管理功能以及安全保护和跟踪检查功能。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VSS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通过将有关项目文档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(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包括文本文件、图像文件、二进制文件、声音文件、视频文件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)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存入数据库进行项目管理工作。用户可以根据需要随时快速有效地共享文件。文件一旦被添加进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VSS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，它的每次改动都会被记录下来，用户可以恢复文件的早期版本，项目组的其它成员也可以看到有关文档的最新版本，并对它们进行修改，</a:t>
            </a:r>
            <a:r>
              <a:rPr lang="en-US" altLang="zh-CN" sz="2000" b="0" dirty="0">
                <a:latin typeface="Arial" panose="020B0604020202020204" pitchFamily="34" charset="0"/>
                <a:ea typeface="仿宋_GB2312" pitchFamily="49" charset="-122"/>
              </a:rPr>
              <a:t>VSS</a:t>
            </a:r>
            <a:r>
              <a:rPr lang="zh-CN" altLang="en-US" sz="2000" b="0" dirty="0">
                <a:latin typeface="Arial" panose="020B0604020202020204" pitchFamily="34" charset="0"/>
                <a:ea typeface="仿宋_GB2312" pitchFamily="49" charset="-122"/>
              </a:rPr>
              <a:t>也同样会将新的改动记录下来。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dirty="0" smtClean="0"/>
              <a:t>VSS</a:t>
            </a:r>
            <a:r>
              <a:rPr lang="zh-CN" altLang="en-US" dirty="0" smtClean="0"/>
              <a:t>的结构</a:t>
            </a:r>
            <a:endParaRPr lang="en-US" altLang="zh-CN" dirty="0" smtClean="0"/>
          </a:p>
        </p:txBody>
      </p:sp>
      <p:sp>
        <p:nvSpPr>
          <p:cNvPr id="105474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2.4</a:t>
            </a:r>
            <a:r>
              <a:rPr lang="zh-CN" altLang="en-US" dirty="0" smtClean="0">
                <a:cs typeface="楷体_GB2312"/>
              </a:rPr>
              <a:t> 源代码版本控制</a:t>
            </a:r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9EC4284A-060B-4244-B125-95328951A0A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97" y="1895909"/>
            <a:ext cx="2095500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8" y="2609511"/>
            <a:ext cx="2095500" cy="1562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0" y="3298502"/>
            <a:ext cx="1974555" cy="15437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54" y="4227916"/>
            <a:ext cx="2095500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519" y="3370986"/>
            <a:ext cx="2628900" cy="638175"/>
          </a:xfrm>
          <a:prstGeom prst="rect">
            <a:avLst/>
          </a:prstGeom>
        </p:spPr>
      </p:pic>
      <p:cxnSp>
        <p:nvCxnSpPr>
          <p:cNvPr id="9" name="直接连接符 8"/>
          <p:cNvCxnSpPr>
            <a:endCxn id="7" idx="1"/>
          </p:cNvCxnSpPr>
          <p:nvPr/>
        </p:nvCxnSpPr>
        <p:spPr bwMode="auto">
          <a:xfrm>
            <a:off x="4149702" y="3469178"/>
            <a:ext cx="907817" cy="2208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flipV="1">
            <a:off x="7021492" y="2715059"/>
            <a:ext cx="1251057" cy="11069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6969024" y="3869097"/>
            <a:ext cx="1894930" cy="2676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6740502" y="3821980"/>
            <a:ext cx="945917" cy="647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2829631" y="4329939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ea typeface="仿宋_GB2312" pitchFamily="49" charset="-122"/>
              </a:rPr>
              <a:t>VSS服务器</a:t>
            </a:r>
          </a:p>
        </p:txBody>
      </p:sp>
      <p:sp>
        <p:nvSpPr>
          <p:cNvPr id="27" name="矩形 26"/>
          <p:cNvSpPr/>
          <p:nvPr/>
        </p:nvSpPr>
        <p:spPr>
          <a:xfrm>
            <a:off x="9430852" y="2530114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ea typeface="仿宋_GB2312" pitchFamily="49" charset="-122"/>
              </a:rPr>
              <a:t>VSS</a:t>
            </a:r>
            <a:r>
              <a:rPr lang="zh-CN" altLang="en-US" sz="2000" dirty="0" smtClean="0">
                <a:ea typeface="仿宋_GB2312" pitchFamily="49" charset="-122"/>
              </a:rPr>
              <a:t>客户端</a:t>
            </a:r>
            <a:r>
              <a:rPr lang="en-US" altLang="zh-CN" sz="2000" dirty="0" smtClean="0">
                <a:ea typeface="仿宋_GB2312" pitchFamily="49" charset="-122"/>
              </a:rPr>
              <a:t>1</a:t>
            </a:r>
            <a:endParaRPr lang="zh-CN" altLang="en-US" sz="2000" dirty="0">
              <a:ea typeface="仿宋_GB2312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3610" y="4042025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ea typeface="仿宋_GB2312" pitchFamily="49" charset="-122"/>
              </a:rPr>
              <a:t>VSS</a:t>
            </a:r>
            <a:r>
              <a:rPr lang="zh-CN" altLang="en-US" sz="2000" dirty="0" smtClean="0">
                <a:ea typeface="仿宋_GB2312" pitchFamily="49" charset="-122"/>
              </a:rPr>
              <a:t>客户端</a:t>
            </a:r>
            <a:r>
              <a:rPr lang="en-US" altLang="zh-CN" sz="2000" dirty="0" smtClean="0">
                <a:ea typeface="仿宋_GB2312" pitchFamily="49" charset="-122"/>
              </a:rPr>
              <a:t>2</a:t>
            </a:r>
            <a:endParaRPr lang="zh-CN" altLang="en-US" sz="2000" dirty="0">
              <a:ea typeface="仿宋_GB2312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12118" y="5824140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ea typeface="仿宋_GB2312" pitchFamily="49" charset="-122"/>
              </a:rPr>
              <a:t>VSS</a:t>
            </a:r>
            <a:r>
              <a:rPr lang="zh-CN" altLang="en-US" sz="2000" dirty="0" smtClean="0">
                <a:ea typeface="仿宋_GB2312" pitchFamily="49" charset="-122"/>
              </a:rPr>
              <a:t>客户端</a:t>
            </a:r>
            <a:r>
              <a:rPr lang="en-US" altLang="zh-CN" sz="2000" dirty="0" smtClean="0">
                <a:ea typeface="仿宋_GB2312" pitchFamily="49" charset="-122"/>
              </a:rPr>
              <a:t>3</a:t>
            </a:r>
            <a:endParaRPr lang="zh-CN" altLang="en-US" sz="2000" dirty="0">
              <a:ea typeface="仿宋_GB2312" pitchFamily="49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16" y="4334060"/>
            <a:ext cx="2095500" cy="163830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 bwMode="auto">
          <a:xfrm flipV="1">
            <a:off x="5865112" y="3866215"/>
            <a:ext cx="812784" cy="9760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4738114" y="5923326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ea typeface="仿宋_GB2312" pitchFamily="49" charset="-122"/>
              </a:rPr>
              <a:t>VSS</a:t>
            </a:r>
            <a:r>
              <a:rPr lang="zh-CN" altLang="en-US" sz="2000" dirty="0" smtClean="0">
                <a:ea typeface="仿宋_GB2312" pitchFamily="49" charset="-122"/>
              </a:rPr>
              <a:t>客户端</a:t>
            </a:r>
            <a:r>
              <a:rPr lang="en-US" altLang="zh-CN" sz="2000" dirty="0" smtClean="0">
                <a:ea typeface="仿宋_GB2312" pitchFamily="49" charset="-122"/>
              </a:rPr>
              <a:t>n</a:t>
            </a:r>
            <a:endParaRPr lang="zh-CN" altLang="en-US" sz="2000" dirty="0">
              <a:ea typeface="仿宋_GB2312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98762" y="547696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 smtClean="0">
                <a:ea typeface="仿宋_GB2312" pitchFamily="49" charset="-122"/>
              </a:rPr>
              <a:t>……</a:t>
            </a:r>
            <a:endParaRPr lang="zh-CN" altLang="en-US" sz="2000" dirty="0">
              <a:ea typeface="仿宋_GB2312" pitchFamily="49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347" y="3292758"/>
            <a:ext cx="1037315" cy="1257352"/>
          </a:xfrm>
          <a:prstGeom prst="rect">
            <a:avLst/>
          </a:prstGeom>
        </p:spPr>
      </p:pic>
      <p:sp>
        <p:nvSpPr>
          <p:cNvPr id="40" name="圆角矩形标注 39"/>
          <p:cNvSpPr/>
          <p:nvPr/>
        </p:nvSpPr>
        <p:spPr bwMode="auto">
          <a:xfrm>
            <a:off x="922949" y="2326247"/>
            <a:ext cx="1790698" cy="773863"/>
          </a:xfrm>
          <a:prstGeom prst="wedgeRoundRectCallout">
            <a:avLst>
              <a:gd name="adj1" fmla="val 31536"/>
              <a:gd name="adj2" fmla="val 88723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endParaRPr lang="en-US" altLang="zh-CN" sz="1400" dirty="0" smtClean="0">
              <a:ea typeface="仿宋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endParaRPr lang="en-US" altLang="zh-CN" sz="1400" dirty="0">
              <a:ea typeface="仿宋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1800" dirty="0" smtClean="0">
                <a:ea typeface="仿宋_GB2312" pitchFamily="49" charset="-122"/>
              </a:rPr>
              <a:t>存放</a:t>
            </a:r>
            <a:r>
              <a:rPr lang="zh-CN" altLang="en-US" sz="1800" dirty="0">
                <a:ea typeface="仿宋_GB2312" pitchFamily="49" charset="-122"/>
              </a:rPr>
              <a:t>源代码的文件型数据库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999" y="2029415"/>
            <a:ext cx="428625" cy="381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9153" y="3389126"/>
            <a:ext cx="428625" cy="381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683" y="4169110"/>
            <a:ext cx="428625" cy="3810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055" y="4469334"/>
            <a:ext cx="428625" cy="381000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5314364" y="1500087"/>
            <a:ext cx="15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ea typeface="仿宋_GB2312" pitchFamily="49" charset="-122"/>
              </a:rPr>
              <a:t>C/S</a:t>
            </a:r>
            <a:r>
              <a:rPr lang="zh-CN" altLang="en-US" sz="2800" dirty="0" smtClean="0">
                <a:ea typeface="仿宋_GB2312" pitchFamily="49" charset="-122"/>
              </a:rPr>
              <a:t>结构</a:t>
            </a: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31497" y="17176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 smtClean="0">
                <a:ea typeface="仿宋_GB2312" pitchFamily="49" charset="-122"/>
              </a:rPr>
              <a:t>源代码副本</a:t>
            </a:r>
            <a:endParaRPr lang="zh-CN" altLang="en-US" sz="1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dirty="0"/>
              <a:t>VSS</a:t>
            </a:r>
            <a:r>
              <a:rPr lang="zh-CN" altLang="en-US" dirty="0"/>
              <a:t>的安装和配置</a:t>
            </a:r>
            <a:endParaRPr lang="en-US" altLang="zh-CN" dirty="0"/>
          </a:p>
        </p:txBody>
      </p:sp>
      <p:sp>
        <p:nvSpPr>
          <p:cNvPr id="101378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2.4</a:t>
            </a:r>
            <a:r>
              <a:rPr lang="zh-CN" altLang="en-US" dirty="0" smtClean="0">
                <a:cs typeface="楷体_GB2312"/>
              </a:rPr>
              <a:t> 源代码版本控制</a:t>
            </a:r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CA7EA36C-A234-4914-8F61-2BC4914CD66A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81" name="AutoShape 4"/>
          <p:cNvSpPr>
            <a:spLocks noChangeAspect="1" noChangeArrowheads="1" noTextEdit="1"/>
          </p:cNvSpPr>
          <p:nvPr/>
        </p:nvSpPr>
        <p:spPr bwMode="gray">
          <a:xfrm flipH="1">
            <a:off x="4219575" y="270986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4"/>
          <p:cNvSpPr>
            <a:spLocks noChangeAspect="1" noChangeArrowheads="1" noTextEdit="1"/>
          </p:cNvSpPr>
          <p:nvPr/>
        </p:nvSpPr>
        <p:spPr bwMode="gray">
          <a:xfrm flipH="1">
            <a:off x="4362450" y="2844800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内容占位符 1"/>
          <p:cNvSpPr>
            <a:spLocks noGrp="1"/>
          </p:cNvSpPr>
          <p:nvPr>
            <p:ph idx="1"/>
          </p:nvPr>
        </p:nvSpPr>
        <p:spPr>
          <a:xfrm>
            <a:off x="2155828" y="1143000"/>
            <a:ext cx="7775575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WEB</a:t>
            </a:r>
            <a:r>
              <a:rPr lang="zh-CN" altLang="en-US" dirty="0" smtClean="0"/>
              <a:t>站点的配置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2.2 </a:t>
            </a:r>
            <a:r>
              <a:rPr lang="zh-CN" altLang="en-US" sz="2000" dirty="0"/>
              <a:t>主目录和虚拟目录的建立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2.3 </a:t>
            </a:r>
            <a:r>
              <a:rPr lang="en-US" altLang="zh-CN" sz="2000" dirty="0" smtClean="0"/>
              <a:t>VS 2013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2.4 </a:t>
            </a:r>
            <a:r>
              <a:rPr lang="zh-CN" altLang="en-US" sz="2000" dirty="0" smtClean="0"/>
              <a:t>源代码版本控制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2.5 Web</a:t>
            </a:r>
            <a:r>
              <a:rPr lang="zh-CN" altLang="en-US" sz="2000" b="1" dirty="0"/>
              <a:t>站点的发布</a:t>
            </a:r>
          </a:p>
        </p:txBody>
      </p:sp>
      <p:sp>
        <p:nvSpPr>
          <p:cNvPr id="119810" name="标题 2"/>
          <p:cNvSpPr>
            <a:spLocks noGrp="1"/>
          </p:cNvSpPr>
          <p:nvPr>
            <p:ph type="title"/>
          </p:nvPr>
        </p:nvSpPr>
        <p:spPr>
          <a:xfrm>
            <a:off x="1685928" y="381003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99C5C325-AF74-4CE5-861B-A58B4B607984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smtClean="0"/>
              <a:t>web</a:t>
            </a:r>
            <a:r>
              <a:rPr lang="zh-CN" altLang="en-US" smtClean="0"/>
              <a:t>站点发布方法</a:t>
            </a:r>
            <a:endParaRPr lang="en-US" altLang="zh-CN" smtClean="0"/>
          </a:p>
        </p:txBody>
      </p:sp>
      <p:sp>
        <p:nvSpPr>
          <p:cNvPr id="120834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smtClean="0">
                <a:cs typeface="楷体_GB2312"/>
              </a:rPr>
              <a:t>2.5</a:t>
            </a:r>
            <a:r>
              <a:rPr lang="zh-CN" altLang="en-US" smtClean="0">
                <a:cs typeface="楷体_GB2312"/>
              </a:rPr>
              <a:t> </a:t>
            </a:r>
            <a:r>
              <a:rPr lang="en-US" altLang="zh-CN" smtClean="0">
                <a:cs typeface="楷体_GB2312"/>
              </a:rPr>
              <a:t>Web</a:t>
            </a:r>
            <a:r>
              <a:rPr lang="zh-CN" altLang="en-US" smtClean="0">
                <a:cs typeface="楷体_GB2312"/>
              </a:rPr>
              <a:t>站点的发布</a:t>
            </a:r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DB9A973-9F4D-4A48-B45A-535C9DB74929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837" name="AutoShape 4"/>
          <p:cNvSpPr>
            <a:spLocks noChangeAspect="1" noChangeArrowheads="1" noTextEdit="1"/>
          </p:cNvSpPr>
          <p:nvPr/>
        </p:nvSpPr>
        <p:spPr bwMode="gray">
          <a:xfrm flipH="1">
            <a:off x="4146550" y="25384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108200" y="2200275"/>
            <a:ext cx="9093200" cy="29051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120839" name="AutoShape 4"/>
          <p:cNvSpPr>
            <a:spLocks noChangeAspect="1" noChangeArrowheads="1" noTextEdit="1"/>
          </p:cNvSpPr>
          <p:nvPr/>
        </p:nvSpPr>
        <p:spPr bwMode="gray">
          <a:xfrm flipH="1">
            <a:off x="4289425" y="2673350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414590" y="2259519"/>
            <a:ext cx="8405810" cy="26776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当一个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Web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应用系统开发完成后，需要部署到服务器上，让最终用户通过浏览器进行操作，因此必须先将该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Web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应用系统进行发布，也称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Web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应用系统的部署。发布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Web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应用系统主要</a:t>
            </a: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有：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手工发布；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b="0" dirty="0" smtClean="0">
                <a:latin typeface="仿宋_GB2312" pitchFamily="49" charset="-122"/>
                <a:ea typeface="仿宋_GB2312" pitchFamily="49" charset="-122"/>
              </a:rPr>
              <a:t>直接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连接到远程服务器上，通过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HTTP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或者</a:t>
            </a:r>
            <a:r>
              <a:rPr lang="en-US" altLang="zh-CN" b="0" dirty="0">
                <a:latin typeface="仿宋_GB2312" pitchFamily="49" charset="-122"/>
                <a:ea typeface="仿宋_GB2312" pitchFamily="49" charset="-122"/>
              </a:rPr>
              <a:t>FTP</a:t>
            </a: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协议等进行发布；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b="0" dirty="0">
                <a:latin typeface="仿宋_GB2312" pitchFamily="49" charset="-122"/>
                <a:ea typeface="仿宋_GB2312" pitchFamily="49" charset="-122"/>
              </a:rPr>
              <a:t>打包发布。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idx="1"/>
          </p:nvPr>
        </p:nvSpPr>
        <p:spPr>
          <a:xfrm>
            <a:off x="2155828" y="1143000"/>
            <a:ext cx="7775575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2.1 WEB</a:t>
            </a:r>
            <a:r>
              <a:rPr lang="zh-CN" altLang="en-US" b="1" dirty="0" smtClean="0"/>
              <a:t>站点的配置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2.2 </a:t>
            </a:r>
            <a:r>
              <a:rPr lang="zh-CN" altLang="en-US" sz="2000" dirty="0"/>
              <a:t>主目录和虚拟目录的建立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2.3 </a:t>
            </a:r>
            <a:r>
              <a:rPr lang="en-US" altLang="zh-CN" sz="2000" dirty="0" smtClean="0"/>
              <a:t>VS 2013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2.4 </a:t>
            </a:r>
            <a:r>
              <a:rPr lang="zh-CN" altLang="en-US" sz="2000" dirty="0" smtClean="0"/>
              <a:t>源代码版本控制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2.5 Web</a:t>
            </a:r>
            <a:r>
              <a:rPr lang="zh-CN" altLang="en-US" sz="2000" dirty="0"/>
              <a:t>站点的发布</a:t>
            </a:r>
          </a:p>
        </p:txBody>
      </p:sp>
      <p:sp>
        <p:nvSpPr>
          <p:cNvPr id="23554" name="标题 2"/>
          <p:cNvSpPr>
            <a:spLocks noGrp="1"/>
          </p:cNvSpPr>
          <p:nvPr>
            <p:ph type="title"/>
          </p:nvPr>
        </p:nvSpPr>
        <p:spPr>
          <a:xfrm>
            <a:off x="1685928" y="381003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44497DCC-E506-4791-9161-D451C49A0556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8559797" cy="525462"/>
          </a:xfrm>
        </p:spPr>
        <p:txBody>
          <a:bodyPr/>
          <a:lstStyle/>
          <a:p>
            <a:pPr algn="just"/>
            <a:r>
              <a:rPr lang="zh-CN" altLang="zh-CN" dirty="0" smtClean="0"/>
              <a:t>如何配置</a:t>
            </a:r>
            <a:r>
              <a:rPr lang="en-US" altLang="zh-CN" dirty="0" smtClean="0"/>
              <a:t>IIS Web</a:t>
            </a:r>
            <a:r>
              <a:rPr lang="zh-CN" altLang="zh-CN" dirty="0" smtClean="0"/>
              <a:t>服务器 </a:t>
            </a:r>
            <a:r>
              <a:rPr lang="en-US" altLang="zh-CN" dirty="0" smtClean="0"/>
              <a:t>    Internet Information Services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8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 smtClean="0">
                <a:cs typeface="楷体_GB2312"/>
              </a:rPr>
              <a:t>2.1</a:t>
            </a:r>
            <a:r>
              <a:rPr lang="zh-CN" altLang="en-US" dirty="0" smtClean="0">
                <a:cs typeface="楷体_GB2312"/>
              </a:rPr>
              <a:t> </a:t>
            </a:r>
            <a:r>
              <a:rPr lang="en-US" altLang="zh-CN" dirty="0">
                <a:cs typeface="楷体_GB2312"/>
              </a:rPr>
              <a:t>W</a:t>
            </a:r>
            <a:r>
              <a:rPr lang="en-US" altLang="zh-CN" dirty="0" smtClean="0">
                <a:cs typeface="楷体_GB2312"/>
              </a:rPr>
              <a:t>eb</a:t>
            </a:r>
            <a:r>
              <a:rPr lang="zh-CN" altLang="en-US" dirty="0" smtClean="0">
                <a:cs typeface="楷体_GB2312"/>
              </a:rPr>
              <a:t>站点的配置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F6F4740C-110B-4FC9-8226-58B5B178EEE6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1" name="Group 29"/>
          <p:cNvGrpSpPr>
            <a:grpSpLocks/>
          </p:cNvGrpSpPr>
          <p:nvPr/>
        </p:nvGrpSpPr>
        <p:grpSpPr bwMode="auto">
          <a:xfrm>
            <a:off x="1651003" y="2895600"/>
            <a:ext cx="9169397" cy="2286000"/>
            <a:chOff x="720" y="1392"/>
            <a:chExt cx="4058" cy="4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4584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0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582" name="矩形 1"/>
          <p:cNvSpPr>
            <a:spLocks noChangeArrowheads="1"/>
          </p:cNvSpPr>
          <p:nvPr/>
        </p:nvSpPr>
        <p:spPr bwMode="auto">
          <a:xfrm>
            <a:off x="1917703" y="3167062"/>
            <a:ext cx="8750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0187" lvl="1" indent="0" algn="just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运行在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Windows Server</a:t>
            </a: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操作系统上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IIS Web</a:t>
            </a: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服务器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可</a:t>
            </a: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创建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和管理</a:t>
            </a: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多个网站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。而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Windows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桌面版操作系统的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IIS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服务器一般只支持一个</a:t>
            </a:r>
            <a:r>
              <a:rPr lang="zh-CN" altLang="zh-CN" dirty="0" smtClean="0">
                <a:latin typeface="宋体" charset="0"/>
                <a:ea typeface="宋体" charset="0"/>
                <a:cs typeface="微软雅黑" pitchFamily="34" charset="-122"/>
              </a:rPr>
              <a:t>网站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。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IIS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有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IIS </a:t>
            </a:r>
            <a:r>
              <a:rPr lang="en-US" altLang="zh-CN" dirty="0">
                <a:latin typeface="宋体" charset="0"/>
                <a:ea typeface="宋体" charset="0"/>
                <a:cs typeface="微软雅黑" pitchFamily="34" charset="-122"/>
              </a:rPr>
              <a:t>5.1</a:t>
            </a:r>
            <a:r>
              <a:rPr lang="zh-CN" altLang="zh-CN" dirty="0">
                <a:latin typeface="宋体" charset="0"/>
                <a:ea typeface="宋体" charset="0"/>
                <a:cs typeface="微软雅黑" pitchFamily="34" charset="-122"/>
              </a:rPr>
              <a:t>、</a:t>
            </a:r>
            <a:r>
              <a:rPr lang="en-US" altLang="zh-CN" dirty="0">
                <a:latin typeface="宋体" charset="0"/>
                <a:ea typeface="宋体" charset="0"/>
                <a:cs typeface="微软雅黑" pitchFamily="34" charset="-122"/>
              </a:rPr>
              <a:t>IIS 6.0</a:t>
            </a:r>
            <a:r>
              <a:rPr lang="zh-CN" altLang="zh-CN" dirty="0">
                <a:latin typeface="宋体" charset="0"/>
                <a:ea typeface="宋体" charset="0"/>
                <a:cs typeface="微软雅黑" pitchFamily="34" charset="-122"/>
              </a:rPr>
              <a:t>和</a:t>
            </a:r>
            <a:r>
              <a:rPr lang="en-US" altLang="zh-CN" dirty="0">
                <a:latin typeface="宋体" charset="0"/>
                <a:ea typeface="宋体" charset="0"/>
                <a:cs typeface="微软雅黑" pitchFamily="34" charset="-122"/>
              </a:rPr>
              <a:t>IIS 7</a:t>
            </a:r>
            <a:r>
              <a:rPr lang="en-US" altLang="zh-CN" dirty="0" smtClean="0">
                <a:latin typeface="宋体" charset="0"/>
                <a:ea typeface="宋体" charset="0"/>
                <a:cs typeface="微软雅黑" pitchFamily="34" charset="-122"/>
              </a:rPr>
              <a:t>.</a:t>
            </a:r>
            <a:r>
              <a:rPr lang="zh-CN" altLang="en-US" dirty="0" smtClean="0">
                <a:latin typeface="宋体" charset="0"/>
                <a:ea typeface="宋体" charset="0"/>
                <a:cs typeface="微软雅黑" pitchFamily="34" charset="-122"/>
              </a:rPr>
              <a:t>等版本，版本越高，配置的复杂度也越高。</a:t>
            </a:r>
            <a:endParaRPr lang="zh-CN" altLang="zh-CN" dirty="0">
              <a:latin typeface="宋体" charset="0"/>
              <a:ea typeface="宋体" charset="0"/>
              <a:cs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47082" y="70260"/>
            <a:ext cx="434975" cy="358775"/>
          </a:xfrm>
          <a:custGeom>
            <a:avLst/>
            <a:gdLst>
              <a:gd name="T0" fmla="*/ 14053 w 2482850"/>
              <a:gd name="T1" fmla="*/ 37485 h 2544763"/>
              <a:gd name="T2" fmla="*/ 12577 w 2482850"/>
              <a:gd name="T3" fmla="*/ 39642 h 2544763"/>
              <a:gd name="T4" fmla="*/ 557 w 2482850"/>
              <a:gd name="T5" fmla="*/ 39097 h 2544763"/>
              <a:gd name="T6" fmla="*/ 822 w 2482850"/>
              <a:gd name="T7" fmla="*/ 36752 h 2544763"/>
              <a:gd name="T8" fmla="*/ 75571 w 2482850"/>
              <a:gd name="T9" fmla="*/ 35422 h 2544763"/>
              <a:gd name="T10" fmla="*/ 75404 w 2482850"/>
              <a:gd name="T11" fmla="*/ 42603 h 2544763"/>
              <a:gd name="T12" fmla="*/ 47165 w 2482850"/>
              <a:gd name="T13" fmla="*/ 28746 h 2544763"/>
              <a:gd name="T14" fmla="*/ 54422 w 2482850"/>
              <a:gd name="T15" fmla="*/ 34232 h 2544763"/>
              <a:gd name="T16" fmla="*/ 23586 w 2482850"/>
              <a:gd name="T17" fmla="*/ 31108 h 2544763"/>
              <a:gd name="T18" fmla="*/ 74487 w 2482850"/>
              <a:gd name="T19" fmla="*/ 25736 h 2544763"/>
              <a:gd name="T20" fmla="*/ 76051 w 2482850"/>
              <a:gd name="T21" fmla="*/ 32775 h 2544763"/>
              <a:gd name="T22" fmla="*/ 11936 w 2482850"/>
              <a:gd name="T23" fmla="*/ 23544 h 2544763"/>
              <a:gd name="T24" fmla="*/ 14172 w 2482850"/>
              <a:gd name="T25" fmla="*/ 25395 h 2544763"/>
              <a:gd name="T26" fmla="*/ 11658 w 2482850"/>
              <a:gd name="T27" fmla="*/ 27096 h 2544763"/>
              <a:gd name="T28" fmla="*/ 125 w 2482850"/>
              <a:gd name="T29" fmla="*/ 25840 h 2544763"/>
              <a:gd name="T30" fmla="*/ 1595 w 2482850"/>
              <a:gd name="T31" fmla="*/ 23688 h 2544763"/>
              <a:gd name="T32" fmla="*/ 44803 w 2482850"/>
              <a:gd name="T33" fmla="*/ 17684 h 2544763"/>
              <a:gd name="T34" fmla="*/ 46865 w 2482850"/>
              <a:gd name="T35" fmla="*/ 21687 h 2544763"/>
              <a:gd name="T36" fmla="*/ 41620 w 2482850"/>
              <a:gd name="T37" fmla="*/ 26921 h 2544763"/>
              <a:gd name="T38" fmla="*/ 35796 w 2482850"/>
              <a:gd name="T39" fmla="*/ 27268 h 2544763"/>
              <a:gd name="T40" fmla="*/ 30161 w 2482850"/>
              <a:gd name="T41" fmla="*/ 22070 h 2544763"/>
              <a:gd name="T42" fmla="*/ 31498 w 2482850"/>
              <a:gd name="T43" fmla="*/ 18721 h 2544763"/>
              <a:gd name="T44" fmla="*/ 38443 w 2482850"/>
              <a:gd name="T45" fmla="*/ 16778 h 2544763"/>
              <a:gd name="T46" fmla="*/ 75488 w 2482850"/>
              <a:gd name="T47" fmla="*/ 17154 h 2544763"/>
              <a:gd name="T48" fmla="*/ 75488 w 2482850"/>
              <a:gd name="T49" fmla="*/ 24346 h 2544763"/>
              <a:gd name="T50" fmla="*/ 42744 w 2482850"/>
              <a:gd name="T51" fmla="*/ 13198 h 2544763"/>
              <a:gd name="T52" fmla="*/ 46038 w 2482850"/>
              <a:gd name="T53" fmla="*/ 14991 h 2544763"/>
              <a:gd name="T54" fmla="*/ 45399 w 2482850"/>
              <a:gd name="T55" fmla="*/ 18474 h 2544763"/>
              <a:gd name="T56" fmla="*/ 41382 w 2482850"/>
              <a:gd name="T57" fmla="*/ 15843 h 2544763"/>
              <a:gd name="T58" fmla="*/ 32383 w 2482850"/>
              <a:gd name="T59" fmla="*/ 16361 h 2544763"/>
              <a:gd name="T60" fmla="*/ 29868 w 2482850"/>
              <a:gd name="T61" fmla="*/ 18109 h 2544763"/>
              <a:gd name="T62" fmla="*/ 33141 w 2482850"/>
              <a:gd name="T63" fmla="*/ 13347 h 2544763"/>
              <a:gd name="T64" fmla="*/ 12939 w 2482850"/>
              <a:gd name="T65" fmla="*/ 11070 h 2544763"/>
              <a:gd name="T66" fmla="*/ 13900 w 2482850"/>
              <a:gd name="T67" fmla="*/ 13337 h 2544763"/>
              <a:gd name="T68" fmla="*/ 2110 w 2482850"/>
              <a:gd name="T69" fmla="*/ 14299 h 2544763"/>
              <a:gd name="T70" fmla="*/ 14 w 2482850"/>
              <a:gd name="T71" fmla="*/ 12374 h 2544763"/>
              <a:gd name="T72" fmla="*/ 2667 w 2482850"/>
              <a:gd name="T73" fmla="*/ 10765 h 2544763"/>
              <a:gd name="T74" fmla="*/ 76204 w 2482850"/>
              <a:gd name="T75" fmla="*/ 13799 h 2544763"/>
              <a:gd name="T76" fmla="*/ 14087 w 2482850"/>
              <a:gd name="T77" fmla="*/ 455 h 2544763"/>
              <a:gd name="T78" fmla="*/ 7844 w 2482850"/>
              <a:gd name="T79" fmla="*/ 3931 h 2544763"/>
              <a:gd name="T80" fmla="*/ 15228 w 2482850"/>
              <a:gd name="T81" fmla="*/ 11496 h 2544763"/>
              <a:gd name="T82" fmla="*/ 13523 w 2482850"/>
              <a:gd name="T83" fmla="*/ 14868 h 2544763"/>
              <a:gd name="T84" fmla="*/ 14177 w 2482850"/>
              <a:gd name="T85" fmla="*/ 23285 h 2544763"/>
              <a:gd name="T86" fmla="*/ 14838 w 2482850"/>
              <a:gd name="T87" fmla="*/ 26806 h 2544763"/>
              <a:gd name="T88" fmla="*/ 12590 w 2482850"/>
              <a:gd name="T89" fmla="*/ 35444 h 2544763"/>
              <a:gd name="T90" fmla="*/ 15506 w 2482850"/>
              <a:gd name="T91" fmla="*/ 38442 h 2544763"/>
              <a:gd name="T92" fmla="*/ 11345 w 2482850"/>
              <a:gd name="T93" fmla="*/ 40741 h 2544763"/>
              <a:gd name="T94" fmla="*/ 12514 w 2482850"/>
              <a:gd name="T95" fmla="*/ 50001 h 2544763"/>
              <a:gd name="T96" fmla="*/ 68012 w 2482850"/>
              <a:gd name="T97" fmla="*/ 47805 h 2544763"/>
              <a:gd name="T98" fmla="*/ 66091 w 2482850"/>
              <a:gd name="T99" fmla="*/ 1271 h 2544763"/>
              <a:gd name="T100" fmla="*/ 66509 w 2482850"/>
              <a:gd name="T101" fmla="*/ 911 h 2544763"/>
              <a:gd name="T102" fmla="*/ 68638 w 2482850"/>
              <a:gd name="T103" fmla="*/ 47999 h 2544763"/>
              <a:gd name="T104" fmla="*/ 12340 w 2482850"/>
              <a:gd name="T105" fmla="*/ 50438 h 2544763"/>
              <a:gd name="T106" fmla="*/ 11345 w 2482850"/>
              <a:gd name="T107" fmla="*/ 40290 h 2544763"/>
              <a:gd name="T108" fmla="*/ 14810 w 2482850"/>
              <a:gd name="T109" fmla="*/ 38378 h 2544763"/>
              <a:gd name="T110" fmla="*/ 12382 w 2482850"/>
              <a:gd name="T111" fmla="*/ 35876 h 2544763"/>
              <a:gd name="T112" fmla="*/ 14254 w 2482850"/>
              <a:gd name="T113" fmla="*/ 26553 h 2544763"/>
              <a:gd name="T114" fmla="*/ 13697 w 2482850"/>
              <a:gd name="T115" fmla="*/ 23623 h 2544763"/>
              <a:gd name="T116" fmla="*/ 13154 w 2482850"/>
              <a:gd name="T117" fmla="*/ 14480 h 2544763"/>
              <a:gd name="T118" fmla="*/ 14574 w 2482850"/>
              <a:gd name="T119" fmla="*/ 11676 h 2544763"/>
              <a:gd name="T120" fmla="*/ 7142 w 2482850"/>
              <a:gd name="T121" fmla="*/ 3864 h 2544763"/>
              <a:gd name="T122" fmla="*/ 14087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850"/>
              <a:gd name="T187" fmla="*/ 0 h 2544763"/>
              <a:gd name="T188" fmla="*/ 2482850 w 2482850"/>
              <a:gd name="T189" fmla="*/ 2544763 h 254476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580" tIns="28790" rIns="57580" bIns="2879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ker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smtClean="0">
                <a:cs typeface="楷体_GB2312"/>
              </a:rPr>
              <a:t>2.1</a:t>
            </a:r>
            <a:r>
              <a:rPr lang="zh-CN" altLang="en-US" smtClean="0">
                <a:cs typeface="楷体_GB2312"/>
              </a:rPr>
              <a:t> </a:t>
            </a:r>
            <a:r>
              <a:rPr lang="en-US" altLang="zh-CN" smtClean="0">
                <a:cs typeface="楷体_GB2312"/>
              </a:rPr>
              <a:t>web</a:t>
            </a:r>
            <a:r>
              <a:rPr lang="zh-CN" altLang="en-US" smtClean="0">
                <a:cs typeface="楷体_GB2312"/>
              </a:rPr>
              <a:t>站点的配置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6F0A0FE3-7021-4D78-A4FC-BA926E81842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AutoShape 4"/>
          <p:cNvSpPr>
            <a:spLocks noChangeAspect="1" noChangeArrowheads="1" noTextEdit="1"/>
          </p:cNvSpPr>
          <p:nvPr/>
        </p:nvSpPr>
        <p:spPr bwMode="gray">
          <a:xfrm flipH="1">
            <a:off x="4195766" y="294163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6096003" y="1468438"/>
            <a:ext cx="3313113" cy="1223962"/>
            <a:chOff x="1997" y="1314"/>
            <a:chExt cx="1889" cy="1009"/>
          </a:xfrm>
        </p:grpSpPr>
        <p:grpSp>
          <p:nvGrpSpPr>
            <p:cNvPr id="36875" name="Group 7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0" name="Oval 8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00007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  <a:cs typeface="Arial" charset="0"/>
                </a:endParaRPr>
              </a:p>
            </p:txBody>
          </p:sp>
          <p:sp>
            <p:nvSpPr>
              <p:cNvPr id="41" name="Oval 9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8E8EFF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  <a:cs typeface="Arial" charset="0"/>
                </a:endParaRPr>
              </a:p>
            </p:txBody>
          </p:sp>
        </p:grpSp>
        <p:sp>
          <p:nvSpPr>
            <p:cNvPr id="36" name="Oval 10"/>
            <p:cNvSpPr>
              <a:spLocks noChangeArrowheads="1"/>
            </p:cNvSpPr>
            <p:nvPr/>
          </p:nvSpPr>
          <p:spPr bwMode="gray">
            <a:xfrm>
              <a:off x="2086" y="1314"/>
              <a:ext cx="1693" cy="845"/>
            </a:xfrm>
            <a:prstGeom prst="ellipse">
              <a:avLst/>
            </a:prstGeom>
            <a:gradFill rotWithShape="1">
              <a:gsLst>
                <a:gs pos="0">
                  <a:srgbClr val="253C57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gray">
            <a:xfrm>
              <a:off x="2108" y="1319"/>
              <a:ext cx="1650" cy="82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rgbClr val="C2D3E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F6696"/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37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456363" y="1611316"/>
            <a:ext cx="28813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800">
                <a:latin typeface="Arial" panose="020B0604020202020204" pitchFamily="34" charset="0"/>
                <a:ea typeface="仿宋_GB2312" pitchFamily="49" charset="-122"/>
              </a:rPr>
              <a:t>启用日志记录</a:t>
            </a: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2232028" y="2949579"/>
            <a:ext cx="7632700" cy="292575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36873" name="AutoShape 4"/>
          <p:cNvSpPr>
            <a:spLocks noChangeAspect="1" noChangeArrowheads="1" noTextEdit="1"/>
          </p:cNvSpPr>
          <p:nvPr/>
        </p:nvSpPr>
        <p:spPr bwMode="gray">
          <a:xfrm flipH="1">
            <a:off x="4338641" y="3076575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591596" y="3181351"/>
            <a:ext cx="6913563" cy="24622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600" indent="-228600" algn="just">
              <a:buFont typeface="Wingdings" charset="2"/>
              <a:buChar char="§"/>
            </a:pP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单击</a:t>
            </a:r>
            <a:r>
              <a:rPr lang="en-US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IIS7</a:t>
            </a:r>
            <a:r>
              <a:rPr lang="zh-CN" altLang="en-US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某网站的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日志”选项，可以将访问网站的相关信息放到日志文件，包括访问用户的</a:t>
            </a:r>
            <a:r>
              <a:rPr lang="en-US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IP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地址、什么时候访问了网站的什么网页等，以备将来日志分析，例如可查询用户的非法访问信息。日志的内容一般放在文本文件中，也可直接放到数据库中（针对不同的</a:t>
            </a:r>
            <a:r>
              <a:rPr lang="en-US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IIS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版本）。放在文本文件中时，可通过“选择字段”来确定日志文件的存放内容。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1"/>
          <p:cNvSpPr>
            <a:spLocks noGrp="1"/>
          </p:cNvSpPr>
          <p:nvPr>
            <p:ph idx="1"/>
          </p:nvPr>
        </p:nvSpPr>
        <p:spPr>
          <a:xfrm>
            <a:off x="2155828" y="1143000"/>
            <a:ext cx="7775575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WEB</a:t>
            </a:r>
            <a:r>
              <a:rPr lang="zh-CN" altLang="en-US" dirty="0" smtClean="0"/>
              <a:t>站点的配置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2.2 </a:t>
            </a:r>
            <a:r>
              <a:rPr lang="zh-CN" altLang="en-US" sz="2000" b="1" dirty="0"/>
              <a:t>主目录和虚拟目录的建立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2.3 </a:t>
            </a:r>
            <a:r>
              <a:rPr lang="en-US" altLang="zh-CN" sz="2000" dirty="0" smtClean="0"/>
              <a:t>VS 2013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2.4 </a:t>
            </a:r>
            <a:r>
              <a:rPr lang="zh-CN" altLang="en-US" sz="2000" dirty="0" smtClean="0"/>
              <a:t>源代码版本控制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2.5 Web</a:t>
            </a:r>
            <a:r>
              <a:rPr lang="zh-CN" altLang="en-US" sz="2000" dirty="0"/>
              <a:t>站点的发布</a:t>
            </a:r>
          </a:p>
        </p:txBody>
      </p:sp>
      <p:sp>
        <p:nvSpPr>
          <p:cNvPr id="47106" name="标题 2"/>
          <p:cNvSpPr>
            <a:spLocks noGrp="1"/>
          </p:cNvSpPr>
          <p:nvPr>
            <p:ph type="title"/>
          </p:nvPr>
        </p:nvSpPr>
        <p:spPr>
          <a:xfrm>
            <a:off x="1685928" y="381003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C9A05DFB-6B28-4153-91C4-EBC8CA2BA68F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dirty="0">
                <a:cs typeface="楷体_GB2312"/>
              </a:rPr>
              <a:t>2.2</a:t>
            </a:r>
            <a:r>
              <a:rPr lang="zh-CN" altLang="en-US" dirty="0">
                <a:cs typeface="楷体_GB2312"/>
              </a:rPr>
              <a:t> 主目录和虚拟目录的建立</a:t>
            </a:r>
            <a:endParaRPr lang="zh-CN" altLang="en-US" dirty="0" smtClean="0">
              <a:cs typeface="楷体_GB2312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D75EF7A2-5279-4035-9C10-B9695258391D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5" b="19685"/>
          <a:stretch>
            <a:fillRect/>
          </a:stretch>
        </p:blipFill>
        <p:spPr bwMode="auto">
          <a:xfrm>
            <a:off x="8153400" y="1617660"/>
            <a:ext cx="388937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47800" y="1752600"/>
            <a:ext cx="6781800" cy="2936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0187" lvl="1" algn="just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每个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网站的内容都存放在一个</a:t>
            </a: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物理路径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中，这个</a:t>
            </a: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物理路径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也即主目录</a:t>
            </a: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200" dirty="0" smtClean="0">
              <a:solidFill>
                <a:schemeClr val="tx2"/>
              </a:solidFill>
              <a:latin typeface="SimSun" charset="0"/>
              <a:ea typeface="SimSun" charset="0"/>
              <a:cs typeface="SimSun" charset="0"/>
            </a:endParaRPr>
          </a:p>
          <a:p>
            <a:pPr marL="230187" lvl="1" algn="just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一个网站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所有</a:t>
            </a: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文件不一定非要将它们全部放在一个目录下，可以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分散存放在不同的硬盘分区中。例如右图中将</a:t>
            </a:r>
            <a:r>
              <a:rPr lang="en-US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photo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放到</a:t>
            </a:r>
            <a:r>
              <a:rPr lang="en-US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F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盘中，将</a:t>
            </a:r>
            <a:r>
              <a:rPr lang="en-US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student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放在</a:t>
            </a:r>
            <a:r>
              <a:rPr lang="en-US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盘中</a:t>
            </a:r>
            <a:r>
              <a:rPr lang="zh-CN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那我们的</a:t>
            </a:r>
            <a:r>
              <a:rPr lang="en-US" altLang="zh-CN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Web</a:t>
            </a:r>
            <a:r>
              <a:rPr lang="zh-CN" altLang="en-US" sz="2200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服务器如何来管理分散存放的某个网站内容呢？这就要通过创建虚拟目录来管理分散存放的网站目录。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1"/>
          <p:cNvSpPr>
            <a:spLocks noGrp="1"/>
          </p:cNvSpPr>
          <p:nvPr>
            <p:ph idx="1"/>
          </p:nvPr>
        </p:nvSpPr>
        <p:spPr>
          <a:xfrm>
            <a:off x="2155828" y="1143000"/>
            <a:ext cx="7775575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2.1 WEB</a:t>
            </a:r>
            <a:r>
              <a:rPr lang="zh-CN" altLang="en-US" dirty="0" smtClean="0"/>
              <a:t>站点的配置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2.2 </a:t>
            </a:r>
            <a:r>
              <a:rPr lang="zh-CN" altLang="en-US" sz="2000" dirty="0"/>
              <a:t>主目录和虚拟目录的建立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2.3 </a:t>
            </a:r>
            <a:r>
              <a:rPr lang="en-US" altLang="zh-CN" sz="2000" b="1" dirty="0" smtClean="0"/>
              <a:t>VS 2013</a:t>
            </a:r>
            <a:r>
              <a:rPr lang="zh-CN" altLang="en-US" sz="2000" b="1" dirty="0" smtClean="0"/>
              <a:t>的使用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2.4 </a:t>
            </a:r>
            <a:r>
              <a:rPr lang="zh-CN" altLang="en-US" sz="2000" dirty="0" smtClean="0"/>
              <a:t>源代码版本控制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2.5 Web</a:t>
            </a:r>
            <a:r>
              <a:rPr lang="zh-CN" altLang="en-US" sz="2000" dirty="0"/>
              <a:t>站点的发布</a:t>
            </a:r>
          </a:p>
        </p:txBody>
      </p:sp>
      <p:sp>
        <p:nvSpPr>
          <p:cNvPr id="60418" name="标题 2"/>
          <p:cNvSpPr>
            <a:spLocks noGrp="1"/>
          </p:cNvSpPr>
          <p:nvPr>
            <p:ph type="title"/>
          </p:nvPr>
        </p:nvSpPr>
        <p:spPr>
          <a:xfrm>
            <a:off x="1685928" y="381003"/>
            <a:ext cx="8245475" cy="498475"/>
          </a:xfrm>
        </p:spPr>
        <p:txBody>
          <a:bodyPr/>
          <a:lstStyle/>
          <a:p>
            <a:r>
              <a:rPr lang="zh-CN" altLang="en-US" smtClean="0">
                <a:cs typeface="楷体_GB2312"/>
              </a:rPr>
              <a:t>本章内容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35F1D87C-94E3-447E-87AA-6A5D7612A5CE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dirty="0" smtClean="0"/>
              <a:t>.NET Framework</a:t>
            </a:r>
          </a:p>
        </p:txBody>
      </p:sp>
      <p:sp>
        <p:nvSpPr>
          <p:cNvPr id="61442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smtClean="0">
                <a:cs typeface="楷体_GB2312"/>
              </a:rPr>
              <a:t>2.3</a:t>
            </a:r>
            <a:r>
              <a:rPr lang="zh-CN" altLang="en-US" smtClean="0">
                <a:cs typeface="楷体_GB2312"/>
              </a:rPr>
              <a:t> </a:t>
            </a:r>
            <a:r>
              <a:rPr lang="en-US" altLang="zh-CN" smtClean="0">
                <a:cs typeface="楷体_GB2312"/>
              </a:rPr>
              <a:t>VS2013</a:t>
            </a:r>
            <a:r>
              <a:rPr lang="zh-CN" altLang="en-US" smtClean="0">
                <a:cs typeface="楷体_GB2312"/>
              </a:rPr>
              <a:t>中几个重要概念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887074A6-433A-4BB0-B950-32C2B489D3E2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5" name="AutoShape 4"/>
          <p:cNvSpPr>
            <a:spLocks noChangeAspect="1" noChangeArrowheads="1" noTextEdit="1"/>
          </p:cNvSpPr>
          <p:nvPr/>
        </p:nvSpPr>
        <p:spPr bwMode="gray">
          <a:xfrm flipH="1">
            <a:off x="4195766" y="294163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677990" y="2209800"/>
            <a:ext cx="8913809" cy="381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854201" y="2370137"/>
            <a:ext cx="8483597" cy="34778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>
              <a:buNone/>
            </a:pPr>
            <a:r>
              <a:rPr lang="zh-CN" altLang="zh-CN" sz="220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微软</a:t>
            </a:r>
            <a:r>
              <a:rPr lang="en-US" altLang="zh-CN" sz="220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.</a:t>
            </a:r>
            <a:r>
              <a:rPr lang="en-US" altLang="zh-CN" sz="220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NET </a:t>
            </a:r>
            <a:r>
              <a:rPr lang="en-US" altLang="zh-CN" sz="220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Framework</a:t>
            </a:r>
            <a:r>
              <a:rPr lang="zh-CN" altLang="en-US" sz="220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：</a:t>
            </a:r>
            <a:r>
              <a:rPr lang="zh-CN" altLang="zh-CN" sz="220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用于</a:t>
            </a:r>
            <a:r>
              <a:rPr lang="zh-CN" altLang="zh-CN" sz="220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构建、部署和运行</a:t>
            </a:r>
            <a:r>
              <a:rPr lang="en-US" altLang="zh-CN" sz="220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Web</a:t>
            </a:r>
            <a:r>
              <a:rPr lang="zh-CN" altLang="zh-CN" sz="220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服务及应用程序的平台</a:t>
            </a:r>
            <a:r>
              <a:rPr lang="zh-CN" altLang="zh-CN" sz="220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。</a:t>
            </a:r>
            <a:endParaRPr lang="en-US" altLang="zh-CN" sz="2200" dirty="0" smtClean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提供一致的面向对象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的编程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环境，无论对象代码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在哪儿执行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。</a:t>
            </a:r>
            <a:endParaRPr lang="zh-CN" altLang="zh-CN" sz="2200" b="0" dirty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提供软件部署和版本控制冲突最小</a:t>
            </a:r>
            <a:r>
              <a:rPr lang="zh-CN" altLang="en-US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、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代码执行安全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和运行性能高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的代码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执行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环境。</a:t>
            </a:r>
            <a:endParaRPr lang="zh-CN" altLang="zh-CN" sz="2200" b="0" dirty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减轻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开发人员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工具使用的复杂性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。</a:t>
            </a:r>
            <a:endParaRPr lang="zh-CN" altLang="zh-CN" sz="2200" b="0" dirty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按照工业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标准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进行</a:t>
            </a:r>
            <a:r>
              <a:rPr lang="zh-CN" altLang="en-US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，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确保</a:t>
            </a:r>
            <a:r>
              <a:rPr lang="en-US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.</a:t>
            </a:r>
            <a:r>
              <a:rPr lang="en-US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NET Framework </a:t>
            </a:r>
            <a:r>
              <a:rPr lang="zh-CN" altLang="zh-CN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代码</a:t>
            </a:r>
            <a:r>
              <a:rPr lang="zh-CN" altLang="zh-CN" sz="2200" b="0" dirty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可与任何其他代码集成。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1"/>
          <p:cNvSpPr>
            <a:spLocks noGrp="1"/>
          </p:cNvSpPr>
          <p:nvPr>
            <p:ph idx="1"/>
          </p:nvPr>
        </p:nvSpPr>
        <p:spPr>
          <a:xfrm>
            <a:off x="2108203" y="1608138"/>
            <a:ext cx="7775575" cy="525462"/>
          </a:xfrm>
        </p:spPr>
        <p:txBody>
          <a:bodyPr/>
          <a:lstStyle/>
          <a:p>
            <a:pPr algn="just"/>
            <a:r>
              <a:rPr lang="en-US" altLang="zh-CN" dirty="0" smtClean="0"/>
              <a:t>.NET Framework</a:t>
            </a:r>
          </a:p>
        </p:txBody>
      </p:sp>
      <p:sp>
        <p:nvSpPr>
          <p:cNvPr id="63490" name="标题 2"/>
          <p:cNvSpPr>
            <a:spLocks noGrp="1"/>
          </p:cNvSpPr>
          <p:nvPr>
            <p:ph type="title"/>
          </p:nvPr>
        </p:nvSpPr>
        <p:spPr>
          <a:xfrm>
            <a:off x="1677991" y="636591"/>
            <a:ext cx="8245475" cy="498475"/>
          </a:xfrm>
        </p:spPr>
        <p:txBody>
          <a:bodyPr/>
          <a:lstStyle/>
          <a:p>
            <a:r>
              <a:rPr lang="en-US" altLang="zh-CN" smtClean="0">
                <a:cs typeface="楷体_GB2312"/>
              </a:rPr>
              <a:t>2.3</a:t>
            </a:r>
            <a:r>
              <a:rPr lang="zh-CN" altLang="en-US" smtClean="0">
                <a:cs typeface="楷体_GB2312"/>
              </a:rPr>
              <a:t> </a:t>
            </a:r>
            <a:r>
              <a:rPr lang="en-US" altLang="zh-CN" smtClean="0">
                <a:cs typeface="楷体_GB2312"/>
              </a:rPr>
              <a:t>VS2013</a:t>
            </a:r>
            <a:r>
              <a:rPr lang="zh-CN" altLang="en-US" smtClean="0">
                <a:cs typeface="楷体_GB2312"/>
              </a:rPr>
              <a:t>中几个重要概念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0DCF1B17-6B92-4B86-AD7B-F790E94EDFBB}" type="slidenum">
              <a:rPr lang="en-US" altLang="en-US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600200" y="1371600"/>
            <a:ext cx="8991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905000" y="2209800"/>
            <a:ext cx="9067800" cy="379790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 dirty="0">
              <a:latin typeface="Verdana" charset="0"/>
              <a:ea typeface="宋体" charset="0"/>
              <a:cs typeface="Arial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108203" y="2425555"/>
            <a:ext cx="8610600" cy="33655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>
              <a:buNone/>
            </a:pPr>
            <a:r>
              <a:rPr lang="zh-CN" altLang="en-US" sz="2200" dirty="0" smtClean="0">
                <a:latin typeface="宋体" charset="0"/>
                <a:ea typeface="宋体" charset="0"/>
                <a:cs typeface="微软雅黑" pitchFamily="34" charset="-122"/>
              </a:rPr>
              <a:t>有</a:t>
            </a:r>
            <a:r>
              <a:rPr lang="en-US" altLang="zh-CN" sz="2200" dirty="0">
                <a:latin typeface="宋体" charset="0"/>
                <a:ea typeface="宋体" charset="0"/>
                <a:cs typeface="微软雅黑" pitchFamily="34" charset="-122"/>
              </a:rPr>
              <a:t>3</a:t>
            </a:r>
            <a:r>
              <a:rPr lang="zh-CN" altLang="en-US" sz="2200" dirty="0" smtClean="0">
                <a:latin typeface="宋体" charset="0"/>
                <a:ea typeface="宋体" charset="0"/>
                <a:cs typeface="微软雅黑" pitchFamily="34" charset="-122"/>
              </a:rPr>
              <a:t>个</a:t>
            </a:r>
            <a:r>
              <a:rPr lang="zh-CN" altLang="en-US" sz="2200" dirty="0">
                <a:latin typeface="宋体" charset="0"/>
                <a:ea typeface="宋体" charset="0"/>
                <a:cs typeface="微软雅黑" pitchFamily="34" charset="-122"/>
              </a:rPr>
              <a:t>组成部分</a:t>
            </a:r>
            <a:r>
              <a:rPr lang="zh-CN" altLang="en-US" sz="2200" dirty="0" smtClean="0">
                <a:latin typeface="宋体" charset="0"/>
                <a:ea typeface="宋体" charset="0"/>
                <a:cs typeface="微软雅黑" pitchFamily="34" charset="-122"/>
              </a:rPr>
              <a:t>：</a:t>
            </a:r>
            <a:endParaRPr lang="en-US" altLang="zh-CN" sz="2200" dirty="0" smtClean="0"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en-US" altLang="zh-CN" sz="2200" b="0" dirty="0" smtClean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CLR</a:t>
            </a:r>
            <a:r>
              <a:rPr lang="zh-CN" altLang="en-US" sz="2200" b="0" dirty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（</a:t>
            </a:r>
            <a:r>
              <a:rPr lang="en-US" altLang="zh-CN" sz="2200" b="0" dirty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Common Language Runtime</a:t>
            </a:r>
            <a:r>
              <a:rPr lang="zh-CN" altLang="en-US" sz="2200" b="0" dirty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，公共语言运行库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）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：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负责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管理内存、线程执行、代码执行、代码安全验证、编译和其它系统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服务。</a:t>
            </a:r>
            <a:endParaRPr lang="en-US" altLang="zh-CN" sz="2000" b="0" dirty="0" smtClean="0">
              <a:latin typeface="仿宋_GB2312" pitchFamily="49" charset="-122"/>
              <a:ea typeface="仿宋_GB2312" pitchFamily="49" charset="-122"/>
            </a:endParaRPr>
          </a:p>
          <a:p>
            <a:pPr algn="just">
              <a:buNone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托管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代码</a:t>
            </a:r>
            <a:r>
              <a:rPr lang="en-US" altLang="zh-CN" sz="2000" b="0" dirty="0" smtClean="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需要以</a:t>
            </a:r>
            <a:r>
              <a:rPr lang="en-US" altLang="zh-CN" sz="2000" b="0" dirty="0">
                <a:latin typeface="仿宋_GB2312" pitchFamily="49" charset="-122"/>
                <a:ea typeface="仿宋_GB2312" pitchFamily="49" charset="-122"/>
              </a:rPr>
              <a:t>CLR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环境来支撑运行的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程序代码；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非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托管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代码</a:t>
            </a:r>
            <a:r>
              <a:rPr lang="en-US" altLang="zh-CN" sz="2000" b="0" dirty="0" smtClean="0"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用</a:t>
            </a:r>
            <a:r>
              <a:rPr lang="en-US" altLang="zh-CN" sz="2000" b="0" dirty="0" smtClean="0">
                <a:latin typeface="仿宋_GB2312" pitchFamily="49" charset="-122"/>
                <a:ea typeface="仿宋_GB2312" pitchFamily="49" charset="-122"/>
              </a:rPr>
              <a:t>VB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sz="2000" b="0" dirty="0" smtClean="0">
                <a:latin typeface="仿宋_GB2312" pitchFamily="49" charset="-122"/>
                <a:ea typeface="仿宋_GB2312" pitchFamily="49" charset="-122"/>
              </a:rPr>
              <a:t>VC</a:t>
            </a:r>
            <a:r>
              <a:rPr lang="en-US" altLang="zh-CN" sz="2000" b="0" dirty="0">
                <a:latin typeface="仿宋_GB2312" pitchFamily="49" charset="-122"/>
                <a:ea typeface="仿宋_GB2312" pitchFamily="49" charset="-122"/>
              </a:rPr>
              <a:t>++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等工具开发的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程序。</a:t>
            </a:r>
            <a:endParaRPr lang="en-US" altLang="zh-CN" sz="2200" b="0" dirty="0" smtClean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en-US" altLang="zh-CN" sz="2200" b="0" dirty="0" smtClean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.</a:t>
            </a:r>
            <a:r>
              <a:rPr lang="en-US" altLang="zh-CN" sz="2200" b="0" dirty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NET Framework </a:t>
            </a:r>
            <a:r>
              <a:rPr lang="zh-CN" altLang="en-US" sz="2200" b="0" dirty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类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库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：提供很多现成的方法供开发人员编程使用，如复制、移动、删除一个文件、杀死一个进程、连接数据库等</a:t>
            </a:r>
            <a:endParaRPr lang="en-US" altLang="zh-CN" sz="2200" b="0" dirty="0" smtClean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  <a:p>
            <a:pPr marL="228600" indent="-228600" algn="just">
              <a:buFont typeface="Wingdings" charset="2"/>
              <a:buChar char="§"/>
            </a:pPr>
            <a:r>
              <a:rPr lang="en-US" altLang="zh-CN" sz="2200" b="0" dirty="0" smtClean="0">
                <a:solidFill>
                  <a:srgbClr val="FF0000"/>
                </a:solidFill>
                <a:latin typeface="宋体" charset="0"/>
                <a:ea typeface="宋体" charset="0"/>
                <a:cs typeface="微软雅黑" pitchFamily="34" charset="-122"/>
              </a:rPr>
              <a:t>ASP.NET</a:t>
            </a:r>
            <a:r>
              <a:rPr lang="zh-CN" altLang="en-US" sz="2200" b="0" dirty="0" smtClean="0">
                <a:solidFill>
                  <a:schemeClr val="tx2"/>
                </a:solidFill>
                <a:latin typeface="宋体" charset="0"/>
                <a:ea typeface="宋体" charset="0"/>
                <a:cs typeface="微软雅黑" pitchFamily="34" charset="-122"/>
              </a:rPr>
              <a:t>：</a:t>
            </a:r>
            <a:r>
              <a:rPr lang="zh-CN" altLang="en-US" sz="2000" b="0" dirty="0">
                <a:latin typeface="仿宋_GB2312" pitchFamily="49" charset="-122"/>
                <a:ea typeface="仿宋_GB2312" pitchFamily="49" charset="-122"/>
              </a:rPr>
              <a:t>使用托管代码来开发</a:t>
            </a:r>
            <a:r>
              <a:rPr lang="zh-CN" altLang="en-US" sz="2000" b="0" dirty="0" smtClean="0">
                <a:latin typeface="仿宋_GB2312" pitchFamily="49" charset="-122"/>
                <a:ea typeface="仿宋_GB2312" pitchFamily="49" charset="-122"/>
              </a:rPr>
              <a:t>网站</a:t>
            </a:r>
            <a:endParaRPr lang="en-US" altLang="zh-CN" sz="2200" b="0" dirty="0">
              <a:solidFill>
                <a:schemeClr val="tx2"/>
              </a:solidFill>
              <a:latin typeface="宋体" charset="0"/>
              <a:ea typeface="宋体" charset="0"/>
              <a:cs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1172</Words>
  <Application>Microsoft Office PowerPoint</Application>
  <PresentationFormat>宽屏</PresentationFormat>
  <Paragraphs>138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仿宋_GB2312</vt:lpstr>
      <vt:lpstr>黑体</vt:lpstr>
      <vt:lpstr>华文行楷</vt:lpstr>
      <vt:lpstr>楷体</vt:lpstr>
      <vt:lpstr>楷体_GB2312</vt:lpstr>
      <vt:lpstr>SimSun</vt:lpstr>
      <vt:lpstr>SimSun</vt:lpstr>
      <vt:lpstr>微软雅黑</vt:lpstr>
      <vt:lpstr>Arial</vt:lpstr>
      <vt:lpstr>Calibri</vt:lpstr>
      <vt:lpstr>Times New Roman</vt:lpstr>
      <vt:lpstr>Verdana</vt:lpstr>
      <vt:lpstr>Wingdings</vt:lpstr>
      <vt:lpstr>UT</vt:lpstr>
      <vt:lpstr>《Web开发技术》 </vt:lpstr>
      <vt:lpstr>本章内容</vt:lpstr>
      <vt:lpstr>2.1 Web站点的配置</vt:lpstr>
      <vt:lpstr>2.1 web站点的配置</vt:lpstr>
      <vt:lpstr>本章内容</vt:lpstr>
      <vt:lpstr>2.2 主目录和虚拟目录的建立</vt:lpstr>
      <vt:lpstr>本章内容</vt:lpstr>
      <vt:lpstr>2.3 VS2013中几个重要概念</vt:lpstr>
      <vt:lpstr>2.3 VS2013中几个重要概念</vt:lpstr>
      <vt:lpstr>2.3 VS2013中几个重要概念</vt:lpstr>
      <vt:lpstr>本章内容</vt:lpstr>
      <vt:lpstr>2.4 源代码版本控制</vt:lpstr>
      <vt:lpstr>2.4 源代码版本控制</vt:lpstr>
      <vt:lpstr>2.4 源代码版本控制</vt:lpstr>
      <vt:lpstr>2.4 源代码版本控制</vt:lpstr>
      <vt:lpstr>本章内容</vt:lpstr>
      <vt:lpstr>2.5 Web站点的发布</vt:lpstr>
    </vt:vector>
  </TitlesOfParts>
  <Manager>Sam Lin, Palisades, New York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《Web开发技术》 </dc:title>
  <dc:creator>wowmydz@163.com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PC</cp:lastModifiedBy>
  <cp:revision>66</cp:revision>
  <dcterms:created xsi:type="dcterms:W3CDTF">2015-09-27T07:25:12Z</dcterms:created>
  <dcterms:modified xsi:type="dcterms:W3CDTF">2016-03-14T06:01:48Z</dcterms:modified>
</cp:coreProperties>
</file>