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313" r:id="rId4"/>
    <p:sldId id="287" r:id="rId5"/>
    <p:sldId id="331" r:id="rId6"/>
    <p:sldId id="332" r:id="rId7"/>
    <p:sldId id="303" r:id="rId8"/>
    <p:sldId id="337" r:id="rId9"/>
    <p:sldId id="338" r:id="rId10"/>
    <p:sldId id="306" r:id="rId11"/>
    <p:sldId id="328" r:id="rId12"/>
    <p:sldId id="330" r:id="rId13"/>
    <p:sldId id="329" r:id="rId14"/>
    <p:sldId id="347" r:id="rId15"/>
    <p:sldId id="340" r:id="rId16"/>
    <p:sldId id="339" r:id="rId17"/>
    <p:sldId id="341" r:id="rId18"/>
    <p:sldId id="334" r:id="rId19"/>
    <p:sldId id="335" r:id="rId20"/>
    <p:sldId id="336" r:id="rId21"/>
    <p:sldId id="342" r:id="rId22"/>
    <p:sldId id="343" r:id="rId23"/>
    <p:sldId id="344" r:id="rId24"/>
    <p:sldId id="345" r:id="rId25"/>
    <p:sldId id="346" r:id="rId26"/>
    <p:sldId id="27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6600FF"/>
    <a:srgbClr val="99FFCC"/>
    <a:srgbClr val="FF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3A6D3-1100-4C77-AB79-F699F555DCC4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9917-D481-41D4-81D1-D8D15FF085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8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50989-1E73-43FA-B027-47C835A34C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179A-5A04-4580-A7FC-A8478E1FC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F1044-4ECE-4E9E-BB09-75F5663AD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2753A-ACCE-4039-AA34-A2F094BBC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48408-9AFA-42D7-9B91-1F3C519F4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27B5C-30B2-460A-B423-BFCD1A285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07646-4B27-4200-A342-AA61C93E7A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ED7A6-0899-4918-A3C9-5767F893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5BF81-50F6-4D16-B598-B90BDEF37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EC29-B0CA-4E68-9066-A5F3AEB8B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C5C1-69EE-4686-9AAB-4BAE551A4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23E79527-74A2-4DCB-9341-4C274581D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944771/why-does-timetime-t-function-both-return-and-set-the-by-re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cqu.edu.cn/access/content/user/30202/%E5%AE%89%E8%A3%85%E5%BC%80%E5%8F%91%E7%8E%AF%E5%A2%83_Debian_Ubuntu_" TargetMode="External"/><Relationship Id="rId2" Type="http://schemas.openxmlformats.org/officeDocument/2006/relationships/hyperlink" Target="http://sakai.cqu.edu.cn/access/content/user/30202/expenv.7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sakai.cqu.edu.cn/access/content/user/30202/%E5%AE%89%E8%A3%85%E5%BC%80%E5%8F%91%E7%8E%AF%E5%A2%83_Mac%20OS%20X_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一、系统调用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smtClean="0"/>
              <a:t>2017</a:t>
            </a:r>
            <a:r>
              <a:rPr lang="zh-CN" altLang="en-US" sz="3200" smtClean="0"/>
              <a:t>年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编写系统调用“</a:t>
            </a:r>
            <a:r>
              <a:rPr lang="en-US" altLang="zh-CN" sz="2800" dirty="0" err="1" smtClean="0"/>
              <a:t>time_t</a:t>
            </a:r>
            <a:r>
              <a:rPr lang="en-US" altLang="zh-CN" sz="2800" dirty="0" smtClean="0"/>
              <a:t>  time(</a:t>
            </a:r>
            <a:r>
              <a:rPr lang="en-US" altLang="zh-CN" sz="2800" dirty="0" err="1" smtClean="0"/>
              <a:t>time_t</a:t>
            </a:r>
            <a:r>
              <a:rPr lang="en-US" altLang="zh-CN" sz="2800" dirty="0" smtClean="0"/>
              <a:t>  *loc)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功能描述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返回从格林尼治时间</a:t>
            </a:r>
            <a:r>
              <a:rPr lang="en-US" altLang="zh-CN" sz="2000" dirty="0" smtClean="0"/>
              <a:t>1970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日午夜起所经过的秒数。如果指针</a:t>
            </a:r>
            <a:r>
              <a:rPr lang="en-US" altLang="zh-CN" sz="2000" dirty="0" smtClean="0"/>
              <a:t>loc</a:t>
            </a:r>
            <a:r>
              <a:rPr lang="zh-CN" altLang="en-US" sz="2000" dirty="0" smtClean="0"/>
              <a:t>非</a:t>
            </a:r>
            <a:r>
              <a:rPr lang="en-US" altLang="zh-CN" sz="2000" dirty="0" smtClean="0">
                <a:solidFill>
                  <a:srgbClr val="C00000"/>
                </a:solidFill>
              </a:rPr>
              <a:t>NULL</a:t>
            </a:r>
            <a:r>
              <a:rPr lang="zh-CN" altLang="en-US" sz="2000" dirty="0" smtClean="0"/>
              <a:t>，则返回值也被填到</a:t>
            </a:r>
            <a:r>
              <a:rPr lang="en-US" altLang="zh-CN" sz="2000" dirty="0" smtClean="0"/>
              <a:t>loc</a:t>
            </a:r>
            <a:r>
              <a:rPr lang="zh-CN" altLang="en-US" sz="2000" dirty="0" smtClean="0"/>
              <a:t>所指向的内存位置</a:t>
            </a:r>
          </a:p>
          <a:p>
            <a:pPr lvl="1"/>
            <a:r>
              <a:rPr lang="zh-CN" altLang="en-US" sz="2400" dirty="0" smtClean="0"/>
              <a:t>数据类型</a:t>
            </a:r>
            <a:r>
              <a:rPr lang="en-US" altLang="zh-CN" sz="2400" dirty="0" err="1" smtClean="0"/>
              <a:t>time_t</a:t>
            </a:r>
            <a:r>
              <a:rPr lang="zh-CN" altLang="en-US" sz="2400" dirty="0" smtClean="0"/>
              <a:t>其实就是</a:t>
            </a:r>
            <a:r>
              <a:rPr lang="en-US" altLang="zh-CN" sz="2400" dirty="0" smtClean="0">
                <a:solidFill>
                  <a:srgbClr val="C00000"/>
                </a:solidFill>
              </a:rPr>
              <a:t>long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2000" dirty="0" smtClean="0">
                <a:solidFill>
                  <a:srgbClr val="C00000"/>
                </a:solidFill>
              </a:rPr>
              <a:t>   long  </a:t>
            </a:r>
            <a:r>
              <a:rPr lang="en-US" altLang="zh-CN" sz="2000" dirty="0" err="1" smtClean="0"/>
              <a:t>time_t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Kernel space</a:t>
            </a:r>
          </a:p>
          <a:p>
            <a:pPr lvl="1"/>
            <a:r>
              <a:rPr lang="en-US" altLang="zh-CN" dirty="0" smtClean="0"/>
              <a:t>K1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machdep.c</a:t>
            </a:r>
            <a:r>
              <a:rPr lang="zh-CN" altLang="en-US" dirty="0" smtClean="0"/>
              <a:t>中，编写系统调用的实现函数“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sys_</a:t>
            </a:r>
            <a:r>
              <a:rPr lang="en-US" altLang="zh-CN" dirty="0" err="1" smtClean="0"/>
              <a:t>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”，计算用户需要的秒数。需要用到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</a:t>
            </a:r>
            <a:r>
              <a:rPr lang="en-US" altLang="zh-CN" dirty="0" err="1" smtClean="0"/>
              <a:t>g_startup_time</a:t>
            </a:r>
            <a:r>
              <a:rPr lang="zh-CN" altLang="en-US" dirty="0" smtClean="0"/>
              <a:t>，它记录了</a:t>
            </a:r>
            <a:r>
              <a:rPr lang="en-US" altLang="zh-CN" dirty="0" smtClean="0"/>
              <a:t>EPOS</a:t>
            </a:r>
            <a:r>
              <a:rPr lang="zh-CN" altLang="en-US" dirty="0" smtClean="0"/>
              <a:t>启动时，距离格林尼治时间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日午夜的秒数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</a:t>
            </a:r>
            <a:r>
              <a:rPr lang="en-US" altLang="zh-CN" dirty="0" err="1" smtClean="0"/>
              <a:t>g_timer_ticks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g_timer_ticks</a:t>
            </a:r>
            <a:r>
              <a:rPr lang="zh-CN" altLang="en-US" dirty="0" smtClean="0"/>
              <a:t>记录了</a:t>
            </a:r>
            <a:r>
              <a:rPr lang="en-US" altLang="zh-CN" dirty="0" smtClean="0"/>
              <a:t>EPOS</a:t>
            </a:r>
            <a:r>
              <a:rPr lang="zh-CN" altLang="en-US" dirty="0" smtClean="0"/>
              <a:t>启动以来定时器中断的总次数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宏定义</a:t>
            </a:r>
            <a:r>
              <a:rPr lang="en-US" altLang="zh-CN" dirty="0" smtClean="0"/>
              <a:t>HZ</a:t>
            </a:r>
          </a:p>
          <a:p>
            <a:pPr lvl="3"/>
            <a:r>
              <a:rPr lang="en-US" altLang="zh-CN" dirty="0" smtClean="0"/>
              <a:t>HZ</a:t>
            </a:r>
            <a:r>
              <a:rPr lang="zh-CN" altLang="en-US" dirty="0" smtClean="0"/>
              <a:t>是定时器每秒钟中断的次数，即定时器中断的频率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kernel.h</a:t>
            </a:r>
            <a:r>
              <a:rPr lang="zh-CN" altLang="en-US" dirty="0" smtClean="0"/>
              <a:t>的后面，加入声明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time_t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sys_</a:t>
            </a:r>
            <a:r>
              <a:rPr lang="en-US" altLang="zh-CN" dirty="0" err="1" smtClean="0"/>
              <a:t>time</a:t>
            </a:r>
            <a:r>
              <a:rPr lang="en-US" altLang="zh-CN" dirty="0" smtClean="0"/>
              <a:t>();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Kernel space</a:t>
            </a:r>
          </a:p>
          <a:p>
            <a:pPr lvl="1"/>
            <a:r>
              <a:rPr lang="en-US" altLang="zh-CN" dirty="0" smtClean="0"/>
              <a:t>K3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syscall-nr.h</a:t>
            </a:r>
            <a:r>
              <a:rPr lang="zh-CN" altLang="en-US" dirty="0" smtClean="0"/>
              <a:t>中，定义系统调用的号码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#define </a:t>
            </a:r>
            <a:r>
              <a:rPr lang="en-US" altLang="zh-CN" dirty="0" err="1" smtClean="0"/>
              <a:t>SYSCALL_time</a:t>
            </a:r>
            <a:r>
              <a:rPr lang="en-US" altLang="zh-CN" smtClean="0"/>
              <a:t>   2016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K4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machdep.c</a:t>
            </a:r>
            <a:r>
              <a:rPr lang="zh-CN" altLang="en-US" dirty="0" smtClean="0"/>
              <a:t>的函数</a:t>
            </a:r>
            <a:r>
              <a:rPr lang="en-US" altLang="zh-CN" dirty="0" err="1" smtClean="0"/>
              <a:t>syscall</a:t>
            </a:r>
            <a:r>
              <a:rPr lang="zh-CN" altLang="en-US" dirty="0" smtClean="0"/>
              <a:t>中，增加“</a:t>
            </a:r>
            <a:r>
              <a:rPr lang="en-US" altLang="zh-CN" dirty="0" smtClean="0">
                <a:solidFill>
                  <a:srgbClr val="C00000"/>
                </a:solidFill>
              </a:rPr>
              <a:t>case </a:t>
            </a:r>
            <a:r>
              <a:rPr lang="en-US" altLang="zh-CN" dirty="0" err="1" smtClean="0"/>
              <a:t>SYSCALL_time</a:t>
            </a:r>
            <a:r>
              <a:rPr lang="zh-CN" altLang="en-US" dirty="0" smtClean="0"/>
              <a:t>”分支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读取参数的值</a:t>
            </a:r>
            <a:endParaRPr lang="en-US" altLang="zh-CN" dirty="0" smtClean="0"/>
          </a:p>
          <a:p>
            <a:pPr lvl="3"/>
            <a:r>
              <a:rPr lang="en-US" altLang="zh-CN" dirty="0" err="1" smtClean="0">
                <a:solidFill>
                  <a:srgbClr val="C00000"/>
                </a:solidFill>
              </a:rPr>
              <a:t>time_t</a:t>
            </a:r>
            <a:r>
              <a:rPr lang="en-US" altLang="zh-CN" dirty="0" smtClean="0"/>
              <a:t>*loc = *(</a:t>
            </a:r>
            <a:r>
              <a:rPr lang="en-US" altLang="zh-CN" dirty="0" err="1" smtClean="0">
                <a:solidFill>
                  <a:srgbClr val="C00000"/>
                </a:solidFill>
              </a:rPr>
              <a:t>time_t</a:t>
            </a:r>
            <a:r>
              <a:rPr lang="en-US" altLang="zh-CN" dirty="0" smtClean="0"/>
              <a:t> **)(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-&gt;esp+4);</a:t>
            </a:r>
          </a:p>
          <a:p>
            <a:pPr lvl="2"/>
            <a:r>
              <a:rPr lang="zh-CN" altLang="en-US" dirty="0" smtClean="0"/>
              <a:t>调用系统调用的实现函数</a:t>
            </a:r>
            <a:r>
              <a:rPr lang="en-US" altLang="zh-CN" dirty="0" err="1" smtClean="0">
                <a:solidFill>
                  <a:srgbClr val="FF0000"/>
                </a:solidFill>
              </a:rPr>
              <a:t>sys_</a:t>
            </a:r>
            <a:r>
              <a:rPr lang="en-US" altLang="zh-CN" dirty="0" err="1" smtClean="0"/>
              <a:t>time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ctx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sys_</a:t>
            </a:r>
            <a:r>
              <a:rPr lang="en-US" altLang="zh-CN" dirty="0" err="1" smtClean="0"/>
              <a:t>time</a:t>
            </a:r>
            <a:r>
              <a:rPr lang="en-US" altLang="zh-CN" dirty="0" smtClean="0"/>
              <a:t>();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if</a:t>
            </a:r>
            <a:r>
              <a:rPr lang="en-US" altLang="zh-CN" dirty="0" smtClean="0"/>
              <a:t>(loc != 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en-US" altLang="zh-CN" dirty="0" smtClean="0"/>
              <a:t>)</a:t>
            </a:r>
          </a:p>
          <a:p>
            <a:pPr lvl="4"/>
            <a:r>
              <a:rPr lang="en-US" altLang="zh-CN" dirty="0" smtClean="0"/>
              <a:t>*loc = 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space</a:t>
            </a:r>
          </a:p>
          <a:p>
            <a:pPr lvl="1"/>
            <a:r>
              <a:rPr lang="en-US" altLang="zh-CN" dirty="0" smtClean="0"/>
              <a:t>U1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syscall-wrapper.S</a:t>
            </a:r>
            <a:r>
              <a:rPr lang="zh-CN" altLang="en-US" dirty="0" smtClean="0"/>
              <a:t>末尾，加入汇编语言接口“</a:t>
            </a:r>
            <a:r>
              <a:rPr lang="en-US" altLang="zh-CN" dirty="0" smtClean="0"/>
              <a:t>WRAPPER(time)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U2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/include/</a:t>
            </a:r>
            <a:r>
              <a:rPr lang="en-US" altLang="zh-CN" dirty="0" err="1" smtClean="0"/>
              <a:t>syscall.h</a:t>
            </a:r>
            <a:r>
              <a:rPr lang="zh-CN" altLang="en-US" dirty="0" smtClean="0"/>
              <a:t>中，加入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语言声明 “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 time(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 *loc);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U3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中调用该系统调用，并打印出结果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要测试</a:t>
            </a:r>
            <a:r>
              <a:rPr lang="en-US" altLang="zh-CN" dirty="0" smtClean="0"/>
              <a:t>loc</a:t>
            </a:r>
            <a:r>
              <a:rPr lang="zh-CN" altLang="en-US" dirty="0" smtClean="0"/>
              <a:t>分别为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zh-CN" altLang="en-US" dirty="0" smtClean="0"/>
              <a:t>和非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zh-CN" altLang="en-US" dirty="0" smtClean="0"/>
              <a:t>两种情况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</a:t>
            </a:r>
            <a:r>
              <a:rPr lang="zh-CN" altLang="en-US" dirty="0" smtClean="0">
                <a:hlinkClick r:id="rId2" action="ppaction://hlinksldjump"/>
              </a:rPr>
              <a:t>附录</a:t>
            </a:r>
            <a:r>
              <a:rPr lang="en-US" altLang="zh-CN" dirty="0" smtClean="0">
                <a:hlinkClick r:id="rId2" action="ppaction://hlinksldjump"/>
              </a:rPr>
              <a:t>B</a:t>
            </a:r>
            <a:endParaRPr lang="en-US" altLang="zh-CN" dirty="0" smtClean="0"/>
          </a:p>
          <a:p>
            <a:r>
              <a:rPr lang="zh-CN" altLang="en-US" dirty="0" smtClean="0"/>
              <a:t>调试内容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machdep.c</a:t>
            </a:r>
            <a:r>
              <a:rPr lang="zh-CN" altLang="en-US" dirty="0" smtClean="0"/>
              <a:t>中函数</a:t>
            </a:r>
            <a:r>
              <a:rPr lang="en-US" altLang="zh-CN" dirty="0">
                <a:solidFill>
                  <a:srgbClr val="800000"/>
                </a:solidFill>
                <a:latin typeface="Calibri" pitchFamily="34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</a:rPr>
              <a:t>syscall</a:t>
            </a:r>
            <a:r>
              <a:rPr lang="en-US" altLang="zh-CN" dirty="0">
                <a:solidFill>
                  <a:srgbClr val="808030"/>
                </a:solidFill>
                <a:latin typeface="Calibri" pitchFamily="34" charset="0"/>
              </a:rPr>
              <a:t>(</a:t>
            </a:r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 context </a:t>
            </a:r>
            <a:r>
              <a:rPr lang="en-US" altLang="zh-CN" dirty="0">
                <a:solidFill>
                  <a:srgbClr val="808030"/>
                </a:solidFill>
                <a:latin typeface="Calibri" pitchFamily="34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</a:rPr>
              <a:t>ctx</a:t>
            </a:r>
            <a:r>
              <a:rPr lang="en-US" altLang="zh-CN" dirty="0" smtClean="0">
                <a:solidFill>
                  <a:srgbClr val="808030"/>
                </a:solidFill>
                <a:latin typeface="Calibri" pitchFamily="34" charset="0"/>
              </a:rPr>
              <a:t>)</a:t>
            </a:r>
            <a:r>
              <a:rPr lang="zh-CN" altLang="en-US" dirty="0" smtClean="0"/>
              <a:t>的“</a:t>
            </a:r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</a:rPr>
              <a:t>case </a:t>
            </a:r>
            <a:r>
              <a:rPr lang="en-US" altLang="zh-CN" dirty="0" err="1" smtClean="0">
                <a:solidFill>
                  <a:srgbClr val="008C00"/>
                </a:solidFill>
                <a:latin typeface="Calibri" pitchFamily="34" charset="0"/>
              </a:rPr>
              <a:t>SYSCALL_time</a:t>
            </a:r>
            <a:r>
              <a:rPr lang="zh-CN" altLang="en-US" dirty="0" smtClean="0">
                <a:latin typeface="Calibri" pitchFamily="34" charset="0"/>
              </a:rPr>
              <a:t>”位置</a:t>
            </a:r>
            <a:r>
              <a:rPr lang="zh-CN" altLang="en-US" dirty="0" smtClean="0"/>
              <a:t>设置断点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如何设置？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break </a:t>
            </a:r>
            <a:r>
              <a:rPr lang="en-US" altLang="zh-CN" dirty="0" err="1" smtClean="0"/>
              <a:t>machdep.c:</a:t>
            </a:r>
            <a:r>
              <a:rPr lang="en-US" altLang="zh-CN" dirty="0" err="1" smtClean="0">
                <a:solidFill>
                  <a:srgbClr val="FF0000"/>
                </a:solidFill>
              </a:rPr>
              <a:t>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4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是“</a:t>
            </a:r>
            <a:r>
              <a:rPr lang="en-US" altLang="zh-CN" dirty="0">
                <a:solidFill>
                  <a:srgbClr val="800000"/>
                </a:solidFill>
                <a:latin typeface="Calibri" pitchFamily="34" charset="0"/>
              </a:rPr>
              <a:t>case </a:t>
            </a:r>
            <a:r>
              <a:rPr lang="en-US" altLang="zh-CN" dirty="0" err="1">
                <a:solidFill>
                  <a:srgbClr val="008C00"/>
                </a:solidFill>
                <a:latin typeface="Calibri" pitchFamily="34" charset="0"/>
              </a:rPr>
              <a:t>SYSCALL_time</a:t>
            </a:r>
            <a:r>
              <a:rPr lang="zh-CN" altLang="en-US" dirty="0" smtClean="0">
                <a:solidFill>
                  <a:srgbClr val="008C00"/>
                </a:solidFill>
                <a:latin typeface="Calibri" pitchFamily="34" charset="0"/>
              </a:rPr>
              <a:t>”</a:t>
            </a:r>
            <a:r>
              <a:rPr lang="zh-CN" altLang="en-US" dirty="0" smtClean="0">
                <a:latin typeface="Calibri" pitchFamily="34" charset="0"/>
              </a:rPr>
              <a:t>的</a:t>
            </a:r>
            <a:r>
              <a:rPr lang="zh-CN" altLang="en-US" dirty="0" smtClean="0"/>
              <a:t>行号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运行到断点位置，查看此时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寄存器、函数参数</a:t>
            </a:r>
            <a:r>
              <a:rPr lang="en-US" altLang="zh-CN" dirty="0" err="1" smtClean="0"/>
              <a:t>ctx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等等信息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03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熟悉开发环境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编译、运行与调试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编写系统调用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</a:p>
          <a:p>
            <a:r>
              <a:rPr lang="zh-CN" altLang="en-US" dirty="0" smtClean="0"/>
              <a:t>附录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：调试内核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Q1</a:t>
            </a:r>
            <a:r>
              <a:rPr lang="zh-CN" altLang="en-US" sz="2400" dirty="0" smtClean="0"/>
              <a:t>：能解释一下系统调用的命名规则吗？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A1</a:t>
            </a:r>
            <a:r>
              <a:rPr lang="zh-CN" altLang="en-US" sz="2000" dirty="0" smtClean="0"/>
              <a:t>：如果系统调用的用户接口名字是</a:t>
            </a:r>
            <a:r>
              <a:rPr lang="en-US" altLang="zh-CN" sz="2000" dirty="0" err="1" smtClean="0"/>
              <a:t>foo</a:t>
            </a:r>
            <a:r>
              <a:rPr lang="zh-CN" altLang="en-US" sz="2000" dirty="0" smtClean="0"/>
              <a:t>，那么该系统调用的号码用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SYSCALL_</a:t>
            </a:r>
            <a:r>
              <a:rPr lang="en-US" altLang="zh-CN" sz="2000" dirty="0" err="1" smtClean="0"/>
              <a:t>foo</a:t>
            </a:r>
            <a:r>
              <a:rPr lang="zh-CN" altLang="en-US" sz="2000" dirty="0" smtClean="0"/>
              <a:t>表示，在内核里面的实现函数是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2000" dirty="0" err="1" smtClean="0"/>
              <a:t>foo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400" dirty="0" smtClean="0"/>
              <a:t>Q2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的返回值就够了，为什么还要</a:t>
            </a:r>
            <a:r>
              <a:rPr lang="en-US" altLang="zh-CN" sz="2400" dirty="0" smtClean="0"/>
              <a:t>loc</a:t>
            </a:r>
            <a:r>
              <a:rPr lang="zh-CN" altLang="en-US" sz="2400" dirty="0" smtClean="0"/>
              <a:t>参数呢？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A2</a:t>
            </a:r>
            <a:r>
              <a:rPr lang="zh-CN" altLang="en-US" sz="2000" dirty="0" smtClean="0"/>
              <a:t>：看</a:t>
            </a:r>
            <a:r>
              <a:rPr lang="zh-CN" altLang="en-US" sz="2000" dirty="0" smtClean="0">
                <a:hlinkClick r:id="rId2"/>
              </a:rPr>
              <a:t>这里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400" dirty="0" smtClean="0"/>
              <a:t>Q3</a:t>
            </a:r>
            <a:r>
              <a:rPr lang="zh-CN" altLang="en-US" sz="2400" dirty="0" smtClean="0"/>
              <a:t>：为什么系统调用的用户接口是“</a:t>
            </a:r>
            <a:r>
              <a:rPr lang="en-US" altLang="zh-CN" sz="2400" dirty="0" err="1" smtClean="0"/>
              <a:t>time_t</a:t>
            </a:r>
            <a:r>
              <a:rPr lang="en-US" altLang="zh-CN" sz="2400" dirty="0" smtClean="0"/>
              <a:t> time(</a:t>
            </a:r>
            <a:r>
              <a:rPr lang="en-US" altLang="zh-CN" sz="2400" dirty="0" err="1" smtClean="0"/>
              <a:t>time_t</a:t>
            </a:r>
            <a:r>
              <a:rPr lang="en-US" altLang="zh-CN" sz="2400" dirty="0" smtClean="0"/>
              <a:t> *loc)</a:t>
            </a:r>
            <a:r>
              <a:rPr lang="zh-CN" altLang="en-US" sz="2400" dirty="0" smtClean="0"/>
              <a:t>”，而系统调用的实现函数是“</a:t>
            </a:r>
            <a:r>
              <a:rPr lang="en-US" altLang="zh-CN" sz="2400" dirty="0" err="1" smtClean="0"/>
              <a:t>time_t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sys_time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”呢？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A3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sys_time</a:t>
            </a:r>
            <a:r>
              <a:rPr lang="zh-CN" altLang="en-US" sz="2000" dirty="0" smtClean="0"/>
              <a:t>只要能实现系统调用的功能即可，</a:t>
            </a:r>
            <a:r>
              <a:rPr lang="zh-CN" altLang="en-US" sz="2000" dirty="0"/>
              <a:t>形式不一定与</a:t>
            </a:r>
            <a:r>
              <a:rPr lang="zh-CN" altLang="en-US" sz="2000" dirty="0" smtClean="0"/>
              <a:t>用户接口相同。</a:t>
            </a:r>
            <a:endParaRPr lang="en-US" altLang="zh-CN" sz="2000" dirty="0" smtClean="0"/>
          </a:p>
          <a:p>
            <a:r>
              <a:rPr lang="en-US" altLang="zh-CN" sz="2400" dirty="0" smtClean="0"/>
              <a:t>Q4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g_startup_time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g_timer_ticks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HZ</a:t>
            </a:r>
            <a:r>
              <a:rPr lang="zh-CN" altLang="en-US" sz="2400" dirty="0" smtClean="0"/>
              <a:t>要自己定义吗？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A4</a:t>
            </a:r>
            <a:r>
              <a:rPr lang="zh-CN" altLang="en-US" sz="2000" dirty="0" smtClean="0"/>
              <a:t>：不要，直接用即可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熟悉开发环境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编译、运行与调试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编写系统调用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附录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：调试内核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357298"/>
            <a:ext cx="85011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A1</a:t>
            </a:r>
            <a:r>
              <a:rPr lang="zh-CN" altLang="en-US" b="1" dirty="0" smtClean="0"/>
              <a:t>、变量的定义</a:t>
            </a:r>
            <a:endParaRPr lang="en-US" altLang="zh-CN" b="1" dirty="0" smtClean="0"/>
          </a:p>
          <a:p>
            <a:r>
              <a:rPr lang="en-US" altLang="zh-CN" dirty="0" smtClean="0"/>
              <a:t>         C</a:t>
            </a:r>
            <a:r>
              <a:rPr lang="zh-CN" altLang="en-US" dirty="0" smtClean="0"/>
              <a:t>语言的变量定义必须语句块的最前面，而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无此限制。比如</a:t>
            </a:r>
          </a:p>
          <a:p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=0;i&lt;100;i++)   s+=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         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中是正确的，但是在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语言中是错误的。</a:t>
            </a:r>
            <a:endParaRPr lang="en-US" altLang="zh-CN" dirty="0" smtClean="0"/>
          </a:p>
          <a:p>
            <a:r>
              <a:rPr lang="zh-CN" altLang="en-US" dirty="0" smtClean="0"/>
              <a:t>         又比如</a:t>
            </a:r>
          </a:p>
          <a:p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switch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      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switch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case</a:t>
            </a:r>
            <a:r>
              <a:rPr lang="en-US" altLang="zh-CN" dirty="0" smtClean="0"/>
              <a:t> 1:         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case</a:t>
            </a:r>
            <a:r>
              <a:rPr lang="en-US" altLang="zh-CN" dirty="0" smtClean="0"/>
              <a:t> 1: {</a:t>
            </a:r>
          </a:p>
          <a:p>
            <a:r>
              <a:rPr lang="en-US" altLang="zh-CN" dirty="0" smtClean="0"/>
              <a:t>            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j;                       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j; </a:t>
            </a:r>
          </a:p>
          <a:p>
            <a:r>
              <a:rPr lang="en-US" altLang="zh-CN" dirty="0" smtClean="0"/>
              <a:t>                          j++;                                      j++;</a:t>
            </a:r>
          </a:p>
          <a:p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break</a:t>
            </a:r>
            <a:r>
              <a:rPr lang="en-US" altLang="zh-CN" dirty="0" smtClean="0"/>
              <a:t>;                               }</a:t>
            </a:r>
          </a:p>
          <a:p>
            <a:r>
              <a:rPr lang="en-US" altLang="zh-CN" dirty="0" smtClean="0"/>
              <a:t>                   }                        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                                                }</a:t>
            </a:r>
          </a:p>
          <a:p>
            <a:r>
              <a:rPr lang="zh-CN" altLang="en-US" dirty="0" smtClean="0"/>
              <a:t>          左边在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中是正确的，而在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中是错误的；右边在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中都是正确的。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5143512"/>
            <a:ext cx="885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A2</a:t>
            </a:r>
            <a:r>
              <a:rPr lang="zh-CN" altLang="en-US" b="1" dirty="0" smtClean="0"/>
              <a:t>、布尔类型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中有</a:t>
            </a:r>
            <a:r>
              <a:rPr lang="en-US" altLang="zh-CN" dirty="0" err="1" smtClean="0">
                <a:solidFill>
                  <a:srgbClr val="C00000"/>
                </a:solidFill>
              </a:rPr>
              <a:t>bool</a:t>
            </a:r>
            <a:r>
              <a:rPr lang="zh-CN" altLang="en-US" dirty="0" smtClean="0"/>
              <a:t>类型和</a:t>
            </a:r>
            <a:r>
              <a:rPr lang="en-US" altLang="zh-CN" dirty="0" smtClean="0">
                <a:solidFill>
                  <a:srgbClr val="C00000"/>
                </a:solidFill>
              </a:rPr>
              <a:t>true/false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中则没有。在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中，非零即为真，零就是假。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5929330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A3</a:t>
            </a:r>
            <a:r>
              <a:rPr lang="zh-CN" altLang="en-US" b="1" dirty="0" smtClean="0"/>
              <a:t>、函数参数默认值</a:t>
            </a:r>
            <a:endParaRPr lang="en-US" altLang="zh-CN" b="1" dirty="0" smtClean="0"/>
          </a:p>
          <a:p>
            <a:r>
              <a:rPr lang="en-US" altLang="zh-CN" dirty="0" smtClean="0"/>
              <a:t>        C</a:t>
            </a:r>
            <a:r>
              <a:rPr lang="zh-CN" altLang="en-US" dirty="0" smtClean="0"/>
              <a:t>语言中的函数不能有参数默认值，在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中可以有。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824889"/>
            <a:ext cx="6286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A4</a:t>
            </a:r>
            <a:r>
              <a:rPr lang="zh-CN" altLang="en-US" b="1" dirty="0" smtClean="0"/>
              <a:t>、结构体</a:t>
            </a:r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b="1" dirty="0" smtClean="0"/>
              <a:t>)/</a:t>
            </a:r>
            <a:r>
              <a:rPr lang="zh-CN" altLang="en-US" b="1" dirty="0" smtClean="0"/>
              <a:t>枚举型</a:t>
            </a:r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enum</a:t>
            </a:r>
            <a:r>
              <a:rPr lang="en-US" altLang="zh-CN" b="1" dirty="0" smtClean="0"/>
              <a:t>)/</a:t>
            </a:r>
            <a:r>
              <a:rPr lang="zh-CN" altLang="en-US" b="1" dirty="0" smtClean="0"/>
              <a:t>联合体型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C00000"/>
                </a:solidFill>
              </a:rPr>
              <a:t>union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的定义</a:t>
            </a:r>
          </a:p>
          <a:p>
            <a:r>
              <a:rPr lang="zh-CN" altLang="en-US" dirty="0" smtClean="0"/>
              <a:t>   用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zh-CN" altLang="en-US" dirty="0" smtClean="0"/>
              <a:t>定义变量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mystruct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en-US" altLang="zh-CN" dirty="0" smtClean="0"/>
              <a:t> x;</a:t>
            </a:r>
          </a:p>
          <a:p>
            <a:r>
              <a:rPr lang="en-US" altLang="zh-CN" dirty="0" smtClean="0"/>
              <a:t>         }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中声明变量要这么写：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mystruct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中不用写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mystruct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一种兼容的用法是：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mystruct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en-US" altLang="zh-CN" dirty="0" smtClean="0"/>
              <a:t> x;</a:t>
            </a:r>
          </a:p>
          <a:p>
            <a:r>
              <a:rPr lang="en-US" altLang="zh-CN" dirty="0" smtClean="0"/>
              <a:t>          } </a:t>
            </a:r>
            <a:r>
              <a:rPr lang="en-US" altLang="zh-CN" dirty="0" err="1" smtClean="0"/>
              <a:t>mystruct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然后在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中可以用“</a:t>
            </a:r>
            <a:r>
              <a:rPr lang="en-US" altLang="zh-CN" dirty="0" err="1" smtClean="0"/>
              <a:t>mystruct</a:t>
            </a:r>
            <a:r>
              <a:rPr lang="en-US" altLang="zh-CN" dirty="0" smtClean="0"/>
              <a:t> a;</a:t>
            </a:r>
            <a:r>
              <a:rPr lang="zh-CN" altLang="en-US" dirty="0" smtClean="0"/>
              <a:t>”声明变量。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熟悉开发环境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实验环境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编译、运行与调试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编写系统调用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r>
              <a:rPr lang="zh-CN" altLang="en-US" dirty="0" smtClean="0"/>
              <a:t>附录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：调试内核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285992"/>
            <a:ext cx="6673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A5</a:t>
            </a:r>
            <a:r>
              <a:rPr lang="zh-CN" altLang="en-US" b="1" dirty="0" smtClean="0"/>
              <a:t>、类型强制转换</a:t>
            </a:r>
            <a:endParaRPr lang="en-US" altLang="zh-CN" dirty="0" smtClean="0"/>
          </a:p>
          <a:p>
            <a:r>
              <a:rPr lang="en-US" altLang="zh-CN" dirty="0" smtClean="0"/>
              <a:t>         C</a:t>
            </a:r>
            <a:r>
              <a:rPr lang="zh-CN" altLang="en-US" dirty="0" smtClean="0"/>
              <a:t>语言必须将类型括起来，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可以将变量括起来。例如，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(a)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中是正确的，但是在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语言中是错误的，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必须写为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)a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)(a)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4000504"/>
            <a:ext cx="511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A6</a:t>
            </a:r>
            <a:r>
              <a:rPr lang="zh-CN" altLang="en-US" b="1" dirty="0" smtClean="0"/>
              <a:t>、赋值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语言中的赋值只有一种，即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        C++</a:t>
            </a:r>
            <a:r>
              <a:rPr lang="zh-CN" altLang="en-US" dirty="0" smtClean="0"/>
              <a:t>中除了使用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外，还可以使用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。例如，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 x(5);  //</a:t>
            </a:r>
            <a:r>
              <a:rPr lang="zh-CN" altLang="en-US" dirty="0" smtClean="0"/>
              <a:t>等价于：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x=5;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：调试内核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clean</a:t>
            </a:r>
            <a:r>
              <a:rPr lang="en-US" altLang="zh-CN" dirty="0"/>
              <a:t> </a:t>
            </a:r>
            <a:r>
              <a:rPr lang="en-US" altLang="zh-CN" dirty="0" smtClean="0"/>
              <a:t>debug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6231775" cy="3960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96952"/>
            <a:ext cx="3705597" cy="11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19672" y="1028696"/>
            <a:ext cx="6115050" cy="4981575"/>
            <a:chOff x="1713714" y="1028696"/>
            <a:chExt cx="6115050" cy="49815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3714" y="1028696"/>
              <a:ext cx="6115050" cy="49815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69609" y="2719263"/>
              <a:ext cx="2232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69609" y="3176550"/>
              <a:ext cx="360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69609" y="3942901"/>
              <a:ext cx="360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69609" y="4697620"/>
              <a:ext cx="936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69609" y="5004469"/>
              <a:ext cx="936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07904" y="4599262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在函数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entry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处设置断点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07904" y="4906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继续运行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8024" y="262090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连接到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QEMU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63688" y="0"/>
            <a:ext cx="5760640" cy="6858000"/>
            <a:chOff x="1763688" y="0"/>
            <a:chExt cx="5760640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4211"/>
            <a:stretch/>
          </p:blipFill>
          <p:spPr>
            <a:xfrm>
              <a:off x="1763688" y="0"/>
              <a:ext cx="576064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015857" y="404664"/>
              <a:ext cx="108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015857" y="3446058"/>
              <a:ext cx="108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5857" y="3671374"/>
              <a:ext cx="108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5857" y="4615964"/>
              <a:ext cx="108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15857" y="5787846"/>
              <a:ext cx="108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15857" y="5985155"/>
              <a:ext cx="1080000" cy="172616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15857" y="6208737"/>
              <a:ext cx="1080000" cy="460623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61405" y="306306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反汇编函数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entry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0033" y="3347700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单条指令（进入函数）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00033" y="3573016"/>
              <a:ext cx="2574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单条指令（跳过函数）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57349" y="451760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显示源代码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11917" y="568948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单条语句（进入函数）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18279" y="5886797"/>
              <a:ext cx="2574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单条语句（跳过函数）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471040" y="6254382"/>
              <a:ext cx="3647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打印变量的值，还可以用表达式哦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2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142" y="0"/>
            <a:ext cx="7494186" cy="6858000"/>
            <a:chOff x="30142" y="0"/>
            <a:chExt cx="7494186" cy="68580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23187" b="7392"/>
            <a:stretch/>
          </p:blipFill>
          <p:spPr>
            <a:xfrm>
              <a:off x="2123728" y="0"/>
              <a:ext cx="54006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449458" y="436660"/>
              <a:ext cx="1087351" cy="171961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449458" y="1605402"/>
              <a:ext cx="1449802" cy="114978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449458" y="3621454"/>
              <a:ext cx="1087351" cy="171961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49458" y="3827170"/>
              <a:ext cx="1087351" cy="171961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49458" y="4042142"/>
              <a:ext cx="1087351" cy="171961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49458" y="4605387"/>
              <a:ext cx="1087351" cy="171961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49458" y="6103703"/>
              <a:ext cx="1087351" cy="171961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449458" y="1720380"/>
              <a:ext cx="1087351" cy="114978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9428" y="338675"/>
              <a:ext cx="2045152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查看已设置的断点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55641" y="1280715"/>
              <a:ext cx="3568687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删除断点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，多个断点用空格分隔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55641" y="1711124"/>
              <a:ext cx="1838571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查看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CPU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寄存器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62865" y="3523470"/>
              <a:ext cx="2509959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可以直接引用寄存器哦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62865" y="3729185"/>
              <a:ext cx="2303379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查看栈顶的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16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个字节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62865" y="3944157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反汇编</a:t>
              </a:r>
              <a:r>
                <a:rPr lang="zh-CN" altLang="en-US" dirty="0">
                  <a:solidFill>
                    <a:srgbClr val="FF0000"/>
                  </a:solidFill>
                </a:rPr>
                <a:t>从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EIP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开始的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条指令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62865" y="4507402"/>
              <a:ext cx="1115538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获取帮助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62865" y="6005719"/>
              <a:ext cx="1115538" cy="3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退出调试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142" y="4506000"/>
              <a:ext cx="1941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命令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x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的格式说明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肘形连接符 3"/>
            <p:cNvCxnSpPr/>
            <p:nvPr/>
          </p:nvCxnSpPr>
          <p:spPr>
            <a:xfrm>
              <a:off x="1979752" y="4018120"/>
              <a:ext cx="252000" cy="1260000"/>
            </a:xfrm>
            <a:prstGeom prst="bentConnector3">
              <a:avLst>
                <a:gd name="adj1" fmla="val -3960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左大括号 24"/>
            <p:cNvSpPr/>
            <p:nvPr/>
          </p:nvSpPr>
          <p:spPr>
            <a:xfrm>
              <a:off x="1971740" y="3829149"/>
              <a:ext cx="440020" cy="38693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1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16083"/>
              </p:ext>
            </p:extLst>
          </p:nvPr>
        </p:nvGraphicFramePr>
        <p:xfrm>
          <a:off x="0" y="1"/>
          <a:ext cx="9144000" cy="683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常用的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GDB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解释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00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break </a:t>
                      </a:r>
                      <a:r>
                        <a:rPr lang="en-US" b="0" i="1" dirty="0">
                          <a:effectLst/>
                        </a:rPr>
                        <a:t>location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 a breakpoint at a location, line </a:t>
                      </a:r>
                      <a:r>
                        <a:rPr lang="en-US" dirty="0" smtClean="0"/>
                        <a:t>number, or file (</a:t>
                      </a:r>
                      <a:r>
                        <a:rPr lang="en-US" dirty="0"/>
                        <a:t>e.g. "main", "5", or "hello.c:23")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7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watch </a:t>
                      </a:r>
                      <a:r>
                        <a:rPr lang="en-US" altLang="zh-CN" b="0" i="1" dirty="0" err="1" smtClean="0">
                          <a:effectLst/>
                        </a:rPr>
                        <a:t>var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Break when a variable is written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7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</a:rPr>
                        <a:t>rwatch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0" i="1" dirty="0" err="1" smtClean="0">
                          <a:effectLst/>
                        </a:rPr>
                        <a:t>var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Break when a variable is read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7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</a:rPr>
                        <a:t>awatch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0" i="1" dirty="0" err="1" smtClean="0">
                          <a:effectLst/>
                        </a:rPr>
                        <a:t>var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Break when a variable is written to or read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finish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Run until the end of the current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857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display </a:t>
                      </a:r>
                      <a:r>
                        <a:rPr lang="en-US" b="0" i="1" dirty="0">
                          <a:effectLst/>
                        </a:rPr>
                        <a:t>expression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Display the value of </a:t>
                      </a:r>
                      <a:r>
                        <a:rPr lang="en-US" dirty="0" smtClean="0"/>
                        <a:t>an expression </a:t>
                      </a:r>
                      <a:r>
                        <a:rPr lang="en-US" dirty="0"/>
                        <a:t>every step of the program—the expression must make sense in the current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27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info display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Show a list of expressions currently being </a:t>
                      </a:r>
                      <a:r>
                        <a:rPr lang="en-US" dirty="0" smtClean="0"/>
                        <a:t>displayed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27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</a:rPr>
                        <a:t>undisplay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0" i="1" dirty="0" err="1">
                          <a:effectLst/>
                        </a:rPr>
                        <a:t>num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showing an expression identified by its number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300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</a:rPr>
                        <a:t>printf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0" i="1" dirty="0" err="1" smtClean="0">
                          <a:effectLst/>
                        </a:rPr>
                        <a:t>fmt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0" i="1" dirty="0" smtClean="0">
                          <a:effectLst/>
                        </a:rPr>
                        <a:t>expressions</a:t>
                      </a:r>
                      <a:endParaRPr lang="en-US" b="0" i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 some formatted output with 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() e.g. 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 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 = %d, p = %s\n", 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 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325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set variable </a:t>
                      </a:r>
                      <a:r>
                        <a:rPr lang="en-US" b="0" i="1" dirty="0">
                          <a:effectLst/>
                        </a:rPr>
                        <a:t>expression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 a variable to value, e.g. set variable </a:t>
                      </a:r>
                      <a:r>
                        <a:rPr lang="en-US" dirty="0" smtClean="0"/>
                        <a:t>x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</a:rPr>
                        <a:t>backtrace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Show the </a:t>
                      </a:r>
                      <a:r>
                        <a:rPr lang="en-US" dirty="0" smtClean="0"/>
                        <a:t>call stack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info all-registers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Dump all registers to screen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571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That’s all</a:t>
            </a:r>
            <a:br>
              <a:rPr lang="en-US" altLang="zh-CN" smtClean="0"/>
            </a:br>
            <a:r>
              <a:rPr lang="en-US" altLang="zh-CN" smtClean="0"/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：下载</a:t>
            </a:r>
            <a:r>
              <a:rPr lang="en-US" altLang="zh-CN" dirty="0" smtClean="0">
                <a:hlinkClick r:id="rId2"/>
              </a:rPr>
              <a:t>expenv.7z</a:t>
            </a:r>
            <a:endParaRPr lang="en-US" altLang="zh-CN" dirty="0"/>
          </a:p>
          <a:p>
            <a:pPr lvl="1"/>
            <a:r>
              <a:rPr lang="en-US" altLang="zh-CN" dirty="0" err="1" smtClean="0"/>
              <a:t>Debian</a:t>
            </a:r>
            <a:r>
              <a:rPr lang="en-US" altLang="zh-CN" dirty="0" smtClean="0"/>
              <a:t>/Ubuntu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3"/>
              </a:rPr>
              <a:t>安装方法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 OS X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4"/>
              </a:rPr>
              <a:t>安装方法</a:t>
            </a:r>
            <a:endParaRPr lang="en-US" altLang="zh-CN" dirty="0" smtClean="0"/>
          </a:p>
          <a:p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编译器、链接器、调试器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GDB</a:t>
            </a:r>
          </a:p>
          <a:p>
            <a:pPr lvl="1" eaLnBrk="1" hangingPunct="1"/>
            <a:r>
              <a:rPr lang="en-US" altLang="zh-CN" dirty="0"/>
              <a:t>PC</a:t>
            </a:r>
            <a:r>
              <a:rPr lang="zh-CN" altLang="en-US" dirty="0"/>
              <a:t>模拟器（虚拟机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en-US" altLang="zh-CN" dirty="0" err="1" smtClean="0"/>
              <a:t>Qemu</a:t>
            </a:r>
            <a:endParaRPr lang="en-US" altLang="zh-C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t="18271" b="20432"/>
          <a:stretch>
            <a:fillRect/>
          </a:stretch>
        </p:blipFill>
        <p:spPr bwMode="auto">
          <a:xfrm>
            <a:off x="2627784" y="5589240"/>
            <a:ext cx="1809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95288" y="1412553"/>
            <a:ext cx="8229600" cy="4536727"/>
          </a:xfrm>
        </p:spPr>
        <p:txBody>
          <a:bodyPr/>
          <a:lstStyle/>
          <a:p>
            <a:r>
              <a:rPr lang="zh-CN" altLang="en-US" sz="2800" dirty="0" smtClean="0"/>
              <a:t>进入实验环境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：双击</a:t>
            </a:r>
            <a:r>
              <a:rPr lang="en-US" altLang="zh-CN" sz="2400" dirty="0" err="1" smtClean="0"/>
              <a:t>expenv</a:t>
            </a:r>
            <a:r>
              <a:rPr lang="en-US" altLang="zh-CN" sz="2400" dirty="0" smtClean="0"/>
              <a:t>/setvars.bat</a:t>
            </a:r>
          </a:p>
          <a:p>
            <a:pPr lvl="1"/>
            <a:r>
              <a:rPr lang="zh-CN" altLang="en-US" sz="2400" dirty="0" smtClean="0"/>
              <a:t>其他操作系统：打开终端</a:t>
            </a:r>
            <a:endParaRPr lang="en-US" altLang="zh-CN" sz="2400" dirty="0" smtClean="0"/>
          </a:p>
          <a:p>
            <a:r>
              <a:rPr lang="zh-CN" altLang="en-US" sz="2800" dirty="0"/>
              <a:t>检出（</a:t>
            </a:r>
            <a:r>
              <a:rPr lang="en-US" altLang="zh-CN" sz="2800" dirty="0"/>
              <a:t>checkout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EPOS</a:t>
            </a:r>
            <a:r>
              <a:rPr lang="zh-CN" altLang="en-US" sz="2800" dirty="0" smtClean="0"/>
              <a:t>的源代码</a:t>
            </a:r>
            <a:endParaRPr lang="en-US" altLang="zh-CN" sz="2800" dirty="0"/>
          </a:p>
          <a:p>
            <a:pPr lvl="1"/>
            <a:r>
              <a:rPr lang="en-US" altLang="zh-CN" sz="2400" dirty="0" err="1" smtClean="0"/>
              <a:t>svn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checkout http</a:t>
            </a:r>
            <a:r>
              <a:rPr lang="en-US" altLang="zh-CN" sz="2400" dirty="0" smtClean="0"/>
              <a:t>://xgate.dhis.org/svn/epos</a:t>
            </a:r>
            <a:endParaRPr lang="en-US" altLang="zh-CN" sz="2400" dirty="0" smtClean="0"/>
          </a:p>
          <a:p>
            <a:r>
              <a:rPr lang="zh-CN" altLang="en-US" sz="2800" dirty="0" smtClean="0"/>
              <a:t>编译及运行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cd epos</a:t>
            </a:r>
          </a:p>
          <a:p>
            <a:pPr lvl="1"/>
            <a:r>
              <a:rPr lang="en-US" altLang="zh-CN" sz="2400" dirty="0" smtClean="0"/>
              <a:t>make  run</a:t>
            </a:r>
          </a:p>
          <a:p>
            <a:r>
              <a:rPr lang="zh-CN" altLang="en-US" sz="2800" dirty="0"/>
              <a:t>清除所有的临时文件</a:t>
            </a:r>
            <a:endParaRPr lang="en-US" altLang="zh-CN" sz="2800" dirty="0"/>
          </a:p>
          <a:p>
            <a:pPr lvl="1"/>
            <a:r>
              <a:rPr lang="en-US" altLang="zh-CN" sz="2400" dirty="0"/>
              <a:t>make </a:t>
            </a:r>
            <a:r>
              <a:rPr lang="en-US" altLang="zh-CN" sz="2400" dirty="0" smtClean="0"/>
              <a:t>clean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epos/kernel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60806"/>
            <a:ext cx="8258204" cy="4997152"/>
          </a:xfrm>
        </p:spPr>
        <p:txBody>
          <a:bodyPr/>
          <a:lstStyle/>
          <a:p>
            <a:r>
              <a:rPr lang="zh-CN" altLang="en-US" sz="2400" dirty="0" smtClean="0"/>
              <a:t>该目录包括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内核源文件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/>
              <a:t>entry.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3"/>
            <a:r>
              <a:rPr lang="zh-CN" altLang="en-US" sz="1400" dirty="0" smtClean="0"/>
              <a:t>汇编语言文件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内核的入口，不能改为</a:t>
            </a:r>
            <a:r>
              <a:rPr lang="en-US" altLang="zh-CN" sz="1400" dirty="0" err="1" smtClean="0"/>
              <a:t>entry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.s</a:t>
            </a:r>
            <a:r>
              <a:rPr lang="zh-CN" altLang="en-US" sz="1400" dirty="0" smtClean="0">
                <a:solidFill>
                  <a:srgbClr val="FF0000"/>
                </a:solidFill>
              </a:rPr>
              <a:t>！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等等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链接器脚本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kernel.ld.in</a:t>
            </a:r>
          </a:p>
          <a:p>
            <a:pPr lvl="1"/>
            <a:r>
              <a:rPr lang="zh-CN" altLang="en-US" sz="2400" dirty="0" smtClean="0"/>
              <a:t>项目管理文件</a:t>
            </a:r>
            <a:endParaRPr lang="en-US" altLang="zh-CN" sz="2400" dirty="0" smtClean="0"/>
          </a:p>
          <a:p>
            <a:pPr lvl="2"/>
            <a:r>
              <a:rPr lang="en-US" altLang="zh-CN" sz="18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1800" dirty="0" err="1" smtClean="0"/>
              <a:t>akefile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epos/</a:t>
            </a:r>
            <a:r>
              <a:rPr lang="en-US" altLang="zh-CN" dirty="0" err="1" smtClean="0"/>
              <a:t>userapp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该目录包括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应用程序源文件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lib/crt0.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 </a:t>
            </a:r>
          </a:p>
          <a:p>
            <a:pPr lvl="3"/>
            <a:r>
              <a:rPr lang="zh-CN" altLang="en-US" dirty="0" smtClean="0"/>
              <a:t>应用程序的入口，调用</a:t>
            </a:r>
            <a:r>
              <a:rPr lang="en-US" altLang="zh-CN" dirty="0" smtClean="0"/>
              <a:t>main</a:t>
            </a:r>
          </a:p>
          <a:p>
            <a:pPr lvl="2"/>
            <a:r>
              <a:rPr lang="en-US" altLang="zh-CN" dirty="0" smtClean="0"/>
              <a:t>lib/</a:t>
            </a:r>
            <a:r>
              <a:rPr lang="en-US" altLang="zh-CN" dirty="0" err="1" smtClean="0"/>
              <a:t>syscall-wrapper.</a:t>
            </a:r>
            <a:r>
              <a:rPr lang="en-US" altLang="zh-CN" dirty="0" err="1" smtClean="0">
                <a:solidFill>
                  <a:srgbClr val="FF0000"/>
                </a:solidFill>
              </a:rPr>
              <a:t>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dirty="0" smtClean="0"/>
              <a:t>系统调用的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语言包裹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main.c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</a:t>
            </a:r>
            <a:r>
              <a:rPr lang="zh-CN" altLang="en-US" dirty="0" smtClean="0"/>
              <a:t>主函数</a:t>
            </a:r>
            <a:r>
              <a:rPr lang="en-US" altLang="zh-CN" dirty="0" smtClean="0"/>
              <a:t>main</a:t>
            </a:r>
          </a:p>
          <a:p>
            <a:pPr lvl="2"/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项目管理文件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M</a:t>
            </a:r>
            <a:r>
              <a:rPr lang="en-US" altLang="zh-CN" dirty="0" err="1" smtClean="0"/>
              <a:t>akefile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编译、运行与调试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编写系统调用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FAQ</a:t>
            </a:r>
          </a:p>
          <a:p>
            <a:r>
              <a:rPr lang="zh-CN" altLang="en-US" dirty="0" smtClean="0"/>
              <a:t>附录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语法区别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：调试</a:t>
            </a:r>
            <a:r>
              <a:rPr lang="zh-CN" altLang="en-US" dirty="0" smtClean="0"/>
              <a:t>内核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系统调用的流程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a)</a:t>
            </a:r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的值入栈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userapp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syscall-wrapper.S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putchar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movl</a:t>
            </a:r>
            <a:r>
              <a:rPr lang="en-US" altLang="zh-CN" dirty="0" smtClean="0"/>
              <a:t> $</a:t>
            </a:r>
            <a:r>
              <a:rPr lang="en-US" altLang="zh-CN" dirty="0" smtClean="0">
                <a:solidFill>
                  <a:srgbClr val="00FF00"/>
                </a:solidFill>
              </a:rPr>
              <a:t>SYSCALL_ </a:t>
            </a:r>
            <a:r>
              <a:rPr lang="en-US" altLang="zh-CN" dirty="0" err="1" smtClean="0">
                <a:solidFill>
                  <a:srgbClr val="00FF00"/>
                </a:solidFill>
              </a:rPr>
              <a:t>putchar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系统调用号码入</a:t>
            </a:r>
            <a:r>
              <a:rPr lang="en-US" altLang="zh-CN" dirty="0" err="1" smtClean="0">
                <a:solidFill>
                  <a:srgbClr val="FF0000"/>
                </a:solidFill>
              </a:rPr>
              <a:t>eax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$0x82</a:t>
            </a:r>
          </a:p>
          <a:p>
            <a:pPr lvl="3"/>
            <a:r>
              <a:rPr lang="en-US" altLang="zh-CN" dirty="0" err="1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entry.S</a:t>
            </a:r>
            <a:r>
              <a:rPr lang="zh-CN" altLang="en-US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：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_ int0x82_syscall</a:t>
            </a:r>
          </a:p>
          <a:p>
            <a:pPr lvl="3"/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machdep.c</a:t>
            </a:r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：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syscall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latin typeface="Arial Unicode MS" pitchFamily="34" charset="-122"/>
                <a:ea typeface="宋体" pitchFamily="2" charset="-122"/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context *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ctx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)</a:t>
            </a:r>
          </a:p>
          <a:p>
            <a:pPr lvl="4"/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函数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syscall</a:t>
            </a:r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根据保存在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ctx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-&gt;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eax</a:t>
            </a:r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中的系统调用号码做分发</a:t>
            </a:r>
            <a:endParaRPr lang="en-US" altLang="zh-CN" dirty="0" smtClean="0">
              <a:latin typeface="Arial Unicode MS" pitchFamily="34" charset="-122"/>
              <a:ea typeface="宋体" pitchFamily="2" charset="-122"/>
            </a:endParaRPr>
          </a:p>
          <a:p>
            <a:pPr lvl="5"/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宋体" pitchFamily="2" charset="-122"/>
              </a:rPr>
              <a:t>case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SYSCALL_putchar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:</a:t>
            </a:r>
          </a:p>
          <a:p>
            <a:pPr lvl="6"/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从用户栈上读取参数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a</a:t>
            </a:r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的值</a:t>
            </a:r>
            <a:endParaRPr lang="en-US" altLang="zh-CN" dirty="0" smtClean="0">
              <a:latin typeface="Arial Unicode MS" pitchFamily="34" charset="-122"/>
              <a:ea typeface="宋体" pitchFamily="2" charset="-122"/>
            </a:endParaRPr>
          </a:p>
          <a:p>
            <a:pPr lvl="6"/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调用系统调用的实现函数 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sys_putchar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(a)</a:t>
            </a:r>
          </a:p>
          <a:p>
            <a:pPr lvl="3"/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entry.S</a:t>
            </a:r>
            <a:r>
              <a:rPr lang="zh-CN" altLang="en-US" dirty="0" smtClean="0">
                <a:latin typeface="Arial Unicode MS" pitchFamily="34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</a:rPr>
              <a:t>_</a:t>
            </a:r>
            <a:r>
              <a:rPr lang="en-US" altLang="zh-CN" dirty="0" err="1" smtClean="0">
                <a:latin typeface="Arial Unicode MS" pitchFamily="34" charset="-122"/>
                <a:ea typeface="宋体" pitchFamily="2" charset="-122"/>
              </a:rPr>
              <a:t>ret_from_syscall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71966" y="4071942"/>
            <a:ext cx="8172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72396" y="371475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User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2396" y="40719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Kernel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系统调用的分发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4414" y="2037605"/>
            <a:ext cx="788990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800000"/>
                </a:solidFill>
                <a:latin typeface="Calibri" pitchFamily="34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syscall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latin typeface="Calibri" pitchFamily="34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context 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ctx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)</a:t>
            </a:r>
            <a:endParaRPr lang="en-US" altLang="zh-CN" sz="2400" dirty="0"/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800080"/>
                </a:solidFill>
                <a:latin typeface="Calibri" pitchFamily="34" charset="0"/>
              </a:rPr>
              <a:t>{</a:t>
            </a:r>
            <a:endParaRPr lang="en-US" altLang="zh-CN" sz="2400" dirty="0"/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latin typeface="Calibri" pitchFamily="34" charset="0"/>
              </a:rPr>
              <a:t>switch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ctx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-&gt;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eax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Calibri" pitchFamily="34" charset="0"/>
              </a:rPr>
              <a:t>{</a:t>
            </a:r>
            <a:endParaRPr lang="en-US" altLang="zh-CN" sz="2400" dirty="0"/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latin typeface="Calibri" pitchFamily="34" charset="0"/>
              </a:rPr>
              <a:t>case </a:t>
            </a:r>
            <a:r>
              <a:rPr lang="en-US" altLang="zh-CN" sz="2400" dirty="0" err="1" smtClean="0">
                <a:solidFill>
                  <a:srgbClr val="008C00"/>
                </a:solidFill>
                <a:latin typeface="Calibri" pitchFamily="34" charset="0"/>
              </a:rPr>
              <a:t>SYSCALL_putchar</a:t>
            </a:r>
            <a:r>
              <a:rPr lang="en-US" altLang="zh-CN" sz="2400" dirty="0" smtClean="0">
                <a:solidFill>
                  <a:srgbClr val="E34ADC"/>
                </a:solidFill>
                <a:latin typeface="Calibri" pitchFamily="34" charset="0"/>
              </a:rPr>
              <a:t>:</a:t>
            </a:r>
            <a:endParaRPr lang="en-US" altLang="zh-CN" sz="2400" dirty="0"/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ctx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-&gt;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eax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alibri" pitchFamily="34" charset="0"/>
              </a:rPr>
              <a:t>sys_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</a:rPr>
              <a:t>putchar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((*((</a:t>
            </a:r>
            <a:r>
              <a:rPr lang="en-US" altLang="zh-CN" sz="2400" dirty="0">
                <a:solidFill>
                  <a:srgbClr val="800000"/>
                </a:solidFill>
                <a:latin typeface="Calibri" pitchFamily="34" charset="0"/>
              </a:rPr>
              <a:t>uint32_t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400" dirty="0" smtClean="0">
                <a:solidFill>
                  <a:srgbClr val="808030"/>
                </a:solidFill>
                <a:latin typeface="Calibri" pitchFamily="34" charset="0"/>
              </a:rPr>
              <a:t>*)(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itchFamily="34" charset="0"/>
              </a:rPr>
              <a:t>ctx</a:t>
            </a:r>
            <a:r>
              <a:rPr lang="en-US" altLang="zh-CN" sz="2400" dirty="0" smtClean="0">
                <a:solidFill>
                  <a:srgbClr val="808030"/>
                </a:solidFill>
                <a:latin typeface="Calibri" pitchFamily="34" charset="0"/>
              </a:rPr>
              <a:t>-</a:t>
            </a:r>
            <a:r>
              <a:rPr lang="en-US" altLang="zh-CN" sz="2400" dirty="0">
                <a:solidFill>
                  <a:srgbClr val="808030"/>
                </a:solidFill>
                <a:latin typeface="Calibri" pitchFamily="34" charset="0"/>
              </a:rPr>
              <a:t>&gt;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</a:rPr>
              <a:t>esp+</a:t>
            </a:r>
            <a:r>
              <a:rPr lang="en-US" altLang="zh-CN" sz="2400" dirty="0" smtClean="0">
                <a:solidFill>
                  <a:srgbClr val="008000"/>
                </a:solidFill>
                <a:latin typeface="Calibri" pitchFamily="34" charset="0"/>
              </a:rPr>
              <a:t>4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r>
              <a:rPr lang="en-US" altLang="zh-CN" sz="2400" dirty="0" smtClean="0">
                <a:solidFill>
                  <a:srgbClr val="808030"/>
                </a:solidFill>
                <a:latin typeface="Calibri" pitchFamily="34" charset="0"/>
              </a:rPr>
              <a:t>))&amp;</a:t>
            </a:r>
            <a:r>
              <a:rPr lang="en-US" altLang="zh-CN" sz="2400" dirty="0" smtClean="0">
                <a:solidFill>
                  <a:srgbClr val="008000"/>
                </a:solidFill>
                <a:latin typeface="Calibri" pitchFamily="34" charset="0"/>
              </a:rPr>
              <a:t>0xff</a:t>
            </a:r>
            <a:r>
              <a:rPr lang="en-US" altLang="zh-CN" sz="2400" dirty="0" smtClean="0">
                <a:solidFill>
                  <a:srgbClr val="808030"/>
                </a:solidFill>
                <a:latin typeface="Calibri" pitchFamily="34" charset="0"/>
              </a:rPr>
              <a:t>)</a:t>
            </a:r>
            <a:r>
              <a:rPr lang="en-US" altLang="zh-CN" sz="2400" dirty="0" smtClean="0">
                <a:solidFill>
                  <a:srgbClr val="800080"/>
                </a:solidFill>
                <a:latin typeface="Calibri" pitchFamily="34" charset="0"/>
              </a:rPr>
              <a:t>;</a:t>
            </a:r>
            <a:endParaRPr lang="en-US" altLang="zh-CN" sz="2400" dirty="0"/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n-US" altLang="zh-CN" sz="2400" dirty="0">
                <a:solidFill>
                  <a:srgbClr val="800000"/>
                </a:solidFill>
                <a:latin typeface="Calibri" pitchFamily="34" charset="0"/>
              </a:rPr>
              <a:t>break</a:t>
            </a:r>
            <a:r>
              <a:rPr lang="en-US" altLang="zh-CN" sz="2400" dirty="0" smtClean="0">
                <a:solidFill>
                  <a:srgbClr val="800080"/>
                </a:solidFill>
                <a:latin typeface="Calibri" pitchFamily="34" charset="0"/>
              </a:rPr>
              <a:t>;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altLang="zh-CN" sz="2400" dirty="0" smtClean="0">
              <a:solidFill>
                <a:srgbClr val="800000"/>
              </a:solidFill>
              <a:latin typeface="Calibri" pitchFamily="34" charset="0"/>
            </a:endParaRPr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 smtClean="0">
                <a:solidFill>
                  <a:srgbClr val="800080"/>
                </a:solidFill>
                <a:latin typeface="Calibri" pitchFamily="34" charset="0"/>
              </a:rPr>
              <a:t>  </a:t>
            </a:r>
            <a:r>
              <a:rPr lang="en-US" altLang="zh-CN" sz="2400" dirty="0">
                <a:solidFill>
                  <a:srgbClr val="800080"/>
                </a:solidFill>
                <a:latin typeface="Calibri" pitchFamily="34" charset="0"/>
              </a:rPr>
              <a:t>}</a:t>
            </a:r>
            <a:endParaRPr lang="en-US" altLang="zh-CN" sz="2400" dirty="0"/>
          </a:p>
          <a:p>
            <a: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>
                <a:solidFill>
                  <a:srgbClr val="800080"/>
                </a:solidFill>
                <a:latin typeface="Calibri" pitchFamily="34" charset="0"/>
              </a:rPr>
              <a:t>}</a:t>
            </a:r>
            <a:endParaRPr lang="en-US" altLang="zh-CN" sz="2400" dirty="0"/>
          </a:p>
        </p:txBody>
      </p:sp>
      <p:sp>
        <p:nvSpPr>
          <p:cNvPr id="6" name="右大括号 5"/>
          <p:cNvSpPr/>
          <p:nvPr/>
        </p:nvSpPr>
        <p:spPr>
          <a:xfrm rot="5400000">
            <a:off x="6750693" y="3629867"/>
            <a:ext cx="215900" cy="9366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10171" y="2405905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系统调用号码</a:t>
            </a:r>
            <a:endParaRPr lang="zh-CN" alt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23424" y="593521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用户栈的栈顶</a:t>
            </a:r>
            <a:r>
              <a:rPr lang="zh-CN" altLang="en-US" dirty="0"/>
              <a:t>指针</a:t>
            </a:r>
          </a:p>
        </p:txBody>
      </p:sp>
      <p:sp>
        <p:nvSpPr>
          <p:cNvPr id="9" name="矩形 8"/>
          <p:cNvSpPr/>
          <p:nvPr/>
        </p:nvSpPr>
        <p:spPr>
          <a:xfrm>
            <a:off x="1534670" y="3571877"/>
            <a:ext cx="107950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85984" y="2898030"/>
            <a:ext cx="107950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形状 10"/>
          <p:cNvCxnSpPr>
            <a:endCxn id="10" idx="0"/>
          </p:cNvCxnSpPr>
          <p:nvPr/>
        </p:nvCxnSpPr>
        <p:spPr>
          <a:xfrm rot="10800000" flipV="1">
            <a:off x="2825734" y="2609105"/>
            <a:ext cx="2411412" cy="288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0"/>
            <a:endCxn id="6" idx="1"/>
          </p:cNvCxnSpPr>
          <p:nvPr/>
        </p:nvCxnSpPr>
        <p:spPr>
          <a:xfrm rot="5400000" flipH="1" flipV="1">
            <a:off x="5284325" y="4360892"/>
            <a:ext cx="1729080" cy="1419556"/>
          </a:xfrm>
          <a:prstGeom prst="bentConnector3">
            <a:avLst>
              <a:gd name="adj1" fmla="val 512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111254" y="6295280"/>
            <a:ext cx="2030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系统调用的返回值</a:t>
            </a:r>
          </a:p>
        </p:txBody>
      </p:sp>
      <p:cxnSp>
        <p:nvCxnSpPr>
          <p:cNvPr id="14" name="肘形连接符 13"/>
          <p:cNvCxnSpPr/>
          <p:nvPr/>
        </p:nvCxnSpPr>
        <p:spPr>
          <a:xfrm rot="10800000" flipH="1">
            <a:off x="1178977" y="3785443"/>
            <a:ext cx="396000" cy="2693987"/>
          </a:xfrm>
          <a:prstGeom prst="bentConnector3">
            <a:avLst>
              <a:gd name="adj1" fmla="val -1162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右大括号 14"/>
          <p:cNvSpPr/>
          <p:nvPr/>
        </p:nvSpPr>
        <p:spPr>
          <a:xfrm rot="5400000">
            <a:off x="7447810" y="3990428"/>
            <a:ext cx="215900" cy="2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6929454" y="5934694"/>
            <a:ext cx="22145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+4</a:t>
            </a:r>
            <a:r>
              <a:rPr lang="zh-CN" altLang="en-US" dirty="0" smtClean="0"/>
              <a:t>：第一个参数</a:t>
            </a:r>
            <a:endParaRPr lang="en-US" altLang="zh-CN" dirty="0" smtClean="0"/>
          </a:p>
          <a:p>
            <a:r>
              <a:rPr lang="en-US" altLang="zh-CN" dirty="0" smtClean="0"/>
              <a:t>+8</a:t>
            </a:r>
            <a:r>
              <a:rPr lang="zh-CN" altLang="en-US" dirty="0" smtClean="0"/>
              <a:t>：第二个参数</a:t>
            </a:r>
            <a:endParaRPr lang="en-US" altLang="zh-CN" dirty="0" smtClean="0"/>
          </a:p>
          <a:p>
            <a:r>
              <a:rPr lang="zh-CN" altLang="en-US" dirty="0" smtClean="0"/>
              <a:t>以此类推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16" idx="0"/>
            <a:endCxn id="15" idx="1"/>
          </p:cNvCxnSpPr>
          <p:nvPr/>
        </p:nvCxnSpPr>
        <p:spPr>
          <a:xfrm rot="16200000" flipV="1">
            <a:off x="6932086" y="4830052"/>
            <a:ext cx="1728316" cy="480967"/>
          </a:xfrm>
          <a:prstGeom prst="bentConnector3">
            <a:avLst>
              <a:gd name="adj1" fmla="val 499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57488" y="3571876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00298" y="5214950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系统调用的实现函数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0"/>
            <a:endCxn id="19" idx="2"/>
          </p:cNvCxnSpPr>
          <p:nvPr/>
        </p:nvCxnSpPr>
        <p:spPr>
          <a:xfrm rot="5400000" flipH="1" flipV="1">
            <a:off x="2994399" y="4566044"/>
            <a:ext cx="1285884" cy="1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右大括号 2"/>
          <p:cNvSpPr/>
          <p:nvPr/>
        </p:nvSpPr>
        <p:spPr>
          <a:xfrm rot="16200000">
            <a:off x="8277535" y="3151452"/>
            <a:ext cx="132484" cy="65007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8948" y="2221239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只保留字符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23" idx="2"/>
            <a:endCxn id="3" idx="1"/>
          </p:cNvCxnSpPr>
          <p:nvPr/>
        </p:nvCxnSpPr>
        <p:spPr>
          <a:xfrm rot="16200000" flipH="1">
            <a:off x="7831231" y="2897701"/>
            <a:ext cx="819676" cy="205415"/>
          </a:xfrm>
          <a:prstGeom prst="bentConnector3">
            <a:avLst>
              <a:gd name="adj1" fmla="val 4928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1557</Words>
  <Application>Microsoft Office PowerPoint</Application>
  <PresentationFormat>全屏显示(4:3)</PresentationFormat>
  <Paragraphs>257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 Unicode MS</vt:lpstr>
      <vt:lpstr>宋体</vt:lpstr>
      <vt:lpstr>Arial</vt:lpstr>
      <vt:lpstr>Calibri</vt:lpstr>
      <vt:lpstr>默认设计模板</vt:lpstr>
      <vt:lpstr>《操作系统原理》实验</vt:lpstr>
      <vt:lpstr>目录</vt:lpstr>
      <vt:lpstr>实验环境</vt:lpstr>
      <vt:lpstr>实验内容</vt:lpstr>
      <vt:lpstr>epos/kernel</vt:lpstr>
      <vt:lpstr>epos/userapp</vt:lpstr>
      <vt:lpstr>目录</vt:lpstr>
      <vt:lpstr>系统调用的流程</vt:lpstr>
      <vt:lpstr>系统调用的分发</vt:lpstr>
      <vt:lpstr>实验内容</vt:lpstr>
      <vt:lpstr>实验步骤</vt:lpstr>
      <vt:lpstr>实验步骤</vt:lpstr>
      <vt:lpstr>实验步骤</vt:lpstr>
      <vt:lpstr>调试系统调用</vt:lpstr>
      <vt:lpstr>目录</vt:lpstr>
      <vt:lpstr>FAQ</vt:lpstr>
      <vt:lpstr>目录</vt:lpstr>
      <vt:lpstr>附录A：C和C++语法区别</vt:lpstr>
      <vt:lpstr>附录A：C和C++语法区别</vt:lpstr>
      <vt:lpstr>附录A：C和C++语法区别</vt:lpstr>
      <vt:lpstr>附录B：调试内核</vt:lpstr>
      <vt:lpstr>PowerPoint 演示文稿</vt:lpstr>
      <vt:lpstr>PowerPoint 演示文稿</vt:lpstr>
      <vt:lpstr>PowerPoint 演示文稿</vt:lpstr>
      <vt:lpstr>PowerPoint 演示文稿</vt:lpstr>
      <vt:lpstr>That’s all Enjoy hacking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</dc:title>
  <dc:subject>硬件环境和系统启动</dc:subject>
  <dc:creator>洪明坚</dc:creator>
  <cp:lastModifiedBy>hmj</cp:lastModifiedBy>
  <cp:revision>643</cp:revision>
  <dcterms:created xsi:type="dcterms:W3CDTF">2008-10-13T07:26:16Z</dcterms:created>
  <dcterms:modified xsi:type="dcterms:W3CDTF">2017-03-06T09:25:20Z</dcterms:modified>
</cp:coreProperties>
</file>