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76" r:id="rId5"/>
    <p:sldId id="275" r:id="rId6"/>
    <p:sldId id="273" r:id="rId7"/>
    <p:sldId id="277" r:id="rId8"/>
    <p:sldId id="289" r:id="rId9"/>
    <p:sldId id="288" r:id="rId10"/>
    <p:sldId id="285" r:id="rId11"/>
    <p:sldId id="290" r:id="rId12"/>
    <p:sldId id="291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22CF-0BA4-4371-A4CE-5D21D0224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5C6D-0186-4CF0-9597-31097546AE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akai.cqu.edu.c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Random_se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操作系统原理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en-US" altLang="zh-CN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二、</a:t>
            </a:r>
            <a:r>
              <a:rPr lang="zh-CN" altLang="zh-CN" dirty="0" smtClean="0">
                <a:solidFill>
                  <a:schemeClr val="tx1"/>
                </a:solidFill>
              </a:rPr>
              <a:t>线程</a:t>
            </a:r>
            <a:r>
              <a:rPr lang="zh-CN" altLang="en-US" dirty="0" smtClean="0">
                <a:solidFill>
                  <a:schemeClr val="tx1"/>
                </a:solidFill>
              </a:rPr>
              <a:t>的创建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重庆大学软件学院 洪明坚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2017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提交实验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代码：</a:t>
            </a:r>
            <a:r>
              <a:rPr lang="en-US" altLang="zh-CN" dirty="0" smtClean="0"/>
              <a:t>make submit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</a:t>
            </a:r>
            <a:r>
              <a:rPr lang="zh-CN" altLang="en-US" dirty="0" smtClean="0"/>
              <a:t>修改过的源文件，并压缩后上传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确保计算机能连接到互联网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压缩后不能超过</a:t>
            </a:r>
            <a:r>
              <a:rPr lang="en-US" altLang="zh-CN" dirty="0" smtClean="0"/>
              <a:t>64KiB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只允许提交</a:t>
            </a:r>
            <a:r>
              <a:rPr lang="zh-CN" altLang="en-US" dirty="0"/>
              <a:t>一次</a:t>
            </a:r>
            <a:endParaRPr lang="en-US" altLang="zh-CN" dirty="0"/>
          </a:p>
          <a:p>
            <a:pPr lvl="3"/>
            <a:r>
              <a:rPr lang="zh-CN" altLang="en-US" dirty="0"/>
              <a:t>如果的确要重复提交，</a:t>
            </a:r>
            <a:r>
              <a:rPr lang="zh-CN" altLang="en-US" dirty="0" smtClean="0"/>
              <a:t>请线下联系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请提前准备，过期后果自负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如果有特殊原因，需提供有效的证明材料</a:t>
            </a:r>
            <a:endParaRPr lang="en-US" altLang="zh-CN" dirty="0" smtClean="0"/>
          </a:p>
          <a:p>
            <a:r>
              <a:rPr lang="zh-CN" altLang="en-US" dirty="0" smtClean="0"/>
              <a:t>报告：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只写实验设计，回答两个问题即可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为什么这样设计？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具体怎么设计？要解释数据结构和函数。</a:t>
            </a:r>
            <a:endParaRPr lang="en-US" altLang="zh-CN" dirty="0" smtClean="0"/>
          </a:p>
          <a:p>
            <a:pPr lvl="1"/>
            <a:r>
              <a:rPr lang="zh-CN" altLang="en-US" dirty="0"/>
              <a:t>提交到</a:t>
            </a:r>
            <a:r>
              <a:rPr lang="en-US" altLang="zh-CN" dirty="0" err="1">
                <a:hlinkClick r:id="rId1"/>
              </a:rPr>
              <a:t>sakai</a:t>
            </a:r>
            <a:r>
              <a:rPr lang="zh-CN" altLang="en-US" dirty="0" smtClean="0"/>
              <a:t>平台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5606" y="117872"/>
            <a:ext cx="3754760" cy="1143000"/>
          </a:xfrm>
        </p:spPr>
        <p:txBody>
          <a:bodyPr/>
          <a:lstStyle/>
          <a:p>
            <a:r>
              <a:rPr lang="zh-CN" altLang="en-US" dirty="0" smtClean="0"/>
              <a:t>评分规则</a:t>
            </a:r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1839397" y="1328316"/>
            <a:ext cx="1440160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1385" y="56399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重复率检测</a:t>
            </a:r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1839397" y="3000966"/>
            <a:ext cx="1440160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31385" y="223664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1839397" y="4673616"/>
            <a:ext cx="1440160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成功？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31385" y="390929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5" idx="2"/>
            <a:endCxn id="4" idx="0"/>
          </p:cNvCxnSpPr>
          <p:nvPr/>
        </p:nvCxnSpPr>
        <p:spPr>
          <a:xfrm>
            <a:off x="2559477" y="1140063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8" idx="0"/>
          </p:cNvCxnSpPr>
          <p:nvPr/>
        </p:nvCxnSpPr>
        <p:spPr>
          <a:xfrm>
            <a:off x="2559477" y="2048396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7" idx="0"/>
          </p:cNvCxnSpPr>
          <p:nvPr/>
        </p:nvCxnSpPr>
        <p:spPr>
          <a:xfrm>
            <a:off x="2559477" y="2812713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10" idx="0"/>
          </p:cNvCxnSpPr>
          <p:nvPr/>
        </p:nvCxnSpPr>
        <p:spPr>
          <a:xfrm>
            <a:off x="2559477" y="3721046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9" idx="0"/>
          </p:cNvCxnSpPr>
          <p:nvPr/>
        </p:nvCxnSpPr>
        <p:spPr>
          <a:xfrm>
            <a:off x="2559477" y="4485363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31385" y="558924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效果等级</a:t>
            </a:r>
            <a:endParaRPr lang="zh-CN" altLang="en-US" dirty="0"/>
          </a:p>
        </p:txBody>
      </p:sp>
      <p:cxnSp>
        <p:nvCxnSpPr>
          <p:cNvPr id="28" name="肘形连接符 27"/>
          <p:cNvCxnSpPr>
            <a:stCxn id="4" idx="1"/>
            <a:endCxn id="31" idx="0"/>
          </p:cNvCxnSpPr>
          <p:nvPr/>
        </p:nvCxnSpPr>
        <p:spPr>
          <a:xfrm rot="10800000" flipV="1">
            <a:off x="778971" y="1688356"/>
            <a:ext cx="1060426" cy="148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29175" y="3177912"/>
            <a:ext cx="8995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未完成</a:t>
            </a:r>
            <a:endParaRPr lang="zh-CN" altLang="en-US" dirty="0"/>
          </a:p>
        </p:txBody>
      </p:sp>
      <p:cxnSp>
        <p:nvCxnSpPr>
          <p:cNvPr id="35" name="肘形连接符 34"/>
          <p:cNvCxnSpPr>
            <a:stCxn id="7" idx="1"/>
            <a:endCxn id="31" idx="3"/>
          </p:cNvCxnSpPr>
          <p:nvPr/>
        </p:nvCxnSpPr>
        <p:spPr>
          <a:xfrm rot="10800000" flipV="1">
            <a:off x="1228767" y="3361006"/>
            <a:ext cx="610630" cy="104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1"/>
            <a:endCxn id="31" idx="2"/>
          </p:cNvCxnSpPr>
          <p:nvPr/>
        </p:nvCxnSpPr>
        <p:spPr>
          <a:xfrm rot="10800000">
            <a:off x="778971" y="3753976"/>
            <a:ext cx="1060426" cy="1279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36" idx="1"/>
          </p:cNvCxnSpPr>
          <p:nvPr/>
        </p:nvCxnSpPr>
        <p:spPr>
          <a:xfrm>
            <a:off x="2559477" y="3787867"/>
            <a:ext cx="3020636" cy="288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74807" y="3166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474255" y="4849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474807" y="15051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80113" y="3787867"/>
            <a:ext cx="34563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实验成绩</a:t>
            </a:r>
            <a:r>
              <a:rPr lang="en-US" altLang="zh-CN" dirty="0" smtClean="0"/>
              <a:t>=</a:t>
            </a:r>
            <a:r>
              <a:rPr lang="zh-CN" altLang="en-US" dirty="0" smtClean="0"/>
              <a:t>等级分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警告个数</a:t>
            </a:r>
            <a:r>
              <a:rPr lang="en-US" altLang="zh-CN" dirty="0"/>
              <a:t>+</a:t>
            </a:r>
            <a:r>
              <a:rPr lang="en-US" altLang="zh-CN" dirty="0" smtClean="0"/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07765" y="3747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警告个数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9" idx="2"/>
            <a:endCxn id="24" idx="0"/>
          </p:cNvCxnSpPr>
          <p:nvPr/>
        </p:nvCxnSpPr>
        <p:spPr>
          <a:xfrm>
            <a:off x="2559477" y="5393696"/>
            <a:ext cx="0" cy="19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804248" y="648866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 smtClean="0">
                <a:solidFill>
                  <a:srgbClr val="FF0000"/>
                </a:solidFill>
              </a:rPr>
              <a:t>†</a:t>
            </a:r>
            <a:r>
              <a:rPr lang="zh-CN" altLang="en-US" dirty="0" smtClean="0"/>
              <a:t>系统自身有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个警告</a:t>
            </a:r>
            <a:endParaRPr lang="en-US" altLang="zh-CN" dirty="0"/>
          </a:p>
        </p:txBody>
      </p:sp>
      <p:cxnSp>
        <p:nvCxnSpPr>
          <p:cNvPr id="92" name="肘形连接符 91"/>
          <p:cNvCxnSpPr>
            <a:stCxn id="24" idx="3"/>
            <a:endCxn id="36" idx="2"/>
          </p:cNvCxnSpPr>
          <p:nvPr/>
        </p:nvCxnSpPr>
        <p:spPr>
          <a:xfrm flipV="1">
            <a:off x="3387569" y="4363931"/>
            <a:ext cx="3920736" cy="1513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  <a:endParaRPr kumimoji="0" lang="en-US" altLang="zh-CN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掌握线程的创建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FAQ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en-US" altLang="zh-CN" sz="2900" dirty="0" err="1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600" dirty="0" smtClean="0"/>
              <a:t> </a:t>
            </a:r>
            <a:r>
              <a:rPr lang="en-US" altLang="zh-CN" dirty="0" err="1" smtClean="0"/>
              <a:t>task_create</a:t>
            </a:r>
            <a:r>
              <a:rPr lang="en-US" altLang="zh-CN" dirty="0" smtClean="0"/>
              <a:t>(</a:t>
            </a:r>
            <a:r>
              <a:rPr lang="en-US" altLang="zh-CN" sz="2900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tos</a:t>
            </a:r>
            <a:r>
              <a:rPr lang="en-US" altLang="zh-CN" dirty="0" smtClean="0"/>
              <a:t>, </a:t>
            </a:r>
            <a:r>
              <a:rPr lang="en-US" altLang="zh-CN" sz="2900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)(</a:t>
            </a:r>
            <a:r>
              <a:rPr lang="en-US" altLang="zh-CN" sz="2900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), </a:t>
            </a:r>
            <a:r>
              <a:rPr lang="en-US" altLang="zh-CN" sz="2900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tos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：用户栈的栈顶指针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：线程函数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pv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：传递给线程函数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返回值 ：大于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，则表示新创建线程之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r>
              <a:rPr lang="zh-CN" altLang="en-US" dirty="0" smtClean="0"/>
              <a:t>退出</a:t>
            </a:r>
            <a:endParaRPr lang="en-US" altLang="zh-CN" dirty="0" smtClean="0"/>
          </a:p>
          <a:p>
            <a:pPr lvl="1"/>
            <a:r>
              <a:rPr lang="en-US" altLang="zh-CN" sz="2900" dirty="0" err="1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sz="2900" dirty="0" err="1" smtClean="0">
                <a:latin typeface="Calibri" panose="020F0502020204030204" pitchFamily="34" charset="0"/>
                <a:ea typeface="宋体" panose="02010600030101010101" pitchFamily="2" charset="-122"/>
              </a:rPr>
              <a:t>task_exit(</a:t>
            </a:r>
            <a:r>
              <a:rPr lang="en-US" altLang="zh-CN" sz="2900" dirty="0" err="1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code_exit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code_exit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：线程的退出代码</a:t>
            </a:r>
            <a:endParaRPr lang="en-US" altLang="zh-CN" dirty="0" smtClean="0"/>
          </a:p>
          <a:p>
            <a:r>
              <a:rPr lang="zh-CN" altLang="en-US" dirty="0" smtClean="0"/>
              <a:t>获取线程自己的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pPr lvl="1"/>
            <a:r>
              <a:rPr lang="en-US" altLang="zh-CN" sz="2900" dirty="0" err="1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task_getid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zh-CN" altLang="en-US" dirty="0" smtClean="0"/>
              <a:t>等待线程退出</a:t>
            </a:r>
            <a:endParaRPr lang="en-US" altLang="zh-CN" dirty="0" smtClean="0"/>
          </a:p>
          <a:p>
            <a:pPr lvl="1"/>
            <a:r>
              <a:rPr lang="en-US" altLang="zh-CN" sz="2900" dirty="0" err="1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task_wait</a:t>
            </a:r>
            <a:r>
              <a:rPr lang="en-US" altLang="zh-CN" dirty="0" smtClean="0"/>
              <a:t>(</a:t>
            </a:r>
            <a:r>
              <a:rPr lang="en-US" altLang="zh-CN" sz="2900" dirty="0" err="1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, </a:t>
            </a:r>
            <a:r>
              <a:rPr lang="en-US" altLang="zh-CN" sz="2900" dirty="0" err="1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pcode_exit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tid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：要等待线程之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pcode_exit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：如果非</a:t>
            </a: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r>
              <a:rPr lang="zh-CN" altLang="en-US" dirty="0" smtClean="0"/>
              <a:t>，用于保存线程</a:t>
            </a:r>
            <a:r>
              <a:rPr lang="en-US" altLang="zh-CN" dirty="0" err="1" smtClean="0"/>
              <a:t>tid</a:t>
            </a:r>
            <a:r>
              <a:rPr lang="zh-CN" altLang="en-US" dirty="0" smtClean="0"/>
              <a:t>的退出代码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：定义线程函数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：申请线程栈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线程退出后，才能把用户栈用</a:t>
            </a:r>
            <a:r>
              <a:rPr lang="en-US" altLang="zh-CN" dirty="0" smtClean="0">
                <a:solidFill>
                  <a:srgbClr val="FF0000"/>
                </a:solidFill>
              </a:rPr>
              <a:t>free</a:t>
            </a:r>
            <a:r>
              <a:rPr lang="zh-CN" altLang="en-US" dirty="0" smtClean="0">
                <a:solidFill>
                  <a:srgbClr val="FF0000"/>
                </a:solidFill>
              </a:rPr>
              <a:t>释放掉！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：创建线程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8860" y="4089846"/>
            <a:ext cx="5018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unsigned char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stack_foo</a:t>
            </a:r>
            <a:r>
              <a:rPr lang="en-US" altLang="zh-CN" dirty="0" smtClean="0"/>
              <a:t>;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unsigned </a:t>
            </a:r>
            <a:r>
              <a:rPr lang="en-US" altLang="zh-CN" dirty="0" err="1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stack_size</a:t>
            </a:r>
            <a:r>
              <a:rPr lang="en-US" altLang="zh-CN" dirty="0" smtClean="0"/>
              <a:t> = 1024*1024;   </a:t>
            </a:r>
            <a:endParaRPr lang="en-US" altLang="zh-CN" dirty="0" smtClean="0"/>
          </a:p>
          <a:p>
            <a:r>
              <a:rPr lang="en-US" altLang="zh-CN" dirty="0" err="1" smtClean="0"/>
              <a:t>stack_foo</a:t>
            </a:r>
            <a:r>
              <a:rPr lang="en-US" altLang="zh-CN" dirty="0" smtClean="0"/>
              <a:t> = (</a:t>
            </a:r>
            <a:r>
              <a:rPr lang="en-US" altLang="zh-CN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unsigned char </a:t>
            </a:r>
            <a:r>
              <a:rPr lang="en-US" altLang="zh-CN" dirty="0" smtClean="0"/>
              <a:t>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stack_size</a:t>
            </a:r>
            <a:r>
              <a:rPr lang="en-US" altLang="zh-CN" dirty="0"/>
              <a:t> );   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28860" y="2237424"/>
            <a:ext cx="5534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1600" dirty="0" smtClean="0"/>
              <a:t> </a:t>
            </a:r>
            <a:r>
              <a:rPr lang="en-US" altLang="zh-CN" dirty="0" err="1" smtClean="0"/>
              <a:t>tsk_foo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{  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("This is task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=%d\r\n“, </a:t>
            </a:r>
            <a:r>
              <a:rPr lang="en-US" altLang="zh-CN" dirty="0" err="1" smtClean="0"/>
              <a:t>task_getid</a:t>
            </a:r>
            <a:r>
              <a:rPr lang="en-US" altLang="zh-CN" dirty="0" smtClean="0"/>
              <a:t>());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</a:rPr>
              <a:t>task_exit</a:t>
            </a:r>
            <a:r>
              <a:rPr lang="en-US" altLang="zh-CN" dirty="0" smtClean="0">
                <a:solidFill>
                  <a:srgbClr val="FF0000"/>
                </a:solidFill>
              </a:rPr>
              <a:t>(0);</a:t>
            </a:r>
            <a:r>
              <a:rPr lang="en-US" altLang="zh-CN" dirty="0" smtClean="0">
                <a:solidFill>
                  <a:srgbClr val="0070C0"/>
                </a:solidFill>
              </a:rPr>
              <a:t>//</a:t>
            </a:r>
            <a:r>
              <a:rPr lang="zh-CN" altLang="en-US" dirty="0" smtClean="0">
                <a:solidFill>
                  <a:srgbClr val="0070C0"/>
                </a:solidFill>
              </a:rPr>
              <a:t>不能直接</a:t>
            </a:r>
            <a:r>
              <a:rPr lang="en-US" altLang="zh-CN" dirty="0" smtClean="0">
                <a:solidFill>
                  <a:srgbClr val="0070C0"/>
                </a:solidFill>
              </a:rPr>
              <a:t>return</a:t>
            </a:r>
            <a:r>
              <a:rPr lang="zh-CN" altLang="en-US" dirty="0" smtClean="0">
                <a:solidFill>
                  <a:srgbClr val="0070C0"/>
                </a:solidFill>
              </a:rPr>
              <a:t>，必须调用</a:t>
            </a:r>
            <a:r>
              <a:rPr lang="en-US" altLang="zh-CN" dirty="0" err="1" smtClean="0">
                <a:solidFill>
                  <a:srgbClr val="0070C0"/>
                </a:solidFill>
              </a:rPr>
              <a:t>task_exit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8860" y="5997379"/>
            <a:ext cx="634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tid_foo</a:t>
            </a:r>
            <a:r>
              <a:rPr lang="en-US" altLang="zh-CN" dirty="0" smtClean="0"/>
              <a:t>;    </a:t>
            </a:r>
            <a:endParaRPr lang="en-US" altLang="zh-CN" dirty="0" smtClean="0"/>
          </a:p>
          <a:p>
            <a:r>
              <a:rPr lang="en-US" altLang="zh-CN" dirty="0" err="1" smtClean="0"/>
              <a:t>tid_foo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task_create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stack_foo</a:t>
            </a:r>
            <a:r>
              <a:rPr lang="en-US" altLang="zh-CN" dirty="0" err="1" smtClean="0">
                <a:solidFill>
                  <a:srgbClr val="FF0000"/>
                </a:solidFill>
              </a:rPr>
              <a:t>+stack_size</a:t>
            </a:r>
            <a:r>
              <a:rPr lang="en-US" altLang="zh-CN" dirty="0"/>
              <a:t>,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tsk_foo</a:t>
            </a:r>
            <a:r>
              <a:rPr lang="en-US" altLang="zh-CN" dirty="0" smtClean="0"/>
              <a:t>, (</a:t>
            </a:r>
            <a:r>
              <a:rPr lang="en-US" altLang="zh-CN" dirty="0" smtClean="0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dirty="0" smtClean="0"/>
              <a:t> *)0);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随机生成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组非负整数列表，然后创建</a:t>
            </a:r>
            <a:r>
              <a:rPr lang="en-US" altLang="zh-CN" dirty="0"/>
              <a:t>N</a:t>
            </a:r>
            <a:r>
              <a:rPr lang="zh-CN" altLang="en-US" dirty="0" smtClean="0"/>
              <a:t>个线程，分别用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种不同的排序算法对列表进行排序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必须大于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如何生成随机数？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Step1-</a:t>
            </a:r>
            <a:r>
              <a:rPr lang="zh-CN" altLang="en-US" dirty="0" smtClean="0"/>
              <a:t>播种：</a:t>
            </a:r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srand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uint32_t</a:t>
            </a:r>
            <a:r>
              <a:rPr lang="en-US" altLang="zh-CN" dirty="0" smtClean="0"/>
              <a:t> seed)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seed</a:t>
            </a:r>
            <a:r>
              <a:rPr lang="zh-CN" altLang="en-US" dirty="0" smtClean="0"/>
              <a:t>是随机数的</a:t>
            </a:r>
            <a:r>
              <a:rPr lang="zh-CN" altLang="en-US" dirty="0" smtClean="0">
                <a:hlinkClick r:id="rId1"/>
              </a:rPr>
              <a:t>种子</a:t>
            </a:r>
            <a:r>
              <a:rPr lang="zh-CN" altLang="en-US" dirty="0" smtClean="0"/>
              <a:t>，建议用实验（一）中实现的系统调用“</a:t>
            </a:r>
            <a:r>
              <a:rPr lang="en-US" altLang="zh-CN" dirty="0" err="1" smtClean="0">
                <a:solidFill>
                  <a:srgbClr val="C00000"/>
                </a:solidFill>
              </a:rPr>
              <a:t>time_t</a:t>
            </a:r>
            <a:r>
              <a:rPr lang="en-US" altLang="zh-CN" dirty="0" smtClean="0"/>
              <a:t> time(</a:t>
            </a:r>
            <a:r>
              <a:rPr lang="en-US" altLang="zh-CN" dirty="0" err="1" smtClean="0">
                <a:solidFill>
                  <a:srgbClr val="C00000"/>
                </a:solidFill>
              </a:rPr>
              <a:t>time_t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*loc)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srand</a:t>
            </a:r>
            <a:r>
              <a:rPr lang="en-US" altLang="zh-CN" dirty="0" smtClean="0"/>
              <a:t>(time(</a:t>
            </a: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Step2-</a:t>
            </a:r>
            <a:r>
              <a:rPr lang="zh-CN" altLang="en-US" dirty="0" smtClean="0"/>
              <a:t>生成：多次调用“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rand()</a:t>
            </a:r>
            <a:r>
              <a:rPr lang="zh-CN" altLang="en-US" dirty="0" smtClean="0"/>
              <a:t>”获得随机数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进入图形模式，沿垂直方向把屏幕分成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个区域，每个排序线程用一个区域，动态显示排序过程。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如何进入图形模式？</a:t>
            </a:r>
            <a:endParaRPr lang="en-US" altLang="zh-CN" dirty="0" smtClean="0"/>
          </a:p>
          <a:p>
            <a:pPr marL="1200150" lvl="3" indent="-342900"/>
            <a:r>
              <a:rPr lang="zh-CN" altLang="en-US" dirty="0" smtClean="0"/>
              <a:t>调用</a:t>
            </a:r>
            <a:r>
              <a:rPr lang="en-US" altLang="zh-CN" dirty="0" err="1" smtClean="0"/>
              <a:t>init_graphic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mode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1657350" lvl="4" indent="-342900"/>
            <a:r>
              <a:rPr lang="en-US" altLang="zh-CN" dirty="0" smtClean="0"/>
              <a:t>mode=0x143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如何获取屏幕的分辨率？</a:t>
            </a:r>
            <a:endParaRPr lang="en-US" altLang="zh-CN" dirty="0" smtClean="0"/>
          </a:p>
          <a:p>
            <a:pPr marL="1200150" lvl="3" indent="-342900"/>
            <a:r>
              <a:rPr lang="zh-CN" altLang="en-US" dirty="0" smtClean="0"/>
              <a:t>水平：</a:t>
            </a:r>
            <a:r>
              <a:rPr lang="en-US" altLang="zh-CN" dirty="0" err="1" smtClean="0"/>
              <a:t>g_graphic_dev.XResolution</a:t>
            </a:r>
            <a:r>
              <a:rPr lang="zh-CN" altLang="en-US" dirty="0" smtClean="0"/>
              <a:t>，垂直：</a:t>
            </a:r>
            <a:r>
              <a:rPr lang="en-US" altLang="zh-CN" dirty="0" err="1" smtClean="0"/>
              <a:t>g_graphic_dev.YResolution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如何打点？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setPixel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y, COLORREF </a:t>
            </a:r>
            <a:r>
              <a:rPr lang="en-US" altLang="zh-CN" dirty="0" err="1" smtClean="0"/>
              <a:t>cr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pPr marL="1657350" lvl="4" indent="-342900"/>
            <a:r>
              <a:rPr lang="en-US" altLang="zh-CN" dirty="0" smtClean="0"/>
              <a:t>(x, y)</a:t>
            </a:r>
            <a:r>
              <a:rPr lang="zh-CN" altLang="en-US" dirty="0" smtClean="0"/>
              <a:t>是点坐标</a:t>
            </a:r>
            <a:endParaRPr lang="en-US" altLang="zh-CN" dirty="0" smtClean="0"/>
          </a:p>
          <a:p>
            <a:pPr marL="1657350" lvl="4" indent="-342900"/>
            <a:r>
              <a:rPr lang="en-US" altLang="zh-CN" dirty="0" err="1" smtClean="0"/>
              <a:t>cr</a:t>
            </a:r>
            <a:r>
              <a:rPr lang="zh-CN" altLang="en-US" dirty="0" smtClean="0"/>
              <a:t>是颜色，用宏定义</a:t>
            </a:r>
            <a:r>
              <a:rPr lang="en-US" altLang="zh-CN" dirty="0" smtClean="0"/>
              <a:t>RGB(</a:t>
            </a:r>
            <a:r>
              <a:rPr lang="en-US" altLang="zh-CN" dirty="0" err="1" smtClean="0"/>
              <a:t>r,g,b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生成，其中</a:t>
            </a:r>
            <a:r>
              <a:rPr lang="en-US" altLang="zh-CN" dirty="0" err="1" smtClean="0"/>
              <a:t>r,g,b</a:t>
            </a:r>
            <a:r>
              <a:rPr lang="zh-CN" altLang="en-US" dirty="0" smtClean="0"/>
              <a:t>的取值范围都是</a:t>
            </a:r>
            <a:r>
              <a:rPr lang="en-US" altLang="zh-CN" dirty="0" smtClean="0"/>
              <a:t>0-255</a:t>
            </a:r>
            <a:endParaRPr lang="en-US" altLang="zh-CN" dirty="0" smtClean="0"/>
          </a:p>
          <a:p>
            <a:pPr marL="2114550" lvl="5" indent="-342900"/>
            <a:r>
              <a:rPr lang="zh-CN" altLang="en-US" dirty="0" smtClean="0"/>
              <a:t>如何从</a:t>
            </a:r>
            <a:r>
              <a:rPr lang="en-US" altLang="zh-CN" dirty="0" err="1" smtClean="0"/>
              <a:t>cr</a:t>
            </a:r>
            <a:r>
              <a:rPr lang="zh-CN" altLang="en-US" dirty="0" smtClean="0"/>
              <a:t>中取出</a:t>
            </a:r>
            <a:r>
              <a:rPr lang="en-US" altLang="zh-CN" dirty="0" err="1" smtClean="0"/>
              <a:t>r,g,b</a:t>
            </a:r>
            <a:r>
              <a:rPr lang="zh-CN" altLang="en-US" dirty="0" smtClean="0"/>
              <a:t>？用</a:t>
            </a:r>
            <a:r>
              <a:rPr lang="en-US" altLang="zh-CN" dirty="0" err="1" smtClean="0"/>
              <a:t>get</a:t>
            </a:r>
            <a:r>
              <a:rPr lang="en-US" altLang="zh-CN" dirty="0" err="1" smtClean="0">
                <a:solidFill>
                  <a:srgbClr val="FF0000"/>
                </a:solidFill>
              </a:rPr>
              <a:t>X</a:t>
            </a:r>
            <a:r>
              <a:rPr lang="en-US" altLang="zh-CN" dirty="0" err="1" smtClean="0"/>
              <a:t>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=R,G,B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如何画线？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line(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x1,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y1,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x2,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y2, COLORREF </a:t>
            </a:r>
            <a:r>
              <a:rPr lang="en-US" altLang="zh-CN" dirty="0" err="1" smtClean="0"/>
              <a:t>cr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742950" lvl="2" indent="-342900"/>
            <a:r>
              <a:rPr lang="zh-CN" altLang="en-US" dirty="0"/>
              <a:t>如何显示字符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1200150" lvl="3" indent="-342900"/>
            <a:r>
              <a:rPr lang="en-US" altLang="zh-CN" sz="2100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drawText</a:t>
            </a:r>
            <a:r>
              <a:rPr lang="en-US" altLang="zh-CN" dirty="0"/>
              <a:t>(</a:t>
            </a:r>
            <a:r>
              <a:rPr lang="en-US" altLang="zh-CN" sz="2100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sz="2100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y, </a:t>
            </a:r>
            <a:r>
              <a:rPr lang="en-US" altLang="zh-CN" sz="2100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 *</a:t>
            </a:r>
            <a:r>
              <a:rPr lang="en-US" altLang="zh-CN" dirty="0" smtClean="0"/>
              <a:t>text, </a:t>
            </a:r>
            <a:r>
              <a:rPr lang="en-US" altLang="zh-CN" dirty="0"/>
              <a:t>COLORREF </a:t>
            </a:r>
            <a:r>
              <a:rPr lang="en-US" altLang="zh-CN"/>
              <a:t>cr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如何退出图形模式？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exit_graphic</a:t>
            </a:r>
            <a:r>
              <a:rPr lang="en-US" altLang="zh-CN" dirty="0" smtClean="0"/>
              <a:t>();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110313"/>
            <a:ext cx="767715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掌握线程的创建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FAQ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：线程函数只有一个“</a:t>
            </a:r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*</a:t>
            </a:r>
            <a:r>
              <a:rPr lang="zh-CN" altLang="en-US" dirty="0" smtClean="0"/>
              <a:t>”参数，怎么向线程传递多个数据？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</a:t>
            </a:r>
            <a:r>
              <a:rPr lang="zh-CN" altLang="en-US" dirty="0" smtClean="0"/>
              <a:t>：定义一个结构体类型，把所有要传递给线程的数据放在一个结构体对象中，然后把结构体对象的指针传递给线程。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注意：该结构体对象的生命周期必须长于线程的生命周期。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Q2</a:t>
            </a:r>
            <a:r>
              <a:rPr lang="zh-CN" altLang="en-US" dirty="0" smtClean="0"/>
              <a:t>：排序过程太快，怎么“慢”下来？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A2</a:t>
            </a:r>
            <a:r>
              <a:rPr lang="zh-CN" altLang="en-US" dirty="0" smtClean="0"/>
              <a:t>：调用</a:t>
            </a:r>
            <a:r>
              <a:rPr lang="en-US" altLang="zh-CN" dirty="0" err="1" smtClean="0"/>
              <a:t>msleep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uint32_t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msec</a:t>
            </a:r>
            <a:r>
              <a:rPr lang="en-US" altLang="zh-CN" dirty="0" smtClean="0"/>
              <a:t>)</a:t>
            </a:r>
            <a:r>
              <a:rPr lang="zh-CN" altLang="en-US" dirty="0" smtClean="0"/>
              <a:t>让线程睡眠</a:t>
            </a:r>
            <a:r>
              <a:rPr lang="en-US" altLang="zh-CN" dirty="0" err="1" smtClean="0"/>
              <a:t>msec</a:t>
            </a:r>
            <a:r>
              <a:rPr lang="zh-CN" altLang="en-US" dirty="0" smtClean="0"/>
              <a:t>毫秒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1817</Words>
  <Application>WPS 演示</Application>
  <PresentationFormat>全屏显示(4:3)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《操作系统原理》实验</vt:lpstr>
      <vt:lpstr>目录</vt:lpstr>
      <vt:lpstr>系统调用接口</vt:lpstr>
      <vt:lpstr>一个例子</vt:lpstr>
      <vt:lpstr>实验内容</vt:lpstr>
      <vt:lpstr>实验内容（续）</vt:lpstr>
      <vt:lpstr>效果展示</vt:lpstr>
      <vt:lpstr>目录</vt:lpstr>
      <vt:lpstr>FAQ</vt:lpstr>
      <vt:lpstr>PowerPoint 演示文稿</vt:lpstr>
      <vt:lpstr>评分规则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creator>洪明坚</dc:creator>
  <dc:subject>线程/进程及其调度</dc:subject>
  <cp:lastModifiedBy>不动如山</cp:lastModifiedBy>
  <cp:revision>336</cp:revision>
  <dcterms:created xsi:type="dcterms:W3CDTF">2013-08-27T02:58:00Z</dcterms:created>
  <dcterms:modified xsi:type="dcterms:W3CDTF">2018-04-09T08:32:18Z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